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60" r:id="rId2"/>
    <p:sldId id="261" r:id="rId3"/>
    <p:sldId id="262" r:id="rId4"/>
    <p:sldId id="265" r:id="rId5"/>
    <p:sldId id="264" r:id="rId6"/>
    <p:sldId id="263" r:id="rId7"/>
    <p:sldId id="266" r:id="rId8"/>
    <p:sldId id="282" r:id="rId9"/>
    <p:sldId id="267" r:id="rId10"/>
    <p:sldId id="268" r:id="rId11"/>
    <p:sldId id="269" r:id="rId12"/>
    <p:sldId id="270" r:id="rId13"/>
    <p:sldId id="276" r:id="rId14"/>
    <p:sldId id="275" r:id="rId15"/>
    <p:sldId id="271" r:id="rId16"/>
    <p:sldId id="272" r:id="rId17"/>
    <p:sldId id="274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39194" y="1861660"/>
            <a:ext cx="9169168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Composants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et </a:t>
            </a:r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layouts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</a:t>
            </a:r>
            <a:r>
              <a:rPr lang="fr-FR" dirty="0" err="1" smtClean="0"/>
              <a:t>WebView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9049" y="1580151"/>
            <a:ext cx="5822379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Rendu HTML5 </a:t>
            </a:r>
            <a:r>
              <a:rPr lang="fr-FR" sz="2400" dirty="0" smtClean="0"/>
              <a:t>complet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Support des </a:t>
            </a:r>
            <a:r>
              <a:rPr lang="fr-FR" sz="2400" dirty="0" err="1" smtClean="0"/>
              <a:t>WebSockets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Basé sur </a:t>
            </a:r>
            <a:r>
              <a:rPr lang="fr-FR" sz="2400" dirty="0" err="1"/>
              <a:t>WebKit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Interactions </a:t>
            </a:r>
            <a:r>
              <a:rPr lang="fr-FR" sz="2400" dirty="0"/>
              <a:t>possibles </a:t>
            </a:r>
            <a:r>
              <a:rPr lang="fr-FR" sz="2400" dirty="0" smtClean="0"/>
              <a:t>entre Java et </a:t>
            </a:r>
            <a:r>
              <a:rPr lang="fr-FR" sz="2400" dirty="0"/>
              <a:t>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navigateur Web </a:t>
            </a:r>
            <a:r>
              <a:rPr lang="fr-FR" dirty="0" err="1" smtClean="0"/>
              <a:t>embedded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24697" y="3969430"/>
            <a:ext cx="6096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webView.getEngine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webEngine.load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("http://www.toto.co.jp/en");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4697" y="4719722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webEngine.executeScript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history.back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()");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//équivalent à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JSObject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JSObject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webEngine.executeScript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history.call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("back");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942081" y="1228340"/>
            <a:ext cx="3714261" cy="2839180"/>
            <a:chOff x="1149" y="103"/>
            <a:chExt cx="5382" cy="411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" y="103"/>
              <a:ext cx="5382" cy="4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" y="103"/>
              <a:ext cx="7174" cy="5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91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8155" y="1582057"/>
            <a:ext cx="9072033" cy="42533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Graphes les plus courants fournis par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Modèle basé sur les séries à afficher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XYChart.Series</a:t>
            </a:r>
            <a:r>
              <a:rPr lang="fr-FR" sz="2400" dirty="0"/>
              <a:t>&lt;</a:t>
            </a:r>
            <a:r>
              <a:rPr lang="fr-FR" sz="2400" dirty="0" err="1"/>
              <a:t>TypeX</a:t>
            </a:r>
            <a:r>
              <a:rPr lang="fr-FR" sz="2400" dirty="0"/>
              <a:t>, </a:t>
            </a:r>
            <a:r>
              <a:rPr lang="fr-FR" sz="2400" dirty="0" err="1"/>
              <a:t>TypeY</a:t>
            </a:r>
            <a:r>
              <a:rPr lang="fr-FR" sz="2400" dirty="0"/>
              <a:t>&gt;, </a:t>
            </a:r>
            <a:r>
              <a:rPr lang="fr-FR" sz="2400" dirty="0" err="1"/>
              <a:t>XYChart.Data</a:t>
            </a:r>
            <a:r>
              <a:rPr lang="fr-FR" sz="2400" dirty="0"/>
              <a:t>&lt;</a:t>
            </a:r>
            <a:r>
              <a:rPr lang="fr-FR" sz="2400" dirty="0" err="1"/>
              <a:t>TypeX</a:t>
            </a:r>
            <a:r>
              <a:rPr lang="fr-FR" sz="2400" dirty="0"/>
              <a:t>, </a:t>
            </a:r>
            <a:r>
              <a:rPr lang="fr-FR" sz="2400" dirty="0" err="1"/>
              <a:t>TypeY</a:t>
            </a:r>
            <a:r>
              <a:rPr lang="fr-FR" sz="2400" dirty="0" smtClean="0"/>
              <a:t>&gt;</a:t>
            </a:r>
            <a:br>
              <a:rPr lang="fr-FR" sz="2400" dirty="0" smtClean="0"/>
            </a:br>
            <a:endParaRPr lang="fr-FR" sz="2400" dirty="0"/>
          </a:p>
          <a:p>
            <a:pPr lvl="1" indent="0">
              <a:buNone/>
            </a:pP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series.getData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someDataPoint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lvl="1" indent="0">
              <a:buNone/>
            </a:pP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chart.getData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series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Nombreuses possibilités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975491" y="3085793"/>
            <a:ext cx="3883193" cy="2672542"/>
            <a:chOff x="1027" y="224"/>
            <a:chExt cx="5626" cy="387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7" y="224"/>
              <a:ext cx="5626" cy="3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" y="224"/>
              <a:ext cx="7482" cy="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59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Organiser l'affichage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97248"/>
            <a:ext cx="11082866" cy="47607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définit le </a:t>
            </a:r>
            <a:r>
              <a:rPr lang="fr-FR" sz="2400" dirty="0"/>
              <a:t>positionnement et la dimension des </a:t>
            </a:r>
            <a:r>
              <a:rPr lang="fr-FR" sz="2400" dirty="0" smtClean="0"/>
              <a:t>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est spécifique à un conteneur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g</a:t>
            </a:r>
            <a:r>
              <a:rPr lang="fr-FR" sz="2000" dirty="0" smtClean="0"/>
              <a:t>ère la </a:t>
            </a:r>
            <a:r>
              <a:rPr lang="fr-FR" sz="2000" dirty="0"/>
              <a:t>répartition de l'espace restant </a:t>
            </a:r>
            <a:r>
              <a:rPr lang="fr-FR" sz="2000" dirty="0" smtClean="0"/>
              <a:t>disponible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réorganise l'affichage lors d'un</a:t>
            </a:r>
            <a:r>
              <a:rPr lang="fr-FR" sz="2000" dirty="0" smtClean="0"/>
              <a:t> redimensionnement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Suivant les cas un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peut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G</a:t>
            </a:r>
            <a:r>
              <a:rPr lang="fr-FR" sz="2000" dirty="0" smtClean="0"/>
              <a:t>érer des données de positionnement absolues ou relatives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Prendre en compte l'ordre d'insertion des composants</a:t>
            </a:r>
          </a:p>
          <a:p>
            <a:pPr lvl="1" indent="0">
              <a:buNone/>
            </a:pPr>
            <a:endParaRPr lang="fr-FR" sz="20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478" y="565016"/>
            <a:ext cx="7919306" cy="669211"/>
          </a:xfrm>
        </p:spPr>
        <p:txBody>
          <a:bodyPr/>
          <a:lstStyle/>
          <a:p>
            <a:r>
              <a:rPr lang="fr-FR" dirty="0" smtClean="0"/>
              <a:t>Notion de </a:t>
            </a:r>
            <a:r>
              <a:rPr lang="fr-FR" dirty="0" err="1" smtClean="0"/>
              <a:t>layout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2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ancrage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30136"/>
            <a:ext cx="11082866" cy="37762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4 points d'ancrage (</a:t>
            </a:r>
            <a:r>
              <a:rPr lang="fr-FR" sz="2400" i="1" dirty="0" err="1"/>
              <a:t>anchor</a:t>
            </a:r>
            <a:r>
              <a:rPr lang="fr-FR" sz="2400" dirty="0"/>
              <a:t>) sont définis : top, </a:t>
            </a:r>
            <a:r>
              <a:rPr lang="fr-FR" sz="2400" dirty="0" err="1"/>
              <a:t>left</a:t>
            </a:r>
            <a:r>
              <a:rPr lang="fr-FR" sz="2400" dirty="0"/>
              <a:t>, </a:t>
            </a:r>
            <a:r>
              <a:rPr lang="fr-FR" sz="2400" dirty="0" err="1"/>
              <a:t>bottom</a:t>
            </a:r>
            <a:r>
              <a:rPr lang="fr-FR" sz="2400" dirty="0"/>
              <a:t>, </a:t>
            </a:r>
            <a:r>
              <a:rPr lang="fr-FR" sz="2400" dirty="0" smtClean="0"/>
              <a:t>right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Chaque composant est attaché à une ancre et s'affiche dans la partie choisie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La taille préférée d'un composant est honorée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 composant peut être ancré à plusieurs ancres et va alors se redimensionner pour prendre toute la largeur ou toute la longueur (</a:t>
            </a:r>
            <a:r>
              <a:rPr lang="fr-FR" sz="2000" dirty="0" err="1" smtClean="0"/>
              <a:t>left</a:t>
            </a:r>
            <a:r>
              <a:rPr lang="fr-FR" sz="2000" dirty="0" smtClean="0"/>
              <a:t> + right, top + </a:t>
            </a:r>
            <a:r>
              <a:rPr lang="fr-FR" sz="2000" dirty="0" err="1" smtClean="0"/>
              <a:t>bottom</a:t>
            </a:r>
            <a:r>
              <a:rPr lang="fr-FR" sz="2000" dirty="0" smtClean="0"/>
              <a:t>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Ce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est simple mais assez limité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AnchorPane</a:t>
            </a:r>
            <a:r>
              <a:rPr lang="fr-FR" dirty="0" smtClean="0"/>
              <a:t>, pour les cas simples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7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région d'écran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61688"/>
            <a:ext cx="11082866" cy="50963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5 régions sont définies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Top</a:t>
            </a:r>
            <a:r>
              <a:rPr lang="fr-FR" sz="2000" dirty="0"/>
              <a:t>, prend toute la largeur en haut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Bottom</a:t>
            </a:r>
            <a:r>
              <a:rPr lang="fr-FR" sz="2000" dirty="0"/>
              <a:t>, prend toute la largeur en bas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Center, zone centrale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r>
              <a:rPr lang="fr-FR" sz="2000" dirty="0"/>
              <a:t>, même hauteur que center, à gauche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Right, même hauteur que center, à </a:t>
            </a:r>
            <a:r>
              <a:rPr lang="fr-FR" sz="2000" dirty="0" smtClean="0"/>
              <a:t>droite</a:t>
            </a:r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Chaque composant </a:t>
            </a:r>
            <a:r>
              <a:rPr lang="fr-FR" sz="2400" dirty="0" smtClean="0"/>
              <a:t>est </a:t>
            </a:r>
            <a:r>
              <a:rPr lang="fr-FR" sz="2400" dirty="0" smtClean="0"/>
              <a:t>affecté à une région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Chaque composant est redimensionné pour occuper la région au maximum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</a:t>
            </a:r>
            <a:r>
              <a:rPr lang="fr-FR" sz="2000" dirty="0" err="1"/>
              <a:t>BorderPane</a:t>
            </a:r>
            <a:r>
              <a:rPr lang="fr-FR" sz="2000" dirty="0"/>
              <a:t> essaye d'honorer les tailles définies (minimum, préférée, maximum) de ses composants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8430" y="524999"/>
            <a:ext cx="9448569" cy="669211"/>
          </a:xfrm>
        </p:spPr>
        <p:txBody>
          <a:bodyPr/>
          <a:lstStyle/>
          <a:p>
            <a:r>
              <a:rPr lang="fr-FR" dirty="0" err="1" smtClean="0"/>
              <a:t>BorderPane</a:t>
            </a:r>
            <a:r>
              <a:rPr lang="fr-FR" dirty="0" smtClean="0"/>
              <a:t>, redimensionnement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vertical et horizontal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2013358"/>
            <a:ext cx="11134608" cy="46349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VBox</a:t>
            </a:r>
            <a:r>
              <a:rPr lang="fr-FR" sz="2400" dirty="0" smtClean="0"/>
              <a:t> et </a:t>
            </a:r>
            <a:r>
              <a:rPr lang="fr-FR" sz="2400" dirty="0" err="1" smtClean="0"/>
              <a:t>HBox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composants sont alignés horizontalement (</a:t>
            </a:r>
            <a:r>
              <a:rPr lang="fr-FR" sz="2000" dirty="0" err="1"/>
              <a:t>HBox</a:t>
            </a:r>
            <a:r>
              <a:rPr lang="fr-FR" sz="2000" dirty="0"/>
              <a:t>) ou verticalement (</a:t>
            </a:r>
            <a:r>
              <a:rPr lang="fr-FR" sz="2000" dirty="0" err="1" smtClean="0"/>
              <a:t>VBox</a:t>
            </a:r>
            <a:r>
              <a:rPr lang="fr-FR" sz="2000" dirty="0" smtClean="0"/>
              <a:t>)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L'espace </a:t>
            </a:r>
            <a:r>
              <a:rPr lang="fr-FR" sz="2000" dirty="0"/>
              <a:t>est divisé en colonnes égales, dimensionnées pour accueillir le plus large / haut des composants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FlowPane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Représente une conteneur orienté verticalement ou horizontalement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Si </a:t>
            </a:r>
            <a:r>
              <a:rPr lang="fr-FR" sz="2000" dirty="0"/>
              <a:t>le nombre de composants dépasse le nombre fixé de colonnes / lignes, on passe à une nouvelle ligne / </a:t>
            </a:r>
            <a:r>
              <a:rPr lang="fr-FR" sz="2000" dirty="0" smtClean="0"/>
              <a:t>colonne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Classique mais efficace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en grille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94576"/>
            <a:ext cx="11082866" cy="51634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TilePane</a:t>
            </a:r>
            <a:r>
              <a:rPr lang="fr-FR" sz="2400" dirty="0" smtClean="0"/>
              <a:t> et ses «</a:t>
            </a:r>
            <a:r>
              <a:rPr lang="fr-FR" sz="2400" dirty="0"/>
              <a:t> dalles </a:t>
            </a:r>
            <a:r>
              <a:rPr lang="fr-FR" sz="2400" dirty="0" smtClean="0"/>
              <a:t>» identiques </a:t>
            </a:r>
            <a:r>
              <a:rPr lang="fr-FR" sz="2400" dirty="0"/>
              <a:t>(</a:t>
            </a:r>
            <a:r>
              <a:rPr lang="fr-FR" sz="2400" i="1" dirty="0" err="1"/>
              <a:t>tiles</a:t>
            </a:r>
            <a:r>
              <a:rPr lang="fr-FR" sz="2400" i="1" dirty="0"/>
              <a:t>)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Peut être orienté horizontalement ou </a:t>
            </a:r>
            <a:r>
              <a:rPr lang="fr-FR" sz="2000" dirty="0" smtClean="0"/>
              <a:t>verticalement (ordre de remplissage)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On indique le nombre désiré de colonnes / </a:t>
            </a:r>
            <a:r>
              <a:rPr lang="fr-FR" sz="2000" dirty="0" smtClean="0"/>
              <a:t>lignes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Chaque dalle a la même taille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Chaque dalle est dimensionnée à la taille </a:t>
            </a:r>
            <a:r>
              <a:rPr lang="fr-FR" sz="2000" dirty="0" smtClean="0"/>
              <a:t>"préférée" </a:t>
            </a:r>
            <a:r>
              <a:rPr lang="fr-FR" sz="2000" dirty="0"/>
              <a:t>du </a:t>
            </a:r>
            <a:r>
              <a:rPr lang="fr-FR" sz="2000" dirty="0" smtClean="0"/>
              <a:t>composant le plus volumineux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dirty="0"/>
              <a:t>grille s'ajuste au redimensionnement (ajout / suppression de lignes ou colonnes)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GridPane</a:t>
            </a:r>
            <a:r>
              <a:rPr lang="fr-FR" sz="2400" dirty="0" smtClean="0"/>
              <a:t> et ses cellules ajustables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L'espace </a:t>
            </a:r>
            <a:r>
              <a:rPr lang="fr-FR" sz="2000" dirty="0"/>
              <a:t>est divisible en un nombre arbitraire de colonnes et de lignes de toutes tailles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"</a:t>
            </a:r>
            <a:r>
              <a:rPr lang="fr-FR" sz="2000" dirty="0" err="1" smtClean="0"/>
              <a:t>merge</a:t>
            </a:r>
            <a:r>
              <a:rPr lang="fr-FR" sz="2000" dirty="0" smtClean="0"/>
              <a:t>" entre cellules (</a:t>
            </a:r>
            <a:r>
              <a:rPr lang="fr-FR" sz="2000" dirty="0" err="1" smtClean="0"/>
              <a:t>span</a:t>
            </a:r>
            <a:r>
              <a:rPr lang="fr-FR" sz="2000" dirty="0" smtClean="0"/>
              <a:t>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Alignement dans la </a:t>
            </a:r>
            <a:r>
              <a:rPr lang="fr-FR" sz="2000" dirty="0" smtClean="0"/>
              <a:t>cellule paramétrable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Marge ajustable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TilePane</a:t>
            </a:r>
            <a:r>
              <a:rPr lang="fr-FR" dirty="0" smtClean="0"/>
              <a:t> et </a:t>
            </a:r>
            <a:r>
              <a:rPr lang="fr-FR" dirty="0" err="1" smtClean="0"/>
              <a:t>GridPane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par superposition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789" y="2055303"/>
            <a:ext cx="11269211" cy="37511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composants sont empilés les uns par dessus les </a:t>
            </a:r>
            <a:r>
              <a:rPr lang="fr-FR" sz="2400" dirty="0" smtClean="0"/>
              <a:t>autres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Tout les composants sont </a:t>
            </a:r>
            <a:r>
              <a:rPr lang="fr-FR" sz="2000" dirty="0" smtClean="0"/>
              <a:t>visibles mais certains masquent les autres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L'ordre d'insertion des composants définit leurs positions sur l'axe Z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Utile pour combiner plusieurs composants (texte par dessus une image par exemple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est possible en plus de jouer sur l'opacité des éléments pour des rendus graphiques intéressants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StackPane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4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Taille des éléments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11086"/>
            <a:ext cx="11082866" cy="52469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éléments dessinés possèdent trois valeurs de dimension pour chaque coordonnée (</a:t>
            </a:r>
            <a:r>
              <a:rPr lang="fr-FR" sz="2400" dirty="0" err="1"/>
              <a:t>width</a:t>
            </a:r>
            <a:r>
              <a:rPr lang="fr-FR" sz="2400" dirty="0"/>
              <a:t> et </a:t>
            </a:r>
            <a:r>
              <a:rPr lang="fr-FR" sz="2400" dirty="0" err="1"/>
              <a:t>height</a:t>
            </a:r>
            <a:r>
              <a:rPr lang="fr-FR" sz="2400" dirty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minSize</a:t>
            </a:r>
            <a:r>
              <a:rPr lang="fr-FR" sz="2000" dirty="0"/>
              <a:t> : taille minimale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maxSize</a:t>
            </a:r>
            <a:r>
              <a:rPr lang="fr-FR" sz="2000" dirty="0"/>
              <a:t> : taille maximale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prefSize</a:t>
            </a:r>
            <a:r>
              <a:rPr lang="fr-FR" sz="2000" dirty="0"/>
              <a:t> : taille par défaut, si le composant n'a pas de dimension explicite, cette valeur sera utilisée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Pour qu'un élément puisse utiliser tout l'espace disponible, il faut utiliser les paramètres </a:t>
            </a:r>
            <a:r>
              <a:rPr lang="fr-FR" sz="2400" dirty="0" err="1"/>
              <a:t>VGrow</a:t>
            </a:r>
            <a:r>
              <a:rPr lang="fr-FR" sz="2400" dirty="0"/>
              <a:t> et </a:t>
            </a:r>
            <a:r>
              <a:rPr lang="fr-FR" sz="2400" dirty="0" err="1"/>
              <a:t>HGrow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Par défaut </a:t>
            </a:r>
            <a:r>
              <a:rPr lang="fr-FR" sz="2000" dirty="0" err="1"/>
              <a:t>maxSize</a:t>
            </a:r>
            <a:r>
              <a:rPr lang="fr-FR" sz="2000" dirty="0"/>
              <a:t> = </a:t>
            </a:r>
            <a:r>
              <a:rPr lang="fr-FR" sz="2000" dirty="0" err="1"/>
              <a:t>prefSize</a:t>
            </a:r>
            <a:r>
              <a:rPr lang="fr-FR" sz="2000" dirty="0"/>
              <a:t>, il faut donc modifier </a:t>
            </a:r>
            <a:r>
              <a:rPr lang="fr-FR" sz="2000" dirty="0" err="1"/>
              <a:t>maxSize</a:t>
            </a:r>
            <a:r>
              <a:rPr lang="fr-FR" sz="2000" dirty="0"/>
              <a:t> à la valeur </a:t>
            </a:r>
            <a:r>
              <a:rPr lang="fr-FR" sz="2000" dirty="0" err="1"/>
              <a:t>Infinity</a:t>
            </a:r>
            <a:r>
              <a:rPr lang="fr-FR" sz="2000" dirty="0"/>
              <a:t> pour autoriser la croissance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Appel de la méthode statique du </a:t>
            </a:r>
            <a:r>
              <a:rPr lang="fr-FR" sz="2000" dirty="0" err="1"/>
              <a:t>layout</a:t>
            </a:r>
            <a:r>
              <a:rPr lang="fr-FR" sz="2000" dirty="0"/>
              <a:t> parent</a:t>
            </a:r>
          </a:p>
          <a:p>
            <a:pPr marL="989013" lvl="2" indent="-457200">
              <a:buFont typeface="Arial" panose="020B0604020202020204" pitchFamily="34" charset="0"/>
              <a:buChar char="•"/>
            </a:pPr>
            <a:r>
              <a:rPr lang="fr-FR" sz="1600" i="1" dirty="0" smtClean="0"/>
              <a:t>Exemple</a:t>
            </a:r>
            <a:r>
              <a:rPr lang="fr-FR" sz="1600" i="1" dirty="0"/>
              <a:t> : </a:t>
            </a:r>
            <a:r>
              <a:rPr lang="fr-FR" sz="1600" i="1" dirty="0" err="1"/>
              <a:t>VBox.setVgrow</a:t>
            </a:r>
            <a:r>
              <a:rPr lang="fr-FR" sz="1600" i="1" dirty="0"/>
              <a:t>(</a:t>
            </a:r>
            <a:r>
              <a:rPr lang="fr-FR" sz="1600" i="1" dirty="0" err="1"/>
              <a:t>node</a:t>
            </a:r>
            <a:r>
              <a:rPr lang="fr-FR" sz="1600" i="1" dirty="0"/>
              <a:t>, </a:t>
            </a:r>
            <a:r>
              <a:rPr lang="fr-FR" sz="1600" i="1" dirty="0" err="1"/>
              <a:t>Priority.ALWAYS</a:t>
            </a:r>
            <a:r>
              <a:rPr lang="fr-FR" sz="1600" i="1" dirty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Minimum, maximum, préférée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7961" y="1596572"/>
            <a:ext cx="6902752" cy="44994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200" dirty="0"/>
              <a:t>&lt;</a:t>
            </a:r>
            <a:r>
              <a:rPr lang="fr-FR" sz="1200" dirty="0" err="1"/>
              <a:t>fx:root</a:t>
            </a:r>
            <a:r>
              <a:rPr lang="fr-FR" sz="1200" dirty="0"/>
              <a:t> type="</a:t>
            </a:r>
            <a:r>
              <a:rPr lang="fr-FR" sz="1200" dirty="0" err="1"/>
              <a:t>javafx.scene.layout.GridPane</a:t>
            </a:r>
            <a:r>
              <a:rPr lang="fr-FR" sz="1200" dirty="0"/>
              <a:t>" </a:t>
            </a:r>
            <a:r>
              <a:rPr lang="fr-FR" sz="1200" dirty="0" err="1"/>
              <a:t>xmlns:fx</a:t>
            </a:r>
            <a:r>
              <a:rPr lang="fr-FR" sz="1200" dirty="0"/>
              <a:t>="http://javafx.com/</a:t>
            </a:r>
            <a:r>
              <a:rPr lang="fr-FR" sz="1200" dirty="0" err="1"/>
              <a:t>fxml</a:t>
            </a:r>
            <a:r>
              <a:rPr lang="fr-FR" sz="1200" dirty="0"/>
              <a:t>""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alignment</a:t>
            </a:r>
            <a:r>
              <a:rPr lang="fr-FR" sz="1200" dirty="0"/>
              <a:t>="BASELINE_CENTER"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hgap</a:t>
            </a:r>
            <a:r>
              <a:rPr lang="fr-FR" sz="1200" dirty="0"/>
              <a:t>="25" </a:t>
            </a:r>
            <a:r>
              <a:rPr lang="fr-FR" sz="1200" dirty="0" err="1"/>
              <a:t>vgap</a:t>
            </a:r>
            <a:r>
              <a:rPr lang="fr-FR" sz="1200" dirty="0"/>
              <a:t>="25</a:t>
            </a:r>
            <a:r>
              <a:rPr lang="fr-FR" sz="1200" dirty="0" smtClean="0"/>
              <a:t>"&gt;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padding</a:t>
            </a:r>
            <a:r>
              <a:rPr lang="fr-FR" sz="1200" dirty="0"/>
              <a:t>&gt;</a:t>
            </a:r>
          </a:p>
          <a:p>
            <a:r>
              <a:rPr lang="en-US" sz="1200" dirty="0"/>
              <a:t>		&lt;Insets top="25" bottom="25" left="25" right="25"/&gt;</a:t>
            </a:r>
          </a:p>
          <a:p>
            <a:r>
              <a:rPr lang="fr-FR" sz="1200" dirty="0"/>
              <a:t>	&lt;/</a:t>
            </a:r>
            <a:r>
              <a:rPr lang="fr-FR" sz="1200" dirty="0" err="1"/>
              <a:t>padding</a:t>
            </a:r>
            <a:r>
              <a:rPr lang="fr-FR" sz="1200" dirty="0" smtClean="0"/>
              <a:t>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Button</a:t>
            </a:r>
            <a:r>
              <a:rPr lang="fr-FR" sz="1200" dirty="0"/>
              <a:t> </a:t>
            </a:r>
            <a:r>
              <a:rPr lang="fr-FR" sz="1200" dirty="0" err="1"/>
              <a:t>text</a:t>
            </a:r>
            <a:r>
              <a:rPr lang="fr-FR" sz="1200" dirty="0"/>
              <a:t>="Bouton de test"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="0" </a:t>
            </a:r>
            <a:r>
              <a:rPr lang="fr-FR" sz="1200" dirty="0" err="1"/>
              <a:t>GridPane.columnIndex</a:t>
            </a:r>
            <a:r>
              <a:rPr lang="fr-FR" sz="1200" dirty="0"/>
              <a:t>="0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fr-FR" sz="1200" dirty="0"/>
              <a:t>	&lt;</a:t>
            </a:r>
            <a:r>
              <a:rPr lang="fr-FR" sz="1200" dirty="0" err="1"/>
              <a:t>Button</a:t>
            </a:r>
            <a:r>
              <a:rPr lang="fr-FR" sz="1200" dirty="0"/>
              <a:t> </a:t>
            </a:r>
            <a:r>
              <a:rPr lang="fr-FR" sz="1200" dirty="0" err="1"/>
              <a:t>text</a:t>
            </a:r>
            <a:r>
              <a:rPr lang="fr-FR" sz="1200" dirty="0"/>
              <a:t>="Say Hello"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="0" </a:t>
            </a:r>
            <a:r>
              <a:rPr lang="fr-FR" sz="1200" dirty="0" err="1"/>
              <a:t>GridPane.columnIndex</a:t>
            </a:r>
            <a:r>
              <a:rPr lang="fr-FR" sz="1200" dirty="0"/>
              <a:t>="2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es-ES" sz="1200" dirty="0"/>
              <a:t>	&lt;</a:t>
            </a:r>
            <a:r>
              <a:rPr lang="es-ES" sz="1200" dirty="0" err="1"/>
              <a:t>Label</a:t>
            </a:r>
            <a:r>
              <a:rPr lang="es-ES" sz="1200" dirty="0"/>
              <a:t> </a:t>
            </a:r>
            <a:r>
              <a:rPr lang="es-ES" sz="1200" dirty="0" err="1"/>
              <a:t>text</a:t>
            </a:r>
            <a:r>
              <a:rPr lang="es-ES" sz="1200" dirty="0"/>
              <a:t>="Un </a:t>
            </a:r>
            <a:r>
              <a:rPr lang="es-ES" sz="1200" dirty="0" err="1"/>
              <a:t>texte</a:t>
            </a:r>
            <a:r>
              <a:rPr lang="es-ES" sz="1200" dirty="0"/>
              <a:t> de test tres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tres</a:t>
            </a:r>
            <a:r>
              <a:rPr lang="es-ES" sz="1200" dirty="0"/>
              <a:t> </a:t>
            </a:r>
            <a:r>
              <a:rPr lang="es-ES" sz="1200" dirty="0" err="1"/>
              <a:t>long</a:t>
            </a:r>
            <a:r>
              <a:rPr lang="es-ES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maxWidth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 </a:t>
            </a:r>
            <a:r>
              <a:rPr lang="fr-FR" sz="1200" dirty="0" err="1"/>
              <a:t>maxHeight</a:t>
            </a:r>
            <a:r>
              <a:rPr lang="fr-FR" sz="1200" dirty="0"/>
              <a:t>="</a:t>
            </a:r>
            <a:r>
              <a:rPr lang="fr-FR" sz="1200" dirty="0" err="1"/>
              <a:t>Infinity</a:t>
            </a:r>
            <a:r>
              <a:rPr lang="fr-FR" sz="1200" dirty="0"/>
              <a:t>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GridPane.hgrow</a:t>
            </a:r>
            <a:r>
              <a:rPr lang="fr-FR" sz="1200" dirty="0"/>
              <a:t>="ALWAYS" </a:t>
            </a:r>
            <a:r>
              <a:rPr lang="fr-FR" sz="1200" dirty="0" err="1"/>
              <a:t>GridPane.vgrow</a:t>
            </a:r>
            <a:r>
              <a:rPr lang="fr-FR" sz="1200" dirty="0"/>
              <a:t>="ALWAYS"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GridPane.rowIndex</a:t>
            </a:r>
            <a:r>
              <a:rPr lang="fr-FR" sz="1200" dirty="0"/>
              <a:t>="1" </a:t>
            </a:r>
            <a:r>
              <a:rPr lang="fr-FR" sz="1200" dirty="0" err="1"/>
              <a:t>GridPane.columnIndex</a:t>
            </a:r>
            <a:r>
              <a:rPr lang="fr-FR" sz="1200" dirty="0"/>
              <a:t>="0</a:t>
            </a:r>
            <a:r>
              <a:rPr lang="fr-FR" sz="1200" dirty="0" smtClean="0"/>
              <a:t>"/&gt;</a:t>
            </a:r>
            <a:endParaRPr lang="fr-FR" sz="1200" dirty="0"/>
          </a:p>
          <a:p>
            <a:r>
              <a:rPr lang="fr-FR" sz="1200" dirty="0"/>
              <a:t>&lt;/</a:t>
            </a:r>
            <a:r>
              <a:rPr lang="fr-FR" sz="1200" dirty="0" err="1"/>
              <a:t>fx:root</a:t>
            </a:r>
            <a:r>
              <a:rPr lang="fr-FR" sz="1200" dirty="0" smtClean="0"/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238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aux composants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L'architecture choisie par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91496" y="1988191"/>
            <a:ext cx="11300503" cy="48698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composants et conteneurs affichés dans la scène sont des </a:t>
            </a:r>
            <a:r>
              <a:rPr lang="fr-FR" sz="2400" dirty="0" err="1"/>
              <a:t>Nodes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Tous les composants sont dessinés par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</a:t>
            </a:r>
            <a:r>
              <a:rPr lang="fr-FR" sz="2000" dirty="0" smtClean="0"/>
              <a:t>as </a:t>
            </a:r>
            <a:r>
              <a:rPr lang="fr-FR" sz="2000" dirty="0"/>
              <a:t>de composants système comme en AWT ou SWT / Eclipse RCP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n'est pour l'instant pas possible d'accéder aux API de dessin très bas niveau (instructions OpenGL notamment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Tout est vectorisé, y compris les textes!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Ils sont décorés à l'aide de feuille de style </a:t>
            </a:r>
            <a:r>
              <a:rPr lang="fr-FR" sz="2400" dirty="0" smtClean="0"/>
              <a:t>CSS / skins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9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</a:t>
            </a:r>
            <a:r>
              <a:rPr lang="fr-FR" dirty="0" err="1" smtClean="0"/>
              <a:t>popups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la classe </a:t>
            </a:r>
            <a:r>
              <a:rPr lang="fr-FR" sz="2400" dirty="0" err="1"/>
              <a:t>javafx.stage.Popup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show() permet d'ouvrir la </a:t>
            </a:r>
            <a:r>
              <a:rPr lang="fr-FR" sz="2000" dirty="0" err="1"/>
              <a:t>popup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hide</a:t>
            </a:r>
            <a:r>
              <a:rPr lang="fr-FR" sz="2000" dirty="0"/>
              <a:t>() permet de fermer la </a:t>
            </a:r>
            <a:r>
              <a:rPr lang="fr-FR" sz="2000" dirty="0" err="1"/>
              <a:t>popup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la classe </a:t>
            </a:r>
            <a:r>
              <a:rPr lang="fr-FR" sz="2400" dirty="0" err="1"/>
              <a:t>javafx.stage.Stage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d'instancier un nouveau Stage possédant sa propre </a:t>
            </a:r>
            <a:r>
              <a:rPr lang="fr-FR" sz="2000" dirty="0" err="1"/>
              <a:t>Scene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Utile pour les applications </a:t>
            </a:r>
            <a:r>
              <a:rPr lang="fr-FR" sz="2000" dirty="0" err="1"/>
              <a:t>multi-fenêtres</a:t>
            </a:r>
            <a:r>
              <a:rPr lang="fr-FR" sz="2000" dirty="0"/>
              <a:t> et multi-écrans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823" y="578192"/>
            <a:ext cx="7415800" cy="669211"/>
          </a:xfrm>
        </p:spPr>
        <p:txBody>
          <a:bodyPr/>
          <a:lstStyle/>
          <a:p>
            <a:r>
              <a:rPr lang="fr-FR" dirty="0" smtClean="0"/>
              <a:t>Toujours utile, aussi pour le multi-écrans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2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popup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420" y="886391"/>
            <a:ext cx="6873724" cy="59716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extends Application {</a:t>
            </a:r>
          </a:p>
          <a:p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void start(final Stage </a:t>
            </a:r>
            <a:r>
              <a:rPr lang="en-US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primaryStage.setTitle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Example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Popup </a:t>
            </a:r>
            <a:r>
              <a:rPr lang="en-US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</a:t>
            </a:r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Popup();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popupExample.setX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(300);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popupExample.setY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popupExample.getContent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Circle(25, 25, 50,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Color.AQUAMARINE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));</a:t>
            </a:r>
          </a:p>
          <a:p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Button show = new Button("Show");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show.setOnAction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@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public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popupExample.show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});</a:t>
            </a:r>
          </a:p>
          <a:p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Button hide = new Button("Hide");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hide.setOnAction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@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public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popupExample.hide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});</a:t>
            </a:r>
          </a:p>
          <a:p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HBox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layout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HBox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layout.getChildren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(show,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hide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primaryStage.setScene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layout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primaryStage.show</a:t>
            </a:r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9072033" cy="39011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CheckBox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Hyperlink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RadioButton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ToggleButton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basiques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84" y="1531779"/>
            <a:ext cx="8303385" cy="46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437737"/>
            <a:ext cx="11082866" cy="5420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divers API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Label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TextField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TextFlow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HTMLEditor</a:t>
            </a:r>
            <a:endParaRPr lang="fr-FR" sz="2000" dirty="0" smtClean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possibilités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Edition de texte pseudo-HTML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Personnalisation par CSS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Contrôle fin sur le rendu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Affichage et édition de textes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80" y="1092322"/>
            <a:ext cx="5546448" cy="57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51963"/>
            <a:ext cx="11082866" cy="5306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MenuBar</a:t>
            </a:r>
            <a:r>
              <a:rPr lang="fr-FR" sz="2400" dirty="0"/>
              <a:t>, Menu, </a:t>
            </a:r>
            <a:r>
              <a:rPr lang="fr-FR" sz="2400" dirty="0" err="1"/>
              <a:t>MenuItem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ToolBar</a:t>
            </a:r>
            <a:r>
              <a:rPr lang="fr-FR" sz="2400" dirty="0"/>
              <a:t> (avec style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TabPane</a:t>
            </a:r>
            <a:r>
              <a:rPr lang="fr-FR" sz="2400" dirty="0"/>
              <a:t>,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Accordion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SplitPane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Division cachée via </a:t>
            </a:r>
            <a:r>
              <a:rPr lang="fr-FR" sz="2000" dirty="0" err="1"/>
              <a:t>css</a:t>
            </a:r>
            <a:r>
              <a:rPr lang="fr-FR" sz="2000" dirty="0"/>
              <a:t>, 2 régions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Barres et groupes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79" y="813209"/>
            <a:ext cx="3589079" cy="61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1742537"/>
            <a:ext cx="11134608" cy="51154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ListView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plus classique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personnaliser les colonnes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TreeView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Affichage hiérarchique de données</a:t>
            </a:r>
            <a:endParaRPr lang="fr-FR" sz="2000" dirty="0"/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TableView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 plus complet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Colonnes et lignes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Entièrement personnalisable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tableaux et dérivés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68" y="932386"/>
            <a:ext cx="4617521" cy="54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2038525"/>
            <a:ext cx="9266767" cy="37678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ComboBox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ChoiceBox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ProgressIndicator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ProgressBar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ColorPicker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DatePicker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Divers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05" y="1177502"/>
            <a:ext cx="6157895" cy="56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DatePicker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TreeTable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Nouveautés </a:t>
            </a:r>
            <a:r>
              <a:rPr lang="fr-FR" dirty="0" err="1" smtClean="0"/>
              <a:t>JavaFX</a:t>
            </a:r>
            <a:r>
              <a:rPr lang="fr-FR" dirty="0" smtClean="0"/>
              <a:t> 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88" y="-151575"/>
            <a:ext cx="5258070" cy="5118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59" y="2554161"/>
            <a:ext cx="468695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support multimédia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78" y="1717232"/>
            <a:ext cx="9072033" cy="51407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Audio avec lecture MP3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V</a:t>
            </a:r>
            <a:r>
              <a:rPr lang="fr-FR" sz="2400" dirty="0" smtClean="0"/>
              <a:t>idéo (</a:t>
            </a:r>
            <a:r>
              <a:rPr lang="fr-FR" sz="2400" dirty="0"/>
              <a:t>FLV, Mpeg-4 avec H.264)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Ressource chargée dans un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Contrôle de la lecture via </a:t>
            </a:r>
            <a:r>
              <a:rPr lang="fr-FR" sz="2400" dirty="0" err="1"/>
              <a:t>MediaPlayer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Affichage dans l'IHM via </a:t>
            </a:r>
            <a:r>
              <a:rPr lang="fr-FR" sz="2400" dirty="0" err="1"/>
              <a:t>MediaView</a:t>
            </a:r>
            <a:r>
              <a:rPr lang="fr-FR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(la barre de contrôle n'est pas incluse</a:t>
            </a:r>
            <a:r>
              <a:rPr lang="fr-FR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Malheureusement: pas de support de</a:t>
            </a:r>
            <a:br>
              <a:rPr lang="fr-FR" sz="2400" dirty="0" smtClean="0"/>
            </a:br>
            <a:r>
              <a:rPr lang="fr-FR" sz="2400" dirty="0" err="1" smtClean="0"/>
              <a:t>WebCam</a:t>
            </a:r>
            <a:r>
              <a:rPr lang="fr-FR" sz="2400" dirty="0" smtClean="0"/>
              <a:t>!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L'intégration facile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872023" y="3727359"/>
            <a:ext cx="3949972" cy="2329316"/>
            <a:chOff x="3292" y="1687"/>
            <a:chExt cx="3924" cy="231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92" y="1687"/>
              <a:ext cx="3924" cy="2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" y="1687"/>
              <a:ext cx="5206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17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752</Words>
  <Application>Microsoft Office PowerPoint</Application>
  <PresentationFormat>Widescreen</PresentationFormat>
  <Paragraphs>239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Introduction aux composants</vt:lpstr>
      <vt:lpstr>Les composants de JavaFX</vt:lpstr>
      <vt:lpstr>Les composants de JavaFX</vt:lpstr>
      <vt:lpstr>Les composants de JavaFX</vt:lpstr>
      <vt:lpstr>Les composants de JavaFX</vt:lpstr>
      <vt:lpstr>Les composants de JavaFX</vt:lpstr>
      <vt:lpstr>Les composants de JavaFX</vt:lpstr>
      <vt:lpstr>Le support multimédia</vt:lpstr>
      <vt:lpstr>Le composant WebView</vt:lpstr>
      <vt:lpstr>Les graphes</vt:lpstr>
      <vt:lpstr>Organiser l'affichage</vt:lpstr>
      <vt:lpstr>Layout par ancrage</vt:lpstr>
      <vt:lpstr>Layout par région d'écran</vt:lpstr>
      <vt:lpstr>Layout vertical et horizontal</vt:lpstr>
      <vt:lpstr>Layout en grille</vt:lpstr>
      <vt:lpstr>Layout par superposition</vt:lpstr>
      <vt:lpstr>Taille des éléments</vt:lpstr>
      <vt:lpstr>Exemple d'utilisation</vt:lpstr>
      <vt:lpstr>Définition des popups</vt:lpstr>
      <vt:lpstr>Exemple de popup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398</cp:revision>
  <dcterms:created xsi:type="dcterms:W3CDTF">2014-10-16T12:54:57Z</dcterms:created>
  <dcterms:modified xsi:type="dcterms:W3CDTF">2014-12-02T15:21:01Z</dcterms:modified>
</cp:coreProperties>
</file>