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3"/>
  </p:notes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70" r:id="rId10"/>
    <p:sldId id="269" r:id="rId11"/>
    <p:sldId id="268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njamin Houdu" initials="BH" lastIdx="1" clrIdx="0">
    <p:extLst>
      <p:ext uri="{19B8F6BF-5375-455C-9EA6-DF929625EA0E}">
        <p15:presenceInfo xmlns:p15="http://schemas.microsoft.com/office/powerpoint/2012/main" userId="1225e2e3e9b4a33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1C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7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7D9E91-A5EA-4309-8C52-9FCFE37B6E88}" type="datetimeFigureOut">
              <a:rPr lang="fr-FR" smtClean="0"/>
              <a:t>02/12/2014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0CCC30-BA4F-46CB-9AB8-C79304A34CD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8169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Cette slide peut se décliner dans les couleurs de la charte que vous trouvez les plus opportunes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19A09D-D1B5-3C48-9FCA-6DC5D8344D1B}" type="slidenum">
              <a:rPr lang="fr-FR" smtClean="0">
                <a:solidFill>
                  <a:prstClr val="black"/>
                </a:solidFill>
              </a:rPr>
              <a:pPr/>
              <a:t>1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5120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cue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Logo_arrondi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5334" y="1164167"/>
            <a:ext cx="7281333" cy="4550833"/>
          </a:xfrm>
          <a:prstGeom prst="rect">
            <a:avLst/>
          </a:prstGeom>
        </p:spPr>
      </p:pic>
      <p:sp>
        <p:nvSpPr>
          <p:cNvPr id="4" name="Espace réservé du numéro de diapositive 1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464646"/>
                </a:solidFill>
              </a:defRPr>
            </a:lvl1pPr>
          </a:lstStyle>
          <a:p>
            <a:fld id="{55709355-216D-0041-810B-6DD1E004BD82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1982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-1" y="0"/>
            <a:ext cx="12333121" cy="6963304"/>
          </a:xfrm>
          <a:prstGeom prst="rect">
            <a:avLst/>
          </a:prstGeom>
          <a:solidFill>
            <a:srgbClr val="46464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pic>
        <p:nvPicPr>
          <p:cNvPr id="5" name="Image 4" descr="Z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03" y="6356350"/>
            <a:ext cx="489772" cy="417995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 rot="21370159">
            <a:off x="-800007" y="-191833"/>
            <a:ext cx="1360445" cy="712901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pic>
        <p:nvPicPr>
          <p:cNvPr id="2" name="Image 1" descr="Zen_gris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00" y="6350400"/>
            <a:ext cx="491067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075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-1" y="-76968"/>
            <a:ext cx="12418649" cy="7040272"/>
          </a:xfrm>
          <a:prstGeom prst="rect">
            <a:avLst/>
          </a:prstGeom>
          <a:solidFill>
            <a:srgbClr val="79A60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 rot="21370159">
            <a:off x="-800007" y="-191833"/>
            <a:ext cx="1360445" cy="712901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pic>
        <p:nvPicPr>
          <p:cNvPr id="2" name="Image 1" descr="Zen_ver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00" y="6350400"/>
            <a:ext cx="491067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9632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e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6968"/>
            <a:ext cx="12384437" cy="6963304"/>
          </a:xfrm>
          <a:prstGeom prst="rect">
            <a:avLst/>
          </a:prstGeom>
          <a:solidFill>
            <a:srgbClr val="0779A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 rot="21370159">
            <a:off x="-800007" y="-191833"/>
            <a:ext cx="1360445" cy="712901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pic>
        <p:nvPicPr>
          <p:cNvPr id="2" name="Image 1" descr="Zen_bleu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00" y="6350400"/>
            <a:ext cx="491067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5322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uge_Zeni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-1" y="-217953"/>
            <a:ext cx="12401543" cy="7181257"/>
          </a:xfrm>
          <a:prstGeom prst="rect">
            <a:avLst/>
          </a:prstGeom>
          <a:solidFill>
            <a:srgbClr val="AF1E3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 rot="21370159">
            <a:off x="-800007" y="-191833"/>
            <a:ext cx="1360445" cy="712901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pic>
        <p:nvPicPr>
          <p:cNvPr id="2" name="Image 1" descr="Zen_roug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00" y="6350400"/>
            <a:ext cx="491067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2109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 rot="21370159">
            <a:off x="-800005" y="-191833"/>
            <a:ext cx="1360445" cy="712901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pic>
        <p:nvPicPr>
          <p:cNvPr id="4" name="Image 3" descr="Zen_roug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00" y="6350400"/>
            <a:ext cx="491067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710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_Bande_saum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 rot="21420000">
            <a:off x="315878" y="168834"/>
            <a:ext cx="8014748" cy="595321"/>
          </a:xfrm>
          <a:prstGeom prst="rect">
            <a:avLst/>
          </a:prstGeom>
        </p:spPr>
        <p:txBody>
          <a:bodyPr vert="horz"/>
          <a:lstStyle>
            <a:lvl1pPr algn="l">
              <a:lnSpc>
                <a:spcPts val="3720"/>
              </a:lnSpc>
              <a:defRPr sz="4000" b="1" cap="small" baseline="0">
                <a:solidFill>
                  <a:srgbClr val="AF1E3A"/>
                </a:solidFill>
                <a:latin typeface="Open Sans"/>
                <a:cs typeface="Open Sans"/>
              </a:defRPr>
            </a:lvl1pPr>
          </a:lstStyle>
          <a:p>
            <a:r>
              <a:rPr lang="fr-FR" dirty="0" smtClean="0"/>
              <a:t>Titre</a:t>
            </a:r>
            <a:endParaRPr lang="fr-FR" dirty="0"/>
          </a:p>
        </p:txBody>
      </p:sp>
      <p:sp>
        <p:nvSpPr>
          <p:cNvPr id="6" name="Rectangle 5"/>
          <p:cNvSpPr/>
          <p:nvPr userDrawn="1"/>
        </p:nvSpPr>
        <p:spPr>
          <a:xfrm rot="21370159">
            <a:off x="-800007" y="-191833"/>
            <a:ext cx="1360445" cy="7129017"/>
          </a:xfrm>
          <a:prstGeom prst="rect">
            <a:avLst/>
          </a:prstGeom>
          <a:solidFill>
            <a:srgbClr val="EF52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pic>
        <p:nvPicPr>
          <p:cNvPr id="8" name="Image 7" descr="Z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03" y="6356350"/>
            <a:ext cx="489772" cy="417995"/>
          </a:xfrm>
          <a:prstGeom prst="rect">
            <a:avLst/>
          </a:prstGeom>
        </p:spPr>
      </p:pic>
      <p:sp>
        <p:nvSpPr>
          <p:cNvPr id="5" name="Espace réservé du texte 4"/>
          <p:cNvSpPr>
            <a:spLocks noGrp="1"/>
          </p:cNvSpPr>
          <p:nvPr>
            <p:ph type="body" sz="quarter" idx="10" hasCustomPrompt="1"/>
          </p:nvPr>
        </p:nvSpPr>
        <p:spPr>
          <a:xfrm rot="21420000">
            <a:off x="1070336" y="597781"/>
            <a:ext cx="6667200" cy="66921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000">
                <a:solidFill>
                  <a:srgbClr val="1E1C11"/>
                </a:solidFill>
                <a:latin typeface="Open Sans"/>
                <a:cs typeface="Open Sans"/>
              </a:defRPr>
            </a:lvl1pPr>
          </a:lstStyle>
          <a:p>
            <a:pPr lvl="0"/>
            <a:r>
              <a:rPr lang="fr-FR" dirty="0" smtClean="0"/>
              <a:t>Sous Titre</a:t>
            </a:r>
            <a:endParaRPr lang="fr-FR" dirty="0"/>
          </a:p>
        </p:txBody>
      </p:sp>
      <p:sp>
        <p:nvSpPr>
          <p:cNvPr id="7" name="Espace réservé du texte 2"/>
          <p:cNvSpPr>
            <a:spLocks noGrp="1"/>
          </p:cNvSpPr>
          <p:nvPr>
            <p:ph type="body" sz="quarter" idx="11" hasCustomPrompt="1"/>
          </p:nvPr>
        </p:nvSpPr>
        <p:spPr>
          <a:xfrm>
            <a:off x="1109134" y="2210718"/>
            <a:ext cx="9072033" cy="359568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solidFill>
                  <a:srgbClr val="1E1C11"/>
                </a:solidFill>
                <a:latin typeface="Open Sans"/>
                <a:cs typeface="Open Sans"/>
              </a:defRPr>
            </a:lvl1pPr>
            <a:lvl3pPr marL="531813" indent="-228600">
              <a:defRPr>
                <a:solidFill>
                  <a:srgbClr val="1E1C11"/>
                </a:solidFill>
                <a:latin typeface="Open Sans"/>
                <a:cs typeface="Open Sans"/>
              </a:defRPr>
            </a:lvl3pPr>
          </a:lstStyle>
          <a:p>
            <a:pPr lvl="0"/>
            <a:r>
              <a:rPr lang="fr-FR" dirty="0" smtClean="0"/>
              <a:t>Texte</a:t>
            </a:r>
          </a:p>
          <a:p>
            <a:pPr lvl="2"/>
            <a:r>
              <a:rPr lang="fr-FR" dirty="0" smtClean="0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3155899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_Bande_v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 rot="21370159">
            <a:off x="-800007" y="-191833"/>
            <a:ext cx="1360445" cy="7129017"/>
          </a:xfrm>
          <a:prstGeom prst="rect">
            <a:avLst/>
          </a:prstGeom>
          <a:solidFill>
            <a:srgbClr val="79A60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 rot="21420000">
            <a:off x="315878" y="168834"/>
            <a:ext cx="8014748" cy="595321"/>
          </a:xfrm>
          <a:prstGeom prst="rect">
            <a:avLst/>
          </a:prstGeom>
        </p:spPr>
        <p:txBody>
          <a:bodyPr vert="horz"/>
          <a:lstStyle>
            <a:lvl1pPr algn="l">
              <a:lnSpc>
                <a:spcPts val="3720"/>
              </a:lnSpc>
              <a:defRPr sz="4000" b="1" cap="small" baseline="0">
                <a:solidFill>
                  <a:srgbClr val="AF1E3A"/>
                </a:solidFill>
                <a:latin typeface="Open Sans"/>
                <a:cs typeface="Open Sans"/>
              </a:defRPr>
            </a:lvl1pPr>
          </a:lstStyle>
          <a:p>
            <a:r>
              <a:rPr lang="fr-FR" dirty="0" smtClean="0"/>
              <a:t>Titre</a:t>
            </a:r>
            <a:endParaRPr lang="fr-FR" dirty="0"/>
          </a:p>
        </p:txBody>
      </p:sp>
      <p:pic>
        <p:nvPicPr>
          <p:cNvPr id="8" name="Image 7" descr="Z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03" y="6356350"/>
            <a:ext cx="489772" cy="417995"/>
          </a:xfrm>
          <a:prstGeom prst="rect">
            <a:avLst/>
          </a:prstGeom>
        </p:spPr>
      </p:pic>
      <p:sp>
        <p:nvSpPr>
          <p:cNvPr id="6" name="Espace réservé du texte 2"/>
          <p:cNvSpPr>
            <a:spLocks noGrp="1"/>
          </p:cNvSpPr>
          <p:nvPr>
            <p:ph type="body" sz="quarter" idx="11" hasCustomPrompt="1"/>
          </p:nvPr>
        </p:nvSpPr>
        <p:spPr>
          <a:xfrm>
            <a:off x="1109134" y="2210718"/>
            <a:ext cx="9072033" cy="359568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solidFill>
                  <a:srgbClr val="1E1C11"/>
                </a:solidFill>
                <a:latin typeface="Open Sans"/>
                <a:cs typeface="Open Sans"/>
              </a:defRPr>
            </a:lvl1pPr>
            <a:lvl3pPr marL="531813" indent="-228600">
              <a:defRPr>
                <a:solidFill>
                  <a:srgbClr val="1E1C11"/>
                </a:solidFill>
                <a:latin typeface="Open Sans"/>
                <a:cs typeface="Open Sans"/>
              </a:defRPr>
            </a:lvl3pPr>
          </a:lstStyle>
          <a:p>
            <a:pPr lvl="0"/>
            <a:r>
              <a:rPr lang="fr-FR" dirty="0" smtClean="0"/>
              <a:t>Texte</a:t>
            </a:r>
          </a:p>
          <a:p>
            <a:pPr lvl="2"/>
            <a:r>
              <a:rPr lang="fr-FR" dirty="0" smtClean="0"/>
              <a:t>deuxième niveau</a:t>
            </a:r>
          </a:p>
        </p:txBody>
      </p:sp>
      <p:sp>
        <p:nvSpPr>
          <p:cNvPr id="9" name="Espace réservé du texte 4"/>
          <p:cNvSpPr>
            <a:spLocks noGrp="1"/>
          </p:cNvSpPr>
          <p:nvPr>
            <p:ph type="body" sz="quarter" idx="10" hasCustomPrompt="1"/>
          </p:nvPr>
        </p:nvSpPr>
        <p:spPr>
          <a:xfrm rot="21420000">
            <a:off x="1070336" y="597781"/>
            <a:ext cx="6667200" cy="66921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000">
                <a:solidFill>
                  <a:srgbClr val="1E1C11"/>
                </a:solidFill>
                <a:latin typeface="Open Sans"/>
                <a:cs typeface="Open Sans"/>
              </a:defRPr>
            </a:lvl1pPr>
          </a:lstStyle>
          <a:p>
            <a:pPr lvl="0"/>
            <a:r>
              <a:rPr lang="fr-FR" dirty="0" smtClean="0"/>
              <a:t>Sous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62961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_Bande_ble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 rot="21420000">
            <a:off x="315878" y="168834"/>
            <a:ext cx="8014748" cy="595321"/>
          </a:xfrm>
          <a:prstGeom prst="rect">
            <a:avLst/>
          </a:prstGeom>
        </p:spPr>
        <p:txBody>
          <a:bodyPr vert="horz"/>
          <a:lstStyle>
            <a:lvl1pPr algn="l">
              <a:lnSpc>
                <a:spcPts val="3720"/>
              </a:lnSpc>
              <a:defRPr sz="4000" b="1" cap="small" baseline="0">
                <a:solidFill>
                  <a:srgbClr val="AF1E3A"/>
                </a:solidFill>
                <a:latin typeface="Open Sans"/>
                <a:cs typeface="Open Sans"/>
              </a:defRPr>
            </a:lvl1pPr>
          </a:lstStyle>
          <a:p>
            <a:r>
              <a:rPr lang="fr-FR" dirty="0" smtClean="0"/>
              <a:t>Titre</a:t>
            </a:r>
            <a:endParaRPr lang="fr-FR" dirty="0"/>
          </a:p>
        </p:txBody>
      </p:sp>
      <p:sp>
        <p:nvSpPr>
          <p:cNvPr id="6" name="Rectangle 5"/>
          <p:cNvSpPr/>
          <p:nvPr userDrawn="1"/>
        </p:nvSpPr>
        <p:spPr>
          <a:xfrm rot="21370159">
            <a:off x="-800007" y="-191833"/>
            <a:ext cx="1360445" cy="7129017"/>
          </a:xfrm>
          <a:prstGeom prst="rect">
            <a:avLst/>
          </a:prstGeom>
          <a:solidFill>
            <a:srgbClr val="0779A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pic>
        <p:nvPicPr>
          <p:cNvPr id="8" name="Image 7" descr="Z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03" y="6356350"/>
            <a:ext cx="489772" cy="417995"/>
          </a:xfrm>
          <a:prstGeom prst="rect">
            <a:avLst/>
          </a:prstGeom>
        </p:spPr>
      </p:pic>
      <p:sp>
        <p:nvSpPr>
          <p:cNvPr id="7" name="Espace réservé du texte 2"/>
          <p:cNvSpPr>
            <a:spLocks noGrp="1"/>
          </p:cNvSpPr>
          <p:nvPr>
            <p:ph type="body" sz="quarter" idx="11" hasCustomPrompt="1"/>
          </p:nvPr>
        </p:nvSpPr>
        <p:spPr>
          <a:xfrm>
            <a:off x="1109134" y="2210718"/>
            <a:ext cx="9072033" cy="359568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solidFill>
                  <a:srgbClr val="1E1C11"/>
                </a:solidFill>
                <a:latin typeface="Open Sans"/>
                <a:cs typeface="Open Sans"/>
              </a:defRPr>
            </a:lvl1pPr>
            <a:lvl3pPr marL="531813" indent="-228600">
              <a:defRPr>
                <a:solidFill>
                  <a:srgbClr val="1E1C11"/>
                </a:solidFill>
                <a:latin typeface="Open Sans"/>
                <a:cs typeface="Open Sans"/>
              </a:defRPr>
            </a:lvl3pPr>
          </a:lstStyle>
          <a:p>
            <a:pPr lvl="0"/>
            <a:r>
              <a:rPr lang="fr-FR" dirty="0" smtClean="0"/>
              <a:t>Texte</a:t>
            </a:r>
          </a:p>
          <a:p>
            <a:pPr lvl="2"/>
            <a:r>
              <a:rPr lang="fr-FR" dirty="0" smtClean="0"/>
              <a:t>deuxième niveau</a:t>
            </a:r>
          </a:p>
        </p:txBody>
      </p:sp>
      <p:sp>
        <p:nvSpPr>
          <p:cNvPr id="9" name="Espace réservé du texte 4"/>
          <p:cNvSpPr>
            <a:spLocks noGrp="1"/>
          </p:cNvSpPr>
          <p:nvPr>
            <p:ph type="body" sz="quarter" idx="10" hasCustomPrompt="1"/>
          </p:nvPr>
        </p:nvSpPr>
        <p:spPr>
          <a:xfrm rot="21420000">
            <a:off x="1070336" y="597781"/>
            <a:ext cx="6667200" cy="66921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000">
                <a:solidFill>
                  <a:srgbClr val="1E1C11"/>
                </a:solidFill>
                <a:latin typeface="Open Sans"/>
                <a:cs typeface="Open Sans"/>
              </a:defRPr>
            </a:lvl1pPr>
          </a:lstStyle>
          <a:p>
            <a:pPr lvl="0"/>
            <a:r>
              <a:rPr lang="fr-FR" dirty="0" smtClean="0"/>
              <a:t>Sous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03566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_Bande_gr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 rot="21420000">
            <a:off x="315878" y="168834"/>
            <a:ext cx="8014748" cy="595321"/>
          </a:xfrm>
          <a:prstGeom prst="rect">
            <a:avLst/>
          </a:prstGeom>
        </p:spPr>
        <p:txBody>
          <a:bodyPr vert="horz"/>
          <a:lstStyle>
            <a:lvl1pPr algn="l">
              <a:lnSpc>
                <a:spcPts val="3720"/>
              </a:lnSpc>
              <a:defRPr sz="4000" b="1" cap="small" baseline="0">
                <a:solidFill>
                  <a:srgbClr val="AF1E3A"/>
                </a:solidFill>
                <a:latin typeface="Open Sans"/>
                <a:cs typeface="Open Sans"/>
              </a:defRPr>
            </a:lvl1pPr>
          </a:lstStyle>
          <a:p>
            <a:r>
              <a:rPr lang="fr-FR" dirty="0" smtClean="0"/>
              <a:t>Titre</a:t>
            </a:r>
            <a:endParaRPr lang="fr-FR" dirty="0"/>
          </a:p>
        </p:txBody>
      </p:sp>
      <p:sp>
        <p:nvSpPr>
          <p:cNvPr id="6" name="Rectangle 5"/>
          <p:cNvSpPr/>
          <p:nvPr userDrawn="1"/>
        </p:nvSpPr>
        <p:spPr>
          <a:xfrm rot="21370159">
            <a:off x="-800007" y="-191833"/>
            <a:ext cx="1360445" cy="7129017"/>
          </a:xfrm>
          <a:prstGeom prst="rect">
            <a:avLst/>
          </a:prstGeom>
          <a:solidFill>
            <a:srgbClr val="46464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pic>
        <p:nvPicPr>
          <p:cNvPr id="8" name="Image 7" descr="Z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03" y="6356350"/>
            <a:ext cx="489772" cy="417995"/>
          </a:xfrm>
          <a:prstGeom prst="rect">
            <a:avLst/>
          </a:prstGeom>
        </p:spPr>
      </p:pic>
      <p:sp>
        <p:nvSpPr>
          <p:cNvPr id="7" name="Espace réservé du texte 2"/>
          <p:cNvSpPr>
            <a:spLocks noGrp="1"/>
          </p:cNvSpPr>
          <p:nvPr>
            <p:ph type="body" sz="quarter" idx="11" hasCustomPrompt="1"/>
          </p:nvPr>
        </p:nvSpPr>
        <p:spPr>
          <a:xfrm>
            <a:off x="1109134" y="2210718"/>
            <a:ext cx="9072033" cy="359568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solidFill>
                  <a:srgbClr val="1E1C11"/>
                </a:solidFill>
                <a:latin typeface="Open Sans"/>
                <a:cs typeface="Open Sans"/>
              </a:defRPr>
            </a:lvl1pPr>
            <a:lvl3pPr marL="531813" indent="-228600">
              <a:defRPr>
                <a:solidFill>
                  <a:srgbClr val="1E1C11"/>
                </a:solidFill>
                <a:latin typeface="Open Sans"/>
                <a:cs typeface="Open Sans"/>
              </a:defRPr>
            </a:lvl3pPr>
          </a:lstStyle>
          <a:p>
            <a:pPr lvl="0"/>
            <a:r>
              <a:rPr lang="fr-FR" dirty="0" smtClean="0"/>
              <a:t>Texte</a:t>
            </a:r>
          </a:p>
          <a:p>
            <a:pPr lvl="2"/>
            <a:r>
              <a:rPr lang="fr-FR" dirty="0" smtClean="0"/>
              <a:t>deuxième niveau</a:t>
            </a:r>
          </a:p>
        </p:txBody>
      </p:sp>
      <p:sp>
        <p:nvSpPr>
          <p:cNvPr id="9" name="Espace réservé du texte 4"/>
          <p:cNvSpPr>
            <a:spLocks noGrp="1"/>
          </p:cNvSpPr>
          <p:nvPr>
            <p:ph type="body" sz="quarter" idx="10" hasCustomPrompt="1"/>
          </p:nvPr>
        </p:nvSpPr>
        <p:spPr>
          <a:xfrm rot="21420000">
            <a:off x="1070336" y="597781"/>
            <a:ext cx="6667200" cy="66921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000">
                <a:solidFill>
                  <a:srgbClr val="1E1C11"/>
                </a:solidFill>
                <a:latin typeface="Open Sans"/>
                <a:cs typeface="Open Sans"/>
              </a:defRPr>
            </a:lvl1pPr>
          </a:lstStyle>
          <a:p>
            <a:pPr lvl="0"/>
            <a:r>
              <a:rPr lang="fr-FR" dirty="0" smtClean="0"/>
              <a:t>Sous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28217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_SousTitre_B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 rot="21370159">
            <a:off x="-800007" y="-191833"/>
            <a:ext cx="1360445" cy="7129017"/>
          </a:xfrm>
          <a:prstGeom prst="rect">
            <a:avLst/>
          </a:prstGeom>
          <a:solidFill>
            <a:srgbClr val="EF52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pic>
        <p:nvPicPr>
          <p:cNvPr id="8" name="Image 7" descr="Z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03" y="6356350"/>
            <a:ext cx="489772" cy="417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892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_SousTitre_B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 rot="21370159">
            <a:off x="-800007" y="-191833"/>
            <a:ext cx="1360445" cy="7129017"/>
          </a:xfrm>
          <a:prstGeom prst="rect">
            <a:avLst/>
          </a:prstGeom>
          <a:solidFill>
            <a:srgbClr val="AF1E3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pic>
        <p:nvPicPr>
          <p:cNvPr id="8" name="Image 7" descr="Z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03" y="6356350"/>
            <a:ext cx="489772" cy="417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263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 rot="21420000">
            <a:off x="315878" y="168834"/>
            <a:ext cx="8014748" cy="595321"/>
          </a:xfrm>
          <a:prstGeom prst="rect">
            <a:avLst/>
          </a:prstGeom>
        </p:spPr>
        <p:txBody>
          <a:bodyPr vert="horz"/>
          <a:lstStyle>
            <a:lvl1pPr algn="l">
              <a:lnSpc>
                <a:spcPts val="3720"/>
              </a:lnSpc>
              <a:defRPr sz="4000" b="1" cap="small" baseline="0">
                <a:solidFill>
                  <a:srgbClr val="AF1E3A"/>
                </a:solidFill>
                <a:latin typeface="Open Sans"/>
                <a:cs typeface="Open Sans"/>
              </a:defRPr>
            </a:lvl1pPr>
          </a:lstStyle>
          <a:p>
            <a:r>
              <a:rPr lang="fr-FR" dirty="0" smtClean="0"/>
              <a:t>Titre</a:t>
            </a:r>
            <a:endParaRPr lang="fr-FR" dirty="0"/>
          </a:p>
        </p:txBody>
      </p:sp>
      <p:sp>
        <p:nvSpPr>
          <p:cNvPr id="3" name="Espace réservé du texte 4"/>
          <p:cNvSpPr>
            <a:spLocks noGrp="1"/>
          </p:cNvSpPr>
          <p:nvPr>
            <p:ph type="body" sz="quarter" idx="10" hasCustomPrompt="1"/>
          </p:nvPr>
        </p:nvSpPr>
        <p:spPr>
          <a:xfrm rot="21420000">
            <a:off x="1070336" y="597781"/>
            <a:ext cx="6667200" cy="66921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000">
                <a:solidFill>
                  <a:srgbClr val="1E1C11"/>
                </a:solidFill>
                <a:latin typeface="Open Sans"/>
                <a:cs typeface="Open Sans"/>
              </a:defRPr>
            </a:lvl1pPr>
          </a:lstStyle>
          <a:p>
            <a:pPr lvl="0"/>
            <a:r>
              <a:rPr lang="fr-FR" dirty="0" smtClean="0"/>
              <a:t>Sous Titre</a:t>
            </a:r>
            <a:endParaRPr lang="fr-FR" dirty="0"/>
          </a:p>
        </p:txBody>
      </p:sp>
      <p:sp>
        <p:nvSpPr>
          <p:cNvPr id="4" name="Espace réservé du texte 2"/>
          <p:cNvSpPr>
            <a:spLocks noGrp="1"/>
          </p:cNvSpPr>
          <p:nvPr>
            <p:ph type="body" sz="quarter" idx="11" hasCustomPrompt="1"/>
          </p:nvPr>
        </p:nvSpPr>
        <p:spPr>
          <a:xfrm>
            <a:off x="1314398" y="2210718"/>
            <a:ext cx="9072033" cy="359568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solidFill>
                  <a:srgbClr val="1E1C11"/>
                </a:solidFill>
                <a:latin typeface="Open Sans"/>
                <a:cs typeface="Open Sans"/>
              </a:defRPr>
            </a:lvl1pPr>
            <a:lvl3pPr marL="303213" indent="0">
              <a:buNone/>
              <a:defRPr>
                <a:solidFill>
                  <a:srgbClr val="1E1C11"/>
                </a:solidFill>
                <a:latin typeface="Open Sans"/>
                <a:cs typeface="Open Sans"/>
              </a:defRPr>
            </a:lvl3pPr>
          </a:lstStyle>
          <a:p>
            <a:pPr lvl="0"/>
            <a:r>
              <a:rPr lang="fr-FR" dirty="0" smtClean="0"/>
              <a:t>Texte</a:t>
            </a:r>
          </a:p>
          <a:p>
            <a:pPr lvl="2"/>
            <a:r>
              <a:rPr lang="fr-FR" dirty="0" smtClean="0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2371842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-1" y="0"/>
            <a:ext cx="12418649" cy="6963304"/>
          </a:xfrm>
          <a:prstGeom prst="rect">
            <a:avLst/>
          </a:prstGeom>
          <a:solidFill>
            <a:srgbClr val="EF52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 rot="21370159">
            <a:off x="-800007" y="-191833"/>
            <a:ext cx="1360445" cy="712901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pic>
        <p:nvPicPr>
          <p:cNvPr id="7" name="Image 6" descr="Zen_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08" y="6350919"/>
            <a:ext cx="491067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5680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464646"/>
                </a:solidFill>
              </a:defRPr>
            </a:lvl1pPr>
          </a:lstStyle>
          <a:p>
            <a:pPr defTabSz="457200"/>
            <a:fld id="{55709355-216D-0041-810B-6DD1E004BD82}" type="slidenum">
              <a:rPr lang="fr-FR" smtClean="0"/>
              <a:pPr defTabSz="45720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391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 txBox="1">
            <a:spLocks/>
          </p:cNvSpPr>
          <p:nvPr/>
        </p:nvSpPr>
        <p:spPr>
          <a:xfrm>
            <a:off x="2139194" y="2641600"/>
            <a:ext cx="9169168" cy="3529087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9600" dirty="0" err="1" smtClean="0">
                <a:solidFill>
                  <a:prstClr val="white"/>
                </a:solidFill>
                <a:latin typeface="Candara" panose="020E0502030303020204" pitchFamily="34" charset="0"/>
                <a:cs typeface="DIN-Medium"/>
              </a:rPr>
              <a:t>Databinding</a:t>
            </a:r>
            <a:endParaRPr lang="fr-FR" sz="9600" dirty="0">
              <a:solidFill>
                <a:prstClr val="white"/>
              </a:solidFill>
              <a:latin typeface="Candara" panose="020E0502030303020204" pitchFamily="34" charset="0"/>
              <a:cs typeface="DIN-Medium"/>
            </a:endParaRPr>
          </a:p>
        </p:txBody>
      </p:sp>
    </p:spTree>
    <p:extLst>
      <p:ext uri="{BB962C8B-B14F-4D97-AF65-F5344CB8AC3E}">
        <p14:creationId xmlns:p14="http://schemas.microsoft.com/office/powerpoint/2010/main" val="2706489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Binding en mode « </a:t>
            </a:r>
            <a:r>
              <a:rPr lang="fr-FR" dirty="0" err="1" smtClean="0"/>
              <a:t>Lazy</a:t>
            </a:r>
            <a:r>
              <a:rPr lang="fr-FR" dirty="0" smtClean="0"/>
              <a:t> »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109134" y="1905261"/>
            <a:ext cx="11082866" cy="495273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smtClean="0"/>
              <a:t>Principe d'utilisation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L'évaluation </a:t>
            </a:r>
            <a:r>
              <a:rPr lang="fr-FR" sz="2000" dirty="0" err="1" smtClean="0"/>
              <a:t>lazy</a:t>
            </a:r>
            <a:r>
              <a:rPr lang="fr-FR" sz="2000" dirty="0" smtClean="0"/>
              <a:t> ne calcule la nouvelle valeur que lorsque quelqu'un la demande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La mise à jour de la valeur s'effectue donc le plus tard possible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Parfois indispensable sous peine d'avoir des bindings infinis</a:t>
            </a:r>
            <a:endParaRPr lang="fr-FR" sz="2000" dirty="0" smtClean="0"/>
          </a:p>
          <a:p>
            <a:endParaRPr lang="fr-FR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smtClean="0"/>
              <a:t>Exemple</a:t>
            </a:r>
            <a:endParaRPr lang="fr-FR" sz="2400" dirty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On crée un binding "somme" additionnant par exemple 3 </a:t>
            </a:r>
            <a:r>
              <a:rPr lang="fr-FR" sz="2000" dirty="0" smtClean="0"/>
              <a:t>valeurs de type </a:t>
            </a:r>
            <a:r>
              <a:rPr lang="fr-FR" sz="2000" dirty="0" err="1" smtClean="0"/>
              <a:t>DoubleProperty</a:t>
            </a:r>
            <a:endParaRPr lang="fr-FR" sz="2000" dirty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Une de ces 3 valeurs change, le binding somme est invalidé et ses </a:t>
            </a:r>
            <a:r>
              <a:rPr lang="fr-FR" sz="2000" dirty="0" err="1"/>
              <a:t>InvalidationListeners</a:t>
            </a:r>
            <a:r>
              <a:rPr lang="fr-FR" sz="2000" dirty="0"/>
              <a:t> notifiés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Tout changement ultérieur dans une des 3 valeurs est "ignoré" (somme est déjà invalidé)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L'utilisateur demande la valeur de somme (</a:t>
            </a:r>
            <a:r>
              <a:rPr lang="fr-FR" sz="2000" dirty="0" err="1"/>
              <a:t>somme.getValue</a:t>
            </a:r>
            <a:r>
              <a:rPr lang="fr-FR" sz="2000" dirty="0"/>
              <a:t>()), celle-ci est invalide donc recalculée au dernier moment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 rot="21420000">
            <a:off x="1069438" y="563507"/>
            <a:ext cx="7976978" cy="669211"/>
          </a:xfrm>
        </p:spPr>
        <p:txBody>
          <a:bodyPr/>
          <a:lstStyle/>
          <a:p>
            <a:r>
              <a:rPr lang="fr-FR" dirty="0" smtClean="0"/>
              <a:t>Utilisation d’un </a:t>
            </a:r>
            <a:r>
              <a:rPr lang="fr-FR" dirty="0" err="1" smtClean="0"/>
              <a:t>InvalidationListener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278349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Binding personnalisé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109134" y="1568741"/>
            <a:ext cx="11082866" cy="411384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smtClean="0"/>
              <a:t>Il suffit de surcharger la </a:t>
            </a:r>
            <a:r>
              <a:rPr lang="fr-FR" sz="2400" dirty="0"/>
              <a:t>méthode </a:t>
            </a:r>
            <a:r>
              <a:rPr lang="fr-FR" sz="2400" dirty="0" err="1" smtClean="0"/>
              <a:t>computeValue</a:t>
            </a:r>
            <a:r>
              <a:rPr lang="fr-FR" sz="2400" dirty="0" smtClean="0"/>
              <a:t> et de renvoyer la valeur à jour choisie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smtClean="0"/>
              <a:t>Il faut appeler la méthode </a:t>
            </a:r>
            <a:r>
              <a:rPr lang="fr-FR" sz="2400" dirty="0" err="1" smtClean="0"/>
              <a:t>bind</a:t>
            </a:r>
            <a:r>
              <a:rPr lang="fr-FR" sz="2400" dirty="0" smtClean="0"/>
              <a:t> dans le constructeur pour définir les instances de type </a:t>
            </a:r>
            <a:r>
              <a:rPr lang="fr-FR" sz="2400" dirty="0" err="1" smtClean="0"/>
              <a:t>Property</a:t>
            </a:r>
            <a:r>
              <a:rPr lang="fr-FR" sz="2400" dirty="0" smtClean="0"/>
              <a:t> observées</a:t>
            </a:r>
            <a:endParaRPr lang="fr-FR" sz="2400" dirty="0"/>
          </a:p>
          <a:p>
            <a:endParaRPr lang="fr-FR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De nombreuses possibilités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1285303" y="3448971"/>
            <a:ext cx="8244591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/>
            <a:r>
              <a:rPr lang="en-US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final </a:t>
            </a:r>
            <a:r>
              <a:rPr lang="en-US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DoubleProperty</a:t>
            </a:r>
            <a:r>
              <a:rPr lang="en-US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a = new </a:t>
            </a:r>
            <a:r>
              <a:rPr lang="en-US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SimpleDoubleProperty</a:t>
            </a:r>
            <a:r>
              <a:rPr lang="en-US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(1);</a:t>
            </a:r>
          </a:p>
          <a:p>
            <a:pPr marR="0"/>
            <a:r>
              <a:rPr lang="en-US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final </a:t>
            </a:r>
            <a:r>
              <a:rPr lang="en-US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DoubleProperty</a:t>
            </a:r>
            <a:r>
              <a:rPr lang="en-US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b = new </a:t>
            </a:r>
            <a:r>
              <a:rPr lang="en-US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SimpleDoubleProperty</a:t>
            </a:r>
            <a:r>
              <a:rPr lang="en-US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(2);</a:t>
            </a:r>
          </a:p>
          <a:p>
            <a:pPr marR="0"/>
            <a:r>
              <a:rPr lang="en-US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final </a:t>
            </a:r>
            <a:r>
              <a:rPr lang="en-US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DoubleProperty</a:t>
            </a:r>
            <a:r>
              <a:rPr lang="en-US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c = new </a:t>
            </a:r>
            <a:r>
              <a:rPr lang="en-US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SimpleDoubleProperty</a:t>
            </a:r>
            <a:r>
              <a:rPr lang="en-US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(3);</a:t>
            </a:r>
          </a:p>
          <a:p>
            <a:pPr marR="0"/>
            <a:r>
              <a:rPr lang="en-US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final </a:t>
            </a:r>
            <a:r>
              <a:rPr lang="en-US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DoubleProperty</a:t>
            </a:r>
            <a:r>
              <a:rPr lang="en-US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d = new </a:t>
            </a:r>
            <a:r>
              <a:rPr lang="en-US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SimpleDoubleProperty</a:t>
            </a:r>
            <a:r>
              <a:rPr lang="en-US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(4);</a:t>
            </a:r>
          </a:p>
          <a:p>
            <a:pPr marR="0"/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</a:p>
          <a:p>
            <a:pPr marR="0"/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DoubleBinding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db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= new 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DoubleBinding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() </a:t>
            </a:r>
            <a:r>
              <a:rPr lang="fr-FR" sz="12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{</a:t>
            </a:r>
          </a:p>
          <a:p>
            <a:pPr marR="0"/>
            <a:r>
              <a:rPr lang="fr-FR" sz="12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// Constructeur de la classe anonyme</a:t>
            </a:r>
            <a:endParaRPr lang="fr-FR" sz="1200" dirty="0">
              <a:solidFill>
                <a:srgbClr val="1E1C11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R="0"/>
            <a:r>
              <a:rPr lang="fr-FR" sz="12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{</a:t>
            </a:r>
          </a:p>
          <a:p>
            <a:pPr marR="0"/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</a:t>
            </a:r>
            <a:r>
              <a:rPr lang="fr-FR" sz="12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// super est nécessaire 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pour profiter des mécanismes d'invalidation</a:t>
            </a:r>
          </a:p>
          <a:p>
            <a:pPr marR="0"/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	</a:t>
            </a:r>
            <a:r>
              <a:rPr lang="fr-FR" sz="12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</a:t>
            </a:r>
            <a:r>
              <a:rPr lang="fr-FR" sz="1200" dirty="0" err="1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super.bind</a:t>
            </a:r>
            <a:r>
              <a:rPr lang="fr-FR" sz="12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(a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, b, c, d);</a:t>
            </a:r>
          </a:p>
          <a:p>
            <a:pPr marR="0"/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</a:t>
            </a:r>
            <a:r>
              <a:rPr lang="fr-FR" sz="12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}</a:t>
            </a:r>
            <a:endParaRPr lang="fr-FR" sz="1200" dirty="0">
              <a:solidFill>
                <a:srgbClr val="1E1C11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R="0"/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</a:p>
          <a:p>
            <a:pPr marR="0"/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</a:t>
            </a:r>
            <a:r>
              <a:rPr lang="fr-FR" sz="12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</a:t>
            </a:r>
            <a:r>
              <a:rPr lang="fr-FR" sz="1200" dirty="0" err="1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protected</a:t>
            </a:r>
            <a:r>
              <a:rPr lang="fr-FR" sz="12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double 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computeValue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() {</a:t>
            </a:r>
          </a:p>
          <a:p>
            <a:pPr marR="0"/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	return (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a.get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() * 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b.get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()) + (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c.get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() * 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d.get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());</a:t>
            </a:r>
          </a:p>
          <a:p>
            <a:pPr marR="0"/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}</a:t>
            </a:r>
          </a:p>
          <a:p>
            <a:pPr marR="0"/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4071781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Qu'est-ce que le </a:t>
            </a:r>
            <a:r>
              <a:rPr lang="fr-FR" dirty="0" err="1" smtClean="0"/>
              <a:t>databinding</a:t>
            </a:r>
            <a:r>
              <a:rPr lang="fr-FR" dirty="0" smtClean="0"/>
              <a:t>?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Définition</a:t>
            </a:r>
            <a:endParaRPr lang="fr-F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057392" y="2214694"/>
            <a:ext cx="11134608" cy="412739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/>
              <a:t>Moyen permettant de lier une variable Java à un composant </a:t>
            </a:r>
            <a:r>
              <a:rPr lang="fr-FR" sz="2400" dirty="0" err="1"/>
              <a:t>JavaFX</a:t>
            </a:r>
            <a:r>
              <a:rPr lang="fr-FR" sz="2400" dirty="0"/>
              <a:t> de manière permanente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/>
              <a:t>Mise à jour automatique de la valeur côté Java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/>
              <a:t>Mise à jour automatique du rendu visuel côté </a:t>
            </a:r>
            <a:r>
              <a:rPr lang="fr-FR" sz="2000" dirty="0" err="1"/>
              <a:t>JavaFX</a:t>
            </a:r>
            <a:endParaRPr lang="fr-FR" sz="2000" dirty="0"/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/>
              <a:t>Détection des événements de changement et possibilité de greffer du code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/>
              <a:t>Possibilité de définir un binding unidirectionnel ou bidirectionnel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 smtClean="0"/>
              <a:t>Le changement d'une valeur A implique un changement sur l'autre valeur B </a:t>
            </a:r>
            <a:r>
              <a:rPr lang="fr-FR" sz="2000" dirty="0" err="1" smtClean="0"/>
              <a:t>bindée</a:t>
            </a:r>
            <a:endParaRPr lang="fr-FR" sz="2000" dirty="0" smtClean="0"/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 smtClean="0"/>
              <a:t>Le changement de B n'implique pas forcément le changement de A (paramétrable)</a:t>
            </a:r>
            <a:endParaRPr lang="fr-FR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555688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Avantages et inconvénients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109134" y="1920598"/>
            <a:ext cx="11082866" cy="493740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L'intérêt est de diminuer le code de dynamique d'écran à écrire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Meilleure productivité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Diminution en LOC (Lines Of Code)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Bien maîtrisé, le </a:t>
            </a:r>
            <a:r>
              <a:rPr lang="fr-FR" sz="2000" dirty="0" err="1"/>
              <a:t>databinding</a:t>
            </a:r>
            <a:r>
              <a:rPr lang="fr-FR" sz="2000" dirty="0"/>
              <a:t> améliore la maintenabilité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b="1" dirty="0"/>
              <a:t>Attention ! Le </a:t>
            </a:r>
            <a:r>
              <a:rPr lang="fr-FR" sz="2400" b="1" dirty="0" err="1"/>
              <a:t>databinding</a:t>
            </a:r>
            <a:r>
              <a:rPr lang="fr-FR" sz="2400" b="1" dirty="0"/>
              <a:t> peut aussi ajouter de la complexité !</a:t>
            </a:r>
            <a:endParaRPr lang="fr-FR" sz="2400" dirty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«</a:t>
            </a:r>
            <a:r>
              <a:rPr lang="en-US" sz="2000" dirty="0"/>
              <a:t> Clarity over cleverness » </a:t>
            </a:r>
            <a:r>
              <a:rPr lang="en-US" sz="2000" dirty="0" err="1"/>
              <a:t>s'impose</a:t>
            </a:r>
            <a:r>
              <a:rPr lang="en-US" sz="2000" dirty="0"/>
              <a:t> </a:t>
            </a:r>
            <a:r>
              <a:rPr lang="en-US" sz="2000" dirty="0" err="1"/>
              <a:t>ici</a:t>
            </a:r>
            <a:endParaRPr lang="en-US" sz="2000" dirty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Un </a:t>
            </a:r>
            <a:r>
              <a:rPr lang="fr-FR" sz="2000" dirty="0" err="1"/>
              <a:t>databinding</a:t>
            </a:r>
            <a:r>
              <a:rPr lang="fr-FR" sz="2000" dirty="0"/>
              <a:t> complexe est difficile à déboguer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Un </a:t>
            </a:r>
            <a:r>
              <a:rPr lang="fr-FR" sz="2000" dirty="0" err="1"/>
              <a:t>databinding</a:t>
            </a:r>
            <a:r>
              <a:rPr lang="fr-FR" sz="2000" dirty="0"/>
              <a:t> est en général peu évolutif et il est difficile de greffer </a:t>
            </a:r>
            <a:r>
              <a:rPr lang="fr-FR" sz="2000" dirty="0" smtClean="0"/>
              <a:t>des modifications lors d'un changement de valeur</a:t>
            </a:r>
            <a:endParaRPr lang="fr-FR" sz="2000" dirty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i="1" dirty="0"/>
              <a:t>Exemple : mettre la première lettre d'un mot en majuscule lors d'un </a:t>
            </a:r>
            <a:r>
              <a:rPr lang="fr-FR" sz="2000" i="1" dirty="0" err="1"/>
              <a:t>databinding</a:t>
            </a:r>
            <a:r>
              <a:rPr lang="fr-FR" sz="2000" i="1" dirty="0"/>
              <a:t> sur un champ </a:t>
            </a:r>
            <a:r>
              <a:rPr lang="fr-FR" sz="2000" i="1" dirty="0" smtClean="0"/>
              <a:t>String</a:t>
            </a:r>
            <a:endParaRPr lang="fr-FR" sz="2000" i="1" dirty="0"/>
          </a:p>
          <a:p>
            <a:endParaRPr lang="fr-FR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Peser le pour et le contre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55221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L'abstraction "</a:t>
            </a:r>
            <a:r>
              <a:rPr lang="fr-FR" dirty="0" err="1" smtClean="0"/>
              <a:t>Property</a:t>
            </a:r>
            <a:r>
              <a:rPr lang="fr-FR" dirty="0" smtClean="0"/>
              <a:t>"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31178" y="1551963"/>
            <a:ext cx="11260822" cy="5306037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 smtClean="0"/>
              <a:t>La classe «</a:t>
            </a:r>
            <a:r>
              <a:rPr lang="fr-FR" sz="2400" dirty="0"/>
              <a:t> </a:t>
            </a:r>
            <a:r>
              <a:rPr lang="fr-FR" sz="2400" dirty="0" err="1"/>
              <a:t>Property</a:t>
            </a:r>
            <a:r>
              <a:rPr lang="fr-FR" sz="2400" dirty="0"/>
              <a:t> </a:t>
            </a:r>
            <a:r>
              <a:rPr lang="fr-FR" sz="2400" dirty="0" smtClean="0"/>
              <a:t>»</a:t>
            </a:r>
            <a:endParaRPr lang="fr-FR" sz="2400" dirty="0"/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 smtClean="0"/>
              <a:t>Fournie par </a:t>
            </a:r>
            <a:r>
              <a:rPr lang="fr-FR" sz="2000" dirty="0" err="1"/>
              <a:t>JavaFX</a:t>
            </a:r>
            <a:endParaRPr lang="fr-FR" sz="2000" dirty="0"/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/>
              <a:t>Sert de </a:t>
            </a:r>
            <a:r>
              <a:rPr lang="fr-FR" sz="2000" dirty="0" err="1"/>
              <a:t>wrapper</a:t>
            </a:r>
            <a:r>
              <a:rPr lang="fr-FR" sz="2000" dirty="0"/>
              <a:t> de valeur d'un type java (exemple : </a:t>
            </a:r>
            <a:r>
              <a:rPr lang="fr-FR" sz="2000" dirty="0" err="1"/>
              <a:t>BooleanProperty</a:t>
            </a:r>
            <a:r>
              <a:rPr lang="fr-FR" sz="2000" dirty="0"/>
              <a:t>)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/>
              <a:t>Génère des événements pour </a:t>
            </a:r>
            <a:r>
              <a:rPr lang="fr-FR" sz="2000" dirty="0" err="1" smtClean="0"/>
              <a:t>JavaFX</a:t>
            </a:r>
            <a:endParaRPr lang="fr-FR" sz="2000" dirty="0" smtClean="0"/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 smtClean="0"/>
              <a:t>Supportée par l'ensemble des composants </a:t>
            </a:r>
            <a:r>
              <a:rPr lang="fr-FR" sz="2000" dirty="0" err="1" smtClean="0"/>
              <a:t>JavaFX</a:t>
            </a:r>
            <a:endParaRPr lang="fr-FR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/>
              <a:t>Un objet </a:t>
            </a:r>
            <a:r>
              <a:rPr lang="fr-FR" sz="2400" dirty="0" err="1"/>
              <a:t>Property</a:t>
            </a:r>
            <a:r>
              <a:rPr lang="fr-FR" sz="2400" dirty="0"/>
              <a:t> peut décrire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/>
              <a:t>Un état graphique (taille du composant, style </a:t>
            </a:r>
            <a:r>
              <a:rPr lang="fr-FR" sz="2000" dirty="0" err="1"/>
              <a:t>css</a:t>
            </a:r>
            <a:r>
              <a:rPr lang="fr-FR" sz="2000" dirty="0"/>
              <a:t> appliqué, …)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/>
              <a:t>Un état du modèle (texte d'un champs de saisie, position sélectionnée sur un </a:t>
            </a:r>
            <a:r>
              <a:rPr lang="fr-FR" sz="2000" dirty="0" err="1"/>
              <a:t>slider</a:t>
            </a:r>
            <a:r>
              <a:rPr lang="fr-FR" sz="2000" dirty="0"/>
              <a:t>, </a:t>
            </a:r>
            <a:r>
              <a:rPr lang="fr-FR" sz="2000" dirty="0" smtClean="0"/>
              <a:t>…)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endParaRPr lang="fr-FR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/>
              <a:t>Pour utiliser un objet </a:t>
            </a:r>
            <a:r>
              <a:rPr lang="fr-FR" sz="2400" dirty="0" err="1"/>
              <a:t>Property</a:t>
            </a:r>
            <a:r>
              <a:rPr lang="fr-FR" sz="2400" dirty="0"/>
              <a:t> il faut définir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 smtClean="0"/>
              <a:t>Des </a:t>
            </a:r>
            <a:r>
              <a:rPr lang="fr-FR" sz="2000" dirty="0" smtClean="0"/>
              <a:t>getters </a:t>
            </a:r>
            <a:r>
              <a:rPr lang="fr-FR" sz="2000" dirty="0"/>
              <a:t>et </a:t>
            </a:r>
            <a:r>
              <a:rPr lang="fr-FR" sz="2000" dirty="0" smtClean="0"/>
              <a:t>setters</a:t>
            </a:r>
            <a:endParaRPr lang="fr-FR" sz="2000" dirty="0"/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 smtClean="0"/>
              <a:t>Une fonction </a:t>
            </a:r>
            <a:r>
              <a:rPr lang="fr-FR" sz="2000" dirty="0" err="1"/>
              <a:t>nomProperty</a:t>
            </a:r>
            <a:r>
              <a:rPr lang="fr-FR" sz="2000" dirty="0"/>
              <a:t>() renvoyant </a:t>
            </a:r>
            <a:r>
              <a:rPr lang="fr-FR" sz="2000" dirty="0" smtClean="0"/>
              <a:t>l'instance de l'objet </a:t>
            </a:r>
            <a:r>
              <a:rPr lang="fr-FR" sz="2000" dirty="0" err="1"/>
              <a:t>Property</a:t>
            </a:r>
            <a:endParaRPr lang="fr-FR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Un standard depuis JDK 7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74138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 de classe « </a:t>
            </a:r>
            <a:r>
              <a:rPr lang="fr-FR" dirty="0" err="1" smtClean="0"/>
              <a:t>bindable</a:t>
            </a:r>
            <a:r>
              <a:rPr lang="fr-FR" dirty="0" smtClean="0"/>
              <a:t> »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1364343" y="973477"/>
            <a:ext cx="10014858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public class Person {</a:t>
            </a:r>
          </a:p>
          <a:p>
            <a:endParaRPr lang="fr-FR" sz="1200" dirty="0">
              <a:solidFill>
                <a:srgbClr val="1E1C11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    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private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BooleanProperty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invited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;</a:t>
            </a:r>
          </a:p>
          <a:p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    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private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StringProperty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firstName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;</a:t>
            </a:r>
          </a:p>
          <a:p>
            <a:pPr marR="0"/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    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private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StringProperty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lastName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;</a:t>
            </a:r>
          </a:p>
          <a:p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    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private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StringProperty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email;</a:t>
            </a:r>
          </a:p>
          <a:p>
            <a:endParaRPr lang="fr-FR" sz="1200" dirty="0">
              <a:solidFill>
                <a:srgbClr val="1E1C11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    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private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Person(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boolean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invited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, String 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fName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, String 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lName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, String email) {</a:t>
            </a:r>
          </a:p>
          <a:p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        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this.invited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= new 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SimpleBooleanProperty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invited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);</a:t>
            </a:r>
          </a:p>
          <a:p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        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this.firstName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= new 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SimpleStringProperty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fName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);</a:t>
            </a:r>
          </a:p>
          <a:p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        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this.lastName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= new 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SimpleStringProperty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lName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);</a:t>
            </a:r>
          </a:p>
          <a:p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        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this.email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= new 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SimpleStringProperty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(email);</a:t>
            </a:r>
          </a:p>
          <a:p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        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this.invited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= new 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SimpleBooleanProperty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invited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);</a:t>
            </a:r>
          </a:p>
          <a:p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         </a:t>
            </a:r>
          </a:p>
          <a:p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        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this.invited.addListener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(new 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ChangeListener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&lt;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Boolean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&gt;() {</a:t>
            </a:r>
          </a:p>
          <a:p>
            <a:r>
              <a:rPr lang="en-US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            public void changed(</a:t>
            </a:r>
            <a:r>
              <a:rPr lang="en-US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ObservableValue</a:t>
            </a:r>
            <a:r>
              <a:rPr lang="en-US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&lt;? extends Boolean&gt; </a:t>
            </a:r>
            <a:r>
              <a:rPr lang="en-US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ov</a:t>
            </a:r>
            <a:r>
              <a:rPr lang="en-US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, Boolean t, Boolean t1) {</a:t>
            </a:r>
          </a:p>
          <a:p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                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System.out.println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firstNameProperty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().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get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() + " 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invited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: " + t1);</a:t>
            </a:r>
          </a:p>
          <a:p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            }</a:t>
            </a:r>
          </a:p>
          <a:p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        });            </a:t>
            </a:r>
          </a:p>
          <a:p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    }</a:t>
            </a:r>
          </a:p>
          <a:p>
            <a:endParaRPr lang="fr-FR" sz="1200" dirty="0">
              <a:solidFill>
                <a:srgbClr val="1E1C11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en-US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    public </a:t>
            </a:r>
            <a:r>
              <a:rPr lang="en-US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BooleanProperty</a:t>
            </a:r>
            <a:r>
              <a:rPr lang="en-US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en-US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invitedProperty</a:t>
            </a:r>
            <a:r>
              <a:rPr lang="en-US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() { return invited; }</a:t>
            </a:r>
          </a:p>
          <a:p>
            <a:r>
              <a:rPr lang="en-US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    public </a:t>
            </a:r>
            <a:r>
              <a:rPr lang="en-US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StringProperty</a:t>
            </a:r>
            <a:r>
              <a:rPr lang="en-US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en-US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firstNameProperty</a:t>
            </a:r>
            <a:r>
              <a:rPr lang="en-US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() { return </a:t>
            </a:r>
            <a:r>
              <a:rPr lang="en-US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firstName</a:t>
            </a:r>
            <a:r>
              <a:rPr lang="en-US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; }</a:t>
            </a:r>
          </a:p>
          <a:p>
            <a:r>
              <a:rPr lang="en-US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    public </a:t>
            </a:r>
            <a:r>
              <a:rPr lang="en-US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StringProperty</a:t>
            </a:r>
            <a:r>
              <a:rPr lang="en-US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en-US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lastNameProperty</a:t>
            </a:r>
            <a:r>
              <a:rPr lang="en-US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() { return </a:t>
            </a:r>
            <a:r>
              <a:rPr lang="en-US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lastName</a:t>
            </a:r>
            <a:r>
              <a:rPr lang="en-US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; }</a:t>
            </a:r>
          </a:p>
          <a:p>
            <a:r>
              <a:rPr lang="en-US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    public </a:t>
            </a:r>
            <a:r>
              <a:rPr lang="en-US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StringProperty</a:t>
            </a:r>
            <a:r>
              <a:rPr lang="en-US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en-US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emailProperty</a:t>
            </a:r>
            <a:r>
              <a:rPr lang="en-US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() { return email; }</a:t>
            </a:r>
          </a:p>
          <a:p>
            <a:endParaRPr lang="fr-FR" sz="1200" dirty="0">
              <a:solidFill>
                <a:srgbClr val="1E1C11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    public 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void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setLastName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(String 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lastName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) { 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this.lastName.set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lastName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); }</a:t>
            </a:r>
          </a:p>
          <a:p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    public 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void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setFirstName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(String 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firstName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) { 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this.firstName.set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firstName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); }</a:t>
            </a:r>
          </a:p>
          <a:p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    public 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void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setEmail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(String email) { 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this.email.set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(email); }</a:t>
            </a:r>
          </a:p>
          <a:p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</a:t>
            </a:r>
            <a:r>
              <a:rPr lang="fr-FR" sz="12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}</a:t>
            </a:r>
          </a:p>
          <a:p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00489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L’interface </a:t>
            </a:r>
            <a:r>
              <a:rPr lang="fr-FR" dirty="0" err="1" smtClean="0"/>
              <a:t>ObservableValue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25714" y="1795244"/>
            <a:ext cx="11466286" cy="428284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Toutes les classes de type </a:t>
            </a:r>
            <a:r>
              <a:rPr lang="fr-FR" sz="2400" dirty="0" err="1"/>
              <a:t>Property</a:t>
            </a:r>
            <a:r>
              <a:rPr lang="fr-FR" sz="2400" dirty="0"/>
              <a:t> implémentent </a:t>
            </a:r>
            <a:r>
              <a:rPr lang="fr-FR" sz="2400" dirty="0" err="1"/>
              <a:t>ObservableValue</a:t>
            </a: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smtClean="0"/>
              <a:t>Plusieurs fonctions utiles disponibles</a:t>
            </a:r>
            <a:endParaRPr lang="fr-FR" sz="2400" dirty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 err="1"/>
              <a:t>addListener</a:t>
            </a:r>
            <a:r>
              <a:rPr lang="fr-FR" sz="2000" dirty="0"/>
              <a:t>(</a:t>
            </a:r>
            <a:r>
              <a:rPr lang="fr-FR" sz="2000" dirty="0" err="1"/>
              <a:t>ChangeListener</a:t>
            </a:r>
            <a:r>
              <a:rPr lang="fr-FR" sz="2000" dirty="0"/>
              <a:t>) : évaluation stricte, quand la valeur change (empêche toute évaluation "</a:t>
            </a:r>
            <a:r>
              <a:rPr lang="fr-FR" sz="2000" dirty="0" err="1"/>
              <a:t>lazy</a:t>
            </a:r>
            <a:r>
              <a:rPr lang="fr-FR" sz="2000" dirty="0"/>
              <a:t>")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 err="1"/>
              <a:t>addListener</a:t>
            </a:r>
            <a:r>
              <a:rPr lang="fr-FR" sz="2000" dirty="0"/>
              <a:t>(</a:t>
            </a:r>
            <a:r>
              <a:rPr lang="fr-FR" sz="2000" dirty="0" err="1"/>
              <a:t>InvalidationListener</a:t>
            </a:r>
            <a:r>
              <a:rPr lang="fr-FR" sz="2000" dirty="0"/>
              <a:t>) : évaluation "</a:t>
            </a:r>
            <a:r>
              <a:rPr lang="fr-FR" sz="2000" dirty="0" err="1"/>
              <a:t>lazy</a:t>
            </a:r>
            <a:r>
              <a:rPr lang="fr-FR" sz="2000" dirty="0"/>
              <a:t>", appelé quand la valeur est marquée comme invalide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 err="1"/>
              <a:t>bind</a:t>
            </a:r>
            <a:r>
              <a:rPr lang="fr-FR" sz="2000" dirty="0"/>
              <a:t>(</a:t>
            </a:r>
            <a:r>
              <a:rPr lang="fr-FR" sz="2000" dirty="0" err="1"/>
              <a:t>ObservableValue</a:t>
            </a:r>
            <a:r>
              <a:rPr lang="fr-FR" sz="2000" dirty="0"/>
              <a:t> </a:t>
            </a:r>
            <a:r>
              <a:rPr lang="fr-FR" sz="2000" dirty="0" err="1"/>
              <a:t>otherValue</a:t>
            </a:r>
            <a:r>
              <a:rPr lang="fr-FR" sz="2000" dirty="0"/>
              <a:t>) : la propriété courante prend la valeur de </a:t>
            </a:r>
            <a:r>
              <a:rPr lang="fr-FR" sz="2000" dirty="0" err="1"/>
              <a:t>otherValue</a:t>
            </a:r>
            <a:r>
              <a:rPr lang="fr-FR" sz="2000" dirty="0"/>
              <a:t> dès que celle-ci change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Ajouter des </a:t>
            </a:r>
            <a:r>
              <a:rPr lang="fr-FR" dirty="0" err="1" smtClean="0"/>
              <a:t>listeners</a:t>
            </a:r>
            <a:r>
              <a:rPr lang="fr-FR" dirty="0" smtClean="0"/>
              <a:t> et des liens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1057392" y="5554870"/>
            <a:ext cx="884760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/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TextField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fieldSearch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= new 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TextField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() ;</a:t>
            </a:r>
          </a:p>
          <a:p>
            <a:pPr marR="0"/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person.lastNameProperty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().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bindBidirectional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fieldSearch.textProperty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937202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Utiliser des expressions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109134" y="1704975"/>
            <a:ext cx="11082866" cy="5153025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/>
              <a:t>Une </a:t>
            </a:r>
            <a:r>
              <a:rPr lang="fr-FR" sz="2400" dirty="0" err="1"/>
              <a:t>ObservableValue</a:t>
            </a:r>
            <a:r>
              <a:rPr lang="fr-FR" sz="2400" dirty="0"/>
              <a:t> est une Expression avec des méthodes facilitant la composition de bindings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/>
              <a:t>Exemple sur une </a:t>
            </a:r>
            <a:r>
              <a:rPr lang="fr-FR" sz="2000" dirty="0" err="1"/>
              <a:t>DoubleExpression</a:t>
            </a:r>
            <a:r>
              <a:rPr lang="fr-FR" sz="2000" dirty="0"/>
              <a:t> : </a:t>
            </a:r>
            <a:r>
              <a:rPr lang="fr-FR" sz="2000" dirty="0" err="1"/>
              <a:t>add</a:t>
            </a:r>
            <a:r>
              <a:rPr lang="fr-FR" sz="2000" dirty="0"/>
              <a:t>, </a:t>
            </a:r>
            <a:r>
              <a:rPr lang="fr-FR" sz="2000" dirty="0" err="1"/>
              <a:t>divide</a:t>
            </a:r>
            <a:r>
              <a:rPr lang="fr-FR" sz="2000" dirty="0"/>
              <a:t>, multiple, </a:t>
            </a:r>
            <a:r>
              <a:rPr lang="fr-FR" sz="2000" dirty="0" err="1"/>
              <a:t>negate</a:t>
            </a:r>
            <a:r>
              <a:rPr lang="fr-FR" sz="2000" dirty="0"/>
              <a:t>, …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400" dirty="0"/>
          </a:p>
          <a:p>
            <a:r>
              <a:rPr lang="fr-FR" sz="2400" b="1" dirty="0"/>
              <a:t>Attention !</a:t>
            </a:r>
            <a:r>
              <a:rPr lang="fr-FR" sz="2400" dirty="0"/>
              <a:t> </a:t>
            </a:r>
          </a:p>
          <a:p>
            <a:r>
              <a:rPr lang="fr-FR" sz="2400" dirty="0"/>
              <a:t>Bien que puissantes, les expressions ajoutent de la complexité. Il faut les réserver aux cas simples.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Bindings avancés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2276474" y="3127713"/>
            <a:ext cx="822007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/>
            <a:r>
              <a:rPr lang="fr-FR" sz="16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DoubleProperty</a:t>
            </a:r>
            <a:r>
              <a:rPr lang="fr-FR" sz="16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hauteur = new </a:t>
            </a:r>
            <a:r>
              <a:rPr lang="fr-FR" sz="16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SimpleDoubleProperty</a:t>
            </a:r>
            <a:r>
              <a:rPr lang="fr-FR" sz="16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(40);</a:t>
            </a:r>
          </a:p>
          <a:p>
            <a:pPr marR="0"/>
            <a:r>
              <a:rPr lang="fr-FR" sz="16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//largeur = hauteur / 2 + 10 = 30</a:t>
            </a:r>
          </a:p>
          <a:p>
            <a:pPr marR="0"/>
            <a:r>
              <a:rPr lang="fr-FR" sz="16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DoubleExpression</a:t>
            </a:r>
            <a:r>
              <a:rPr lang="fr-FR" sz="16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largeur = </a:t>
            </a:r>
            <a:r>
              <a:rPr lang="fr-FR" sz="16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hauteur.divide</a:t>
            </a:r>
            <a:r>
              <a:rPr lang="fr-FR" sz="16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(2).</a:t>
            </a:r>
            <a:r>
              <a:rPr lang="fr-FR" sz="16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add</a:t>
            </a:r>
            <a:r>
              <a:rPr lang="fr-FR" sz="16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(10);</a:t>
            </a:r>
          </a:p>
          <a:p>
            <a:pPr marR="0"/>
            <a:r>
              <a:rPr lang="fr-FR" sz="16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//largeur va passer à 40 = 60 / 2 + 10</a:t>
            </a:r>
          </a:p>
          <a:p>
            <a:pPr marR="0"/>
            <a:r>
              <a:rPr lang="fr-FR" sz="16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hauteur.set</a:t>
            </a:r>
            <a:r>
              <a:rPr lang="fr-FR" sz="16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(60);</a:t>
            </a:r>
          </a:p>
        </p:txBody>
      </p:sp>
    </p:spTree>
    <p:extLst>
      <p:ext uri="{BB962C8B-B14F-4D97-AF65-F5344CB8AC3E}">
        <p14:creationId xmlns:p14="http://schemas.microsoft.com/office/powerpoint/2010/main" val="3329420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API statique « Bindings »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109134" y="1905261"/>
            <a:ext cx="11082866" cy="390114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err="1" smtClean="0"/>
              <a:t>Toolkit</a:t>
            </a:r>
            <a:r>
              <a:rPr lang="fr-FR" sz="2400" dirty="0" smtClean="0"/>
              <a:t> utile supportant les expressions</a:t>
            </a: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Ces méthodes permettent de mélanger les types pour les opérations arithmétiques (</a:t>
            </a:r>
            <a:r>
              <a:rPr lang="fr-FR" sz="2400" dirty="0" err="1"/>
              <a:t>Integer</a:t>
            </a:r>
            <a:r>
              <a:rPr lang="fr-FR" sz="2400" dirty="0"/>
              <a:t> et Long par exemple), en suivant les règles de Java pour la résolution du type final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Utilisation avec des expressions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1476375" y="2582466"/>
            <a:ext cx="8915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/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IntegerProperty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num1 = new 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SimpleIntegerProperty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(1);</a:t>
            </a:r>
          </a:p>
          <a:p>
            <a:pPr marR="0"/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IntegerProperty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num2 = new 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SimpleIntegerProperty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(2);</a:t>
            </a:r>
          </a:p>
          <a:p>
            <a:pPr marR="0"/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IntegerProperty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num3 = new 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SimpleIntegerProperty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(3);</a:t>
            </a:r>
          </a:p>
          <a:p>
            <a:pPr marR="0"/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IntegerProperty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num4 = new 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SimpleIntegerProperty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(4);</a:t>
            </a:r>
          </a:p>
          <a:p>
            <a:pPr marR="0"/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//approche combinée</a:t>
            </a:r>
          </a:p>
          <a:p>
            <a:pPr marR="0"/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NumberBinding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total </a:t>
            </a:r>
            <a:r>
              <a:rPr lang="fr-FR" sz="12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= </a:t>
            </a:r>
            <a:r>
              <a:rPr lang="fr-FR" sz="1200" dirty="0" err="1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Bindings.add</a:t>
            </a:r>
            <a:r>
              <a:rPr lang="fr-FR" sz="12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(num1.multiply(num2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),num3.multiply(num4));</a:t>
            </a:r>
          </a:p>
        </p:txBody>
      </p:sp>
    </p:spTree>
    <p:extLst>
      <p:ext uri="{BB962C8B-B14F-4D97-AF65-F5344CB8AC3E}">
        <p14:creationId xmlns:p14="http://schemas.microsoft.com/office/powerpoint/2010/main" val="2492149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Binding en mode « </a:t>
            </a:r>
            <a:r>
              <a:rPr lang="fr-FR" dirty="0" err="1" smtClean="0"/>
              <a:t>Eager</a:t>
            </a:r>
            <a:r>
              <a:rPr lang="fr-FR" dirty="0" smtClean="0"/>
              <a:t> »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109134" y="1905261"/>
            <a:ext cx="11082866" cy="495273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L</a:t>
            </a:r>
            <a:r>
              <a:rPr lang="fr-FR" sz="2400" dirty="0" smtClean="0"/>
              <a:t>'évaluation </a:t>
            </a:r>
            <a:r>
              <a:rPr lang="fr-FR" sz="2400" dirty="0"/>
              <a:t>immédiate (</a:t>
            </a:r>
            <a:r>
              <a:rPr lang="fr-FR" sz="2400" i="1" dirty="0" err="1"/>
              <a:t>eager</a:t>
            </a:r>
            <a:r>
              <a:rPr lang="fr-FR" sz="2400" dirty="0"/>
              <a:t>) est implémentée via des </a:t>
            </a:r>
            <a:r>
              <a:rPr lang="fr-FR" sz="2400" dirty="0" err="1" smtClean="0"/>
              <a:t>ChangeListeners</a:t>
            </a:r>
            <a:endParaRPr lang="fr-FR" sz="2400" dirty="0" smtClean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Le calcul de la valeur du binding est effectué dès que possible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Possibilité d'ajouter des </a:t>
            </a:r>
            <a:r>
              <a:rPr lang="fr-FR" sz="2000" dirty="0" err="1" smtClean="0"/>
              <a:t>listeners</a:t>
            </a:r>
            <a:r>
              <a:rPr lang="fr-FR" sz="2000" dirty="0"/>
              <a:t> </a:t>
            </a:r>
            <a:r>
              <a:rPr lang="fr-FR" sz="2000" dirty="0" smtClean="0"/>
              <a:t>lors du changement de valeur</a:t>
            </a:r>
            <a:endParaRPr lang="fr-FR" sz="2000" dirty="0" smtClean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Incompatible avec l'évaluation "</a:t>
            </a:r>
            <a:r>
              <a:rPr lang="fr-FR" sz="2000" dirty="0" err="1" smtClean="0"/>
              <a:t>lazy</a:t>
            </a:r>
            <a:r>
              <a:rPr lang="fr-FR" sz="2000" dirty="0" smtClean="0"/>
              <a:t>"</a:t>
            </a:r>
            <a:endParaRPr lang="fr-F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smtClean="0"/>
              <a:t>Choix par défaut de </a:t>
            </a:r>
            <a:r>
              <a:rPr lang="fr-FR" sz="2400" dirty="0" err="1" smtClean="0"/>
              <a:t>JavaFX</a:t>
            </a:r>
            <a:endParaRPr lang="fr-FR" sz="2400" dirty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Cycle de vie plus facile à déboguer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Pas d'impact lourd sur les </a:t>
            </a:r>
            <a:r>
              <a:rPr lang="fr-FR" sz="2000" dirty="0" smtClean="0"/>
              <a:t>performances, tant qu’il n’y a pas d’opérations lourdes dans les </a:t>
            </a:r>
            <a:r>
              <a:rPr lang="fr-FR" sz="2000" dirty="0" smtClean="0"/>
              <a:t>bindings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Attention aux boucles infinies de bindings…</a:t>
            </a:r>
            <a:endParaRPr lang="fr-F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Utilisation de </a:t>
            </a:r>
            <a:r>
              <a:rPr lang="fr-FR" dirty="0" err="1" smtClean="0"/>
              <a:t>ChangeListener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75172840"/>
      </p:ext>
    </p:extLst>
  </p:cSld>
  <p:clrMapOvr>
    <a:masterClrMapping/>
  </p:clrMapOvr>
</p:sld>
</file>

<file path=ppt/theme/theme1.xml><?xml version="1.0" encoding="utf-8"?>
<a:theme xmlns:a="http://schemas.openxmlformats.org/drawingml/2006/main" name="2_Thème Office">
  <a:themeElements>
    <a:clrScheme name="Titre">
      <a:dk1>
        <a:srgbClr val="AF1E3A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11152</TotalTime>
  <Words>767</Words>
  <Application>Microsoft Office PowerPoint</Application>
  <PresentationFormat>Widescreen</PresentationFormat>
  <Paragraphs>157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Candara</vt:lpstr>
      <vt:lpstr>DIN-Medium</vt:lpstr>
      <vt:lpstr>Liberation Mono</vt:lpstr>
      <vt:lpstr>Open Sans</vt:lpstr>
      <vt:lpstr>2_Thème Office</vt:lpstr>
      <vt:lpstr>PowerPoint Presentation</vt:lpstr>
      <vt:lpstr>Qu'est-ce que le databinding?</vt:lpstr>
      <vt:lpstr>Avantages et inconvénients</vt:lpstr>
      <vt:lpstr>L'abstraction "Property"</vt:lpstr>
      <vt:lpstr>Exemple de classe « bindable »</vt:lpstr>
      <vt:lpstr>L’interface ObservableValue</vt:lpstr>
      <vt:lpstr>Utiliser des expressions</vt:lpstr>
      <vt:lpstr>API statique « Bindings »</vt:lpstr>
      <vt:lpstr>Binding en mode « Eager »</vt:lpstr>
      <vt:lpstr>Binding en mode « Lazy »</vt:lpstr>
      <vt:lpstr>Binding personnalisé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REX Storm / Redis</dc:title>
  <dc:creator>Benjamin Houdu</dc:creator>
  <cp:lastModifiedBy>Benjamin Houdu</cp:lastModifiedBy>
  <cp:revision>389</cp:revision>
  <dcterms:created xsi:type="dcterms:W3CDTF">2014-10-16T12:54:57Z</dcterms:created>
  <dcterms:modified xsi:type="dcterms:W3CDTF">2014-12-02T15:40:55Z</dcterms:modified>
</cp:coreProperties>
</file>