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27/11/2014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120269" y="1946275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Tests et</a:t>
            </a:r>
            <a:b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</a:br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outils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1"/>
            <a:ext cx="11082866" cy="39011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Originellement intégré dans </a:t>
            </a:r>
            <a:r>
              <a:rPr lang="fr-FR" sz="2400" dirty="0" err="1"/>
              <a:t>LoadUI</a:t>
            </a:r>
            <a:r>
              <a:rPr lang="fr-FR" sz="2400" dirty="0"/>
              <a:t> (produit payant)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Intégré dans la solution payante </a:t>
            </a:r>
            <a:r>
              <a:rPr lang="fr-FR" sz="2000" dirty="0" err="1"/>
              <a:t>TestComplete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Peut être utilisé seul en open source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https://github.com/SmartBear/TestFX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SmartBear</a:t>
            </a:r>
            <a:r>
              <a:rPr lang="fr-FR" sz="2400" dirty="0"/>
              <a:t> est un éditeur connu surtout pour son produit </a:t>
            </a:r>
            <a:r>
              <a:rPr lang="fr-FR" sz="2400" dirty="0" err="1"/>
              <a:t>SoapUI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 solution de </a:t>
            </a:r>
            <a:r>
              <a:rPr lang="fr-FR" dirty="0" err="1" smtClean="0"/>
              <a:t>SmartBear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344933" y="4452424"/>
            <a:ext cx="1968719" cy="1741512"/>
            <a:chOff x="2237" y="742"/>
            <a:chExt cx="3206" cy="283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7" y="742"/>
              <a:ext cx="3206" cy="2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" y="742"/>
              <a:ext cx="4272" cy="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4974671" y="5013445"/>
            <a:ext cx="1747705" cy="737313"/>
            <a:chOff x="2880" y="1755"/>
            <a:chExt cx="1920" cy="810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880" y="1755"/>
              <a:ext cx="1920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755"/>
              <a:ext cx="255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755"/>
              <a:ext cx="255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3"/>
          <p:cNvGrpSpPr>
            <a:grpSpLocks noChangeAspect="1"/>
          </p:cNvGrpSpPr>
          <p:nvPr/>
        </p:nvGrpSpPr>
        <p:grpSpPr bwMode="auto">
          <a:xfrm>
            <a:off x="8531603" y="4741247"/>
            <a:ext cx="1209434" cy="1281711"/>
            <a:chOff x="1832" y="32"/>
            <a:chExt cx="4016" cy="4256"/>
          </a:xfrm>
        </p:grpSpPr>
        <p:sp>
          <p:nvSpPr>
            <p:cNvPr id="13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832" y="32"/>
              <a:ext cx="4016" cy="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" y="32"/>
              <a:ext cx="5333" cy="5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07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TestFX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66441" y="1073791"/>
            <a:ext cx="8261369" cy="4506112"/>
          </a:xfrm>
        </p:spPr>
        <p:txBody>
          <a:bodyPr/>
          <a:lstStyle/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@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Category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TestFX.class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)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LabelForTest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GuiTest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Parent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getRootNode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TextFieldBuilder.create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().id( "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uname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).build();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PasswordFieldBuilder.create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().id( "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pword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).build();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Label u =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LabelBuilder.create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().text( "User name" ).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).build();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Label p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LabelBuilder.create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labelFor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build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u, 0, 0 );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0 );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p, 0, 1 );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grid.add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1, 1 );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return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shouldClickButton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nl-NL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click( nodeLabeledBy("User name") ).type( "Steve" 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click(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nodeLabeledBy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 ).type( "duke4ever" </a:t>
            </a:r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verifyThat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"#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pword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hasText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"duke4ever" ) 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82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MarvinFX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0996180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Solution open source de test pour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https://github.com/guigarage/MarvinFX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Micro </a:t>
            </a:r>
            <a:r>
              <a:rPr lang="fr-FR" sz="2400" dirty="0" err="1"/>
              <a:t>framework</a:t>
            </a:r>
            <a:r>
              <a:rPr lang="fr-FR" sz="2400" dirty="0"/>
              <a:t> de test pour </a:t>
            </a:r>
            <a:r>
              <a:rPr lang="fr-FR" sz="2400" dirty="0" err="1"/>
              <a:t>JavaFX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Simple d'utilisation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Peu de </a:t>
            </a:r>
            <a:r>
              <a:rPr lang="fr-FR" sz="2400" dirty="0" err="1"/>
              <a:t>features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Efficace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Alternative open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41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MarvinFX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23252" y="423772"/>
            <a:ext cx="6773721" cy="5999353"/>
          </a:xfrm>
        </p:spPr>
        <p:txBody>
          <a:bodyPr/>
          <a:lstStyle/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UnitTests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test1() {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Button b1 = new Button("Hello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MarvFX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pane = new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pane.setCenter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(b1);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MarvinFx.show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(pane);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 b1Fixture = new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&lt;Button&gt;(b1);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b1Fixture.mouse().click();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@Test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test2() {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final Button b1 = new Button("Hello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MarvFX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2");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Stage s =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MarvinFx.show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(b1);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s.setX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s.setY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nFx.sleep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 b1Fixture = new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NodeFixture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&lt;Button&gt;(b1);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b1Fixture.mouse().click();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MarvinFx.sleep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Testabilité d'une IHM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9234" y="1559430"/>
            <a:ext cx="9072033" cy="359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Contexte applicatif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Contexte de test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Comment faire?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684587" y="406432"/>
            <a:ext cx="6246813" cy="2371331"/>
            <a:chOff x="-583" y="481"/>
            <a:chExt cx="8846" cy="335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583" y="481"/>
              <a:ext cx="8846" cy="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" y="481"/>
              <a:ext cx="11770" cy="4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3" y="481"/>
              <a:ext cx="11770" cy="4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4323252" y="3997943"/>
            <a:ext cx="3629025" cy="1996824"/>
            <a:chOff x="1730" y="999"/>
            <a:chExt cx="4220" cy="2322"/>
          </a:xfrm>
        </p:grpSpPr>
        <p:sp>
          <p:nvSpPr>
            <p:cNvPr id="1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30" y="999"/>
              <a:ext cx="4220" cy="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" y="999"/>
              <a:ext cx="5610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" y="999"/>
              <a:ext cx="5610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1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testables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87500"/>
            <a:ext cx="11082866" cy="5270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Respect du principe d'encapsulation (loi de Déméter)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 composant ne peut modifier que ses enfants directs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de modification de son parent direct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de modifications de ses petits-enfants directement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signaler des actions à faire sur son composant parent, il est  possible d'envoyer un événement personnalisé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parent écoute l'événement et </a:t>
            </a:r>
            <a:r>
              <a:rPr lang="fr-FR" sz="2000" dirty="0" err="1"/>
              <a:t>effectura</a:t>
            </a:r>
            <a:r>
              <a:rPr lang="fr-FR" sz="2000" dirty="0"/>
              <a:t> les modifications voulues  lors de celui-ci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d'un bus d'événement en cas de </a:t>
            </a:r>
            <a:r>
              <a:rPr lang="fr-FR" sz="2000" dirty="0" err="1"/>
              <a:t>hierarchie</a:t>
            </a:r>
            <a:r>
              <a:rPr lang="fr-FR" sz="2000" dirty="0"/>
              <a:t> complexe de  composants / ou d'événement à écouteurs multiples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composant gère la navigation par actions sur ses enfants directs,  qui répercutent cette navigation sur les leurs, </a:t>
            </a:r>
            <a:r>
              <a:rPr lang="fr-FR" sz="2400" dirty="0" err="1"/>
              <a:t>etc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Bonnes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87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Usine logicielle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87500" y="1816100"/>
            <a:ext cx="10604500" cy="39903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dispose d'un plugin </a:t>
            </a:r>
            <a:r>
              <a:rPr lang="fr-FR" sz="2400" dirty="0" err="1" smtClean="0"/>
              <a:t>Maven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Principe de l'intégration continue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livrable est construit sur le serveur d'intégration continue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Déploiement automatique possible sur un serveur d'intégration des  versions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Signalement automatique des erreurs de </a:t>
            </a:r>
            <a:r>
              <a:rPr lang="fr-FR" sz="2000" dirty="0" err="1"/>
              <a:t>builds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intégration souple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158417" y="4434730"/>
            <a:ext cx="4491037" cy="1746775"/>
            <a:chOff x="963" y="1041"/>
            <a:chExt cx="5754" cy="223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3" y="1041"/>
              <a:ext cx="5754" cy="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" y="1041"/>
              <a:ext cx="7663" cy="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32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et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25600"/>
            <a:ext cx="11082866" cy="50419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</a:t>
            </a:r>
            <a:r>
              <a:rPr lang="fr-FR" sz="2400" dirty="0"/>
              <a:t>des différents types de déploiement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Avec ou sans JVM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Web ou client lourd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</a:t>
            </a:r>
            <a:r>
              <a:rPr lang="fr-FR" sz="2400" dirty="0" err="1"/>
              <a:t>archetype</a:t>
            </a:r>
            <a:r>
              <a:rPr lang="fr-FR" sz="2400" dirty="0"/>
              <a:t> est disponible pour créer un patron d'application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mvn</a:t>
            </a:r>
            <a:r>
              <a:rPr lang="fr-FR" sz="2000" i="1" dirty="0"/>
              <a:t> </a:t>
            </a:r>
            <a:r>
              <a:rPr lang="fr-FR" sz="2000" i="1" dirty="0" err="1"/>
              <a:t>archetype:generate</a:t>
            </a:r>
            <a:r>
              <a:rPr lang="fr-FR" sz="2000" i="1" dirty="0"/>
              <a:t> -</a:t>
            </a:r>
            <a:r>
              <a:rPr lang="fr-FR" sz="2000" i="1" dirty="0" err="1" smtClean="0"/>
              <a:t>DarchetypeGroupId</a:t>
            </a:r>
            <a:r>
              <a:rPr lang="fr-FR" sz="2000" i="1" dirty="0" smtClean="0"/>
              <a:t>=</a:t>
            </a:r>
            <a:r>
              <a:rPr lang="fr-FR" sz="2000" i="1" dirty="0" err="1" smtClean="0"/>
              <a:t>com.zenjava</a:t>
            </a:r>
            <a:endParaRPr lang="fr-FR" sz="2000" dirty="0" smtClean="0"/>
          </a:p>
          <a:p>
            <a:pPr lvl="1" indent="0">
              <a:buNone/>
            </a:pPr>
            <a:r>
              <a:rPr lang="fr-FR" sz="2000" i="1" dirty="0"/>
              <a:t>-</a:t>
            </a:r>
            <a:r>
              <a:rPr lang="fr-FR" sz="2000" i="1" dirty="0" err="1"/>
              <a:t>DarchetypeArtifactId</a:t>
            </a:r>
            <a:r>
              <a:rPr lang="fr-FR" sz="2000" i="1" dirty="0"/>
              <a:t>=</a:t>
            </a:r>
            <a:r>
              <a:rPr lang="fr-FR" sz="2000" i="1" dirty="0" err="1"/>
              <a:t>javafx</a:t>
            </a:r>
            <a:r>
              <a:rPr lang="fr-FR" sz="2000" i="1" dirty="0"/>
              <a:t>-basic-</a:t>
            </a:r>
            <a:r>
              <a:rPr lang="fr-FR" sz="2000" i="1" dirty="0" err="1"/>
              <a:t>archetype</a:t>
            </a:r>
            <a:endParaRPr lang="fr-FR" sz="2000" dirty="0"/>
          </a:p>
          <a:p>
            <a:pPr lvl="1" indent="0">
              <a:buNone/>
            </a:pPr>
            <a:r>
              <a:rPr lang="fr-FR" sz="2000" i="1" dirty="0" smtClean="0"/>
              <a:t>-</a:t>
            </a:r>
            <a:r>
              <a:rPr lang="fr-FR" sz="2000" i="1" dirty="0" err="1"/>
              <a:t>DarchetypeVersion</a:t>
            </a:r>
            <a:r>
              <a:rPr lang="fr-FR" sz="2000" i="1" dirty="0"/>
              <a:t>=1.1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Possibilité de signer les livrables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http://zenjava.com/javafx/maven/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du plugin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6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de base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1069437" y="563489"/>
            <a:ext cx="7977677" cy="669211"/>
          </a:xfrm>
        </p:spPr>
        <p:txBody>
          <a:bodyPr/>
          <a:lstStyle/>
          <a:p>
            <a:r>
              <a:rPr lang="fr-FR" dirty="0" err="1" smtClean="0"/>
              <a:t>SceneBuilder</a:t>
            </a:r>
            <a:r>
              <a:rPr lang="fr-FR" dirty="0" smtClean="0"/>
              <a:t> et </a:t>
            </a:r>
            <a:r>
              <a:rPr lang="fr-FR" dirty="0" err="1" smtClean="0"/>
              <a:t>ScenicView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0176" y="2055303"/>
            <a:ext cx="6744749" cy="37511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SceneBuilder</a:t>
            </a:r>
            <a:r>
              <a:rPr lang="fr-FR" sz="2400" dirty="0"/>
              <a:t> est l'outil officiel pour la construction de FXML de manière visuelle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ScenicView</a:t>
            </a:r>
            <a:r>
              <a:rPr lang="fr-FR" sz="2400" dirty="0"/>
              <a:t> est un outil externe (fxexperience.com)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Inspection d'une application </a:t>
            </a:r>
            <a:r>
              <a:rPr lang="fr-FR" sz="2000" dirty="0" err="1"/>
              <a:t>JavaFX</a:t>
            </a:r>
            <a:r>
              <a:rPr lang="fr-FR" sz="2000" dirty="0"/>
              <a:t> en live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Modifications de propriétés en live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01" y="1745574"/>
            <a:ext cx="4675835" cy="40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</a:t>
            </a:r>
            <a:r>
              <a:rPr lang="fr-FR" dirty="0" err="1" smtClean="0"/>
              <a:t>WebView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61020"/>
            <a:ext cx="11082866" cy="38399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de </a:t>
            </a:r>
            <a:r>
              <a:rPr lang="fr-FR" sz="2400" dirty="0" err="1" smtClean="0"/>
              <a:t>FireBug</a:t>
            </a:r>
            <a:r>
              <a:rPr lang="fr-FR" sz="2400" dirty="0" smtClean="0"/>
              <a:t> intégrable dans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Injection </a:t>
            </a:r>
            <a:r>
              <a:rPr lang="fr-FR" sz="2400" dirty="0"/>
              <a:t>via le </a:t>
            </a:r>
            <a:r>
              <a:rPr lang="fr-FR" sz="2400" dirty="0" err="1"/>
              <a:t>WebEngine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r>
              <a:rPr lang="fr-FR" dirty="0" smtClean="0"/>
              <a:t> HTML5 dans </a:t>
            </a:r>
            <a:r>
              <a:rPr lang="fr-FR" dirty="0" err="1" smtClean="0"/>
              <a:t>JavaFX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3" y="3268723"/>
            <a:ext cx="10740697" cy="3589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1303" y="2617174"/>
            <a:ext cx="74550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engine.executeScript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i="1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 standard d'injection </a:t>
            </a:r>
            <a:r>
              <a:rPr lang="fr-FR" sz="1400" i="1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FireBug</a:t>
            </a:r>
            <a:r>
              <a:rPr lang="fr-FR" sz="1400" i="1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40603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845578"/>
            <a:ext cx="11082866" cy="5012422"/>
          </a:xfrm>
        </p:spPr>
        <p:txBody>
          <a:bodyPr/>
          <a:lstStyle/>
          <a:p>
            <a:r>
              <a:rPr lang="fr-FR" sz="2400" b="1" dirty="0" smtClean="0"/>
              <a:t>Forces</a:t>
            </a:r>
            <a:r>
              <a:rPr lang="fr-FR" sz="2400" b="1" dirty="0"/>
              <a:t> (interne) </a:t>
            </a:r>
            <a:r>
              <a:rPr lang="fr-FR" sz="2400" dirty="0"/>
              <a:t>: basé sur Eclipse, </a:t>
            </a:r>
            <a:r>
              <a:rPr lang="fr-FR" sz="2400" dirty="0" smtClean="0"/>
              <a:t>gratuit et open source, </a:t>
            </a:r>
            <a:r>
              <a:rPr lang="fr-FR" sz="2400" dirty="0"/>
              <a:t>adoption très </a:t>
            </a:r>
            <a:r>
              <a:rPr lang="fr-FR" sz="2400" dirty="0" smtClean="0"/>
              <a:t>large, support de </a:t>
            </a:r>
            <a:r>
              <a:rPr lang="fr-FR" sz="2400" dirty="0" err="1" smtClean="0"/>
              <a:t>JavaFX</a:t>
            </a:r>
            <a:r>
              <a:rPr lang="fr-FR" sz="2400" dirty="0" smtClean="0"/>
              <a:t> efficace, support de </a:t>
            </a:r>
            <a:r>
              <a:rPr lang="fr-FR" sz="2400" dirty="0" err="1" smtClean="0"/>
              <a:t>FXGraph</a:t>
            </a:r>
            <a:endParaRPr lang="fr-FR" sz="2400" dirty="0"/>
          </a:p>
          <a:p>
            <a:r>
              <a:rPr lang="fr-FR" sz="2400" b="1" dirty="0"/>
              <a:t>Opportunités (externe) </a:t>
            </a:r>
            <a:r>
              <a:rPr lang="fr-FR" sz="2400" dirty="0"/>
              <a:t>: développement de plugins, support de nombreuses technologies et langages, intégration définitive du plugin dans Eclipse</a:t>
            </a:r>
          </a:p>
          <a:p>
            <a:endParaRPr lang="fr-FR" sz="2400" dirty="0"/>
          </a:p>
          <a:p>
            <a:r>
              <a:rPr lang="fr-FR" sz="2400" b="1" dirty="0"/>
              <a:t>Faiblesses (interne) </a:t>
            </a:r>
            <a:r>
              <a:rPr lang="fr-FR" sz="2400" dirty="0"/>
              <a:t>: performances, plugins de </a:t>
            </a:r>
            <a:r>
              <a:rPr lang="fr-FR" sz="2400" dirty="0" smtClean="0"/>
              <a:t>qualités </a:t>
            </a:r>
            <a:r>
              <a:rPr lang="fr-FR" sz="2400" dirty="0"/>
              <a:t>inégales, intégration </a:t>
            </a:r>
            <a:r>
              <a:rPr lang="fr-FR" sz="2400" dirty="0" err="1"/>
              <a:t>Maven</a:t>
            </a:r>
            <a:r>
              <a:rPr lang="fr-FR" sz="2400" dirty="0"/>
              <a:t> et WTP instables, nécessite souvent l'ajout de </a:t>
            </a:r>
            <a:r>
              <a:rPr lang="fr-FR" sz="2400" dirty="0" smtClean="0"/>
              <a:t>plugins</a:t>
            </a:r>
            <a:endParaRPr lang="fr-FR" sz="2400" dirty="0"/>
          </a:p>
          <a:p>
            <a:r>
              <a:rPr lang="fr-FR" sz="2400" b="1" dirty="0"/>
              <a:t>Menaces (externe) </a:t>
            </a:r>
            <a:r>
              <a:rPr lang="fr-FR" sz="2400" dirty="0"/>
              <a:t>: support communautaire pas toujours adapté aux entreprises, performances pouvant se dégrader, instabilité dans certaines versions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E(fx)CLIPSE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4647282"/>
          </a:xfrm>
        </p:spPr>
        <p:txBody>
          <a:bodyPr/>
          <a:lstStyle/>
          <a:p>
            <a:r>
              <a:rPr lang="fr-FR" sz="2400" b="1" dirty="0" smtClean="0"/>
              <a:t>Forces</a:t>
            </a:r>
            <a:r>
              <a:rPr lang="fr-FR" sz="2400" b="1" dirty="0"/>
              <a:t> (interne) </a:t>
            </a:r>
            <a:r>
              <a:rPr lang="fr-FR" sz="2400" dirty="0"/>
              <a:t>: Performances, robustesse, intégration </a:t>
            </a:r>
            <a:r>
              <a:rPr lang="fr-FR" sz="2400" dirty="0" err="1"/>
              <a:t>Maven</a:t>
            </a:r>
            <a:r>
              <a:rPr lang="fr-FR" sz="2400" dirty="0"/>
              <a:t>, support </a:t>
            </a:r>
            <a:r>
              <a:rPr lang="fr-FR" sz="2400" dirty="0" err="1"/>
              <a:t>JavaFX</a:t>
            </a:r>
            <a:r>
              <a:rPr lang="fr-FR" sz="2400" dirty="0"/>
              <a:t> efficace, haut niveau de personnalisation</a:t>
            </a:r>
          </a:p>
          <a:p>
            <a:r>
              <a:rPr lang="fr-FR" sz="2400" b="1" dirty="0"/>
              <a:t>Opportunités (externe) </a:t>
            </a:r>
            <a:r>
              <a:rPr lang="fr-FR" sz="2400" dirty="0"/>
              <a:t>: Support de nombreuses technologies et langages, support de Java 8 et </a:t>
            </a:r>
            <a:r>
              <a:rPr lang="fr-FR" sz="2400" dirty="0" err="1"/>
              <a:t>lambdas</a:t>
            </a:r>
            <a:r>
              <a:rPr lang="fr-FR" sz="2400" dirty="0"/>
              <a:t>, inspections de code très étendues</a:t>
            </a:r>
          </a:p>
          <a:p>
            <a:endParaRPr lang="fr-FR" sz="2400" dirty="0"/>
          </a:p>
          <a:p>
            <a:r>
              <a:rPr lang="fr-FR" sz="2400" b="1" dirty="0"/>
              <a:t>Faiblesses (interne) </a:t>
            </a:r>
            <a:r>
              <a:rPr lang="fr-FR" sz="2400" dirty="0"/>
              <a:t>: Payant (500$ pour une licence professionnelle), moins répandu en entreprise </a:t>
            </a:r>
            <a:r>
              <a:rPr lang="fr-FR" sz="2400" dirty="0" smtClean="0"/>
              <a:t>qu'Eclipse à ce jour</a:t>
            </a:r>
            <a:endParaRPr lang="fr-FR" sz="2400" dirty="0"/>
          </a:p>
          <a:p>
            <a:r>
              <a:rPr lang="fr-FR" sz="2400" b="1" dirty="0"/>
              <a:t>Menaces (externe) </a:t>
            </a:r>
            <a:r>
              <a:rPr lang="fr-FR" sz="2400" dirty="0"/>
              <a:t>: </a:t>
            </a:r>
            <a:r>
              <a:rPr lang="fr-FR" sz="2400" dirty="0" smtClean="0"/>
              <a:t>Evolution du support </a:t>
            </a:r>
            <a:r>
              <a:rPr lang="fr-FR" sz="2400" dirty="0" err="1" smtClean="0"/>
              <a:t>JavaFX</a:t>
            </a:r>
            <a:r>
              <a:rPr lang="fr-FR" sz="2400" dirty="0" smtClean="0"/>
              <a:t> dépendant du succès de la technologie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Intellij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IDE disponibles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46914"/>
            <a:ext cx="11082866" cy="4811086"/>
          </a:xfrm>
        </p:spPr>
        <p:txBody>
          <a:bodyPr/>
          <a:lstStyle/>
          <a:p>
            <a:r>
              <a:rPr lang="fr-FR" sz="2400" b="1" dirty="0" smtClean="0"/>
              <a:t>Forces</a:t>
            </a:r>
            <a:r>
              <a:rPr lang="fr-FR" sz="2400" b="1" dirty="0"/>
              <a:t> (interne) </a:t>
            </a:r>
            <a:r>
              <a:rPr lang="fr-FR" sz="2400" dirty="0"/>
              <a:t>: Supporté par </a:t>
            </a:r>
            <a:r>
              <a:rPr lang="fr-FR" sz="2400" dirty="0" smtClean="0"/>
              <a:t>Oracle (solution officielle), </a:t>
            </a:r>
            <a:r>
              <a:rPr lang="fr-FR" sz="2400" dirty="0"/>
              <a:t>intégration de </a:t>
            </a:r>
            <a:r>
              <a:rPr lang="fr-FR" sz="2400" dirty="0" err="1" smtClean="0"/>
              <a:t>JavaFX</a:t>
            </a:r>
            <a:r>
              <a:rPr lang="fr-FR" sz="2400" dirty="0"/>
              <a:t> </a:t>
            </a:r>
            <a:r>
              <a:rPr lang="fr-FR" sz="2400" dirty="0" smtClean="0"/>
              <a:t>bien documentée</a:t>
            </a:r>
            <a:endParaRPr lang="fr-FR" sz="2400" dirty="0"/>
          </a:p>
          <a:p>
            <a:r>
              <a:rPr lang="fr-FR" sz="2400" b="1" dirty="0"/>
              <a:t>Opportunités (externe) </a:t>
            </a:r>
            <a:r>
              <a:rPr lang="fr-FR" sz="2400" dirty="0"/>
              <a:t>: Support de </a:t>
            </a:r>
            <a:r>
              <a:rPr lang="fr-FR" sz="2400" dirty="0" err="1"/>
              <a:t>JavaFX</a:t>
            </a:r>
            <a:r>
              <a:rPr lang="fr-FR" sz="2400" dirty="0"/>
              <a:t> assuré par Oracle dans les prochaines versions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Faiblesses (interne) </a:t>
            </a:r>
            <a:r>
              <a:rPr lang="fr-FR" sz="2400" dirty="0"/>
              <a:t>: Adoption </a:t>
            </a:r>
            <a:r>
              <a:rPr lang="fr-FR" sz="2400" dirty="0" smtClean="0"/>
              <a:t>marginale, intégration à des technologies non Oracle limitée, écosystème peu étendu</a:t>
            </a:r>
            <a:endParaRPr lang="fr-FR" sz="2400" dirty="0"/>
          </a:p>
          <a:p>
            <a:r>
              <a:rPr lang="fr-FR" sz="2400" b="1" dirty="0"/>
              <a:t>Menaces (externe) </a:t>
            </a:r>
            <a:r>
              <a:rPr lang="fr-FR" sz="2400" dirty="0"/>
              <a:t>: Adoption de </a:t>
            </a:r>
            <a:r>
              <a:rPr lang="fr-FR" sz="2400" dirty="0" err="1"/>
              <a:t>NetBeans</a:t>
            </a:r>
            <a:r>
              <a:rPr lang="fr-FR" sz="2400" dirty="0"/>
              <a:t> demeurant marginale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NetBeans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8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et IHM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19075"/>
            <a:ext cx="11082866" cy="5238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Plusieurs solutions existent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Configuration manuelle de tests spécifique pour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Utiliser le </a:t>
            </a:r>
            <a:r>
              <a:rPr lang="fr-FR" sz="2000" dirty="0" err="1"/>
              <a:t>toolkit</a:t>
            </a:r>
            <a:r>
              <a:rPr lang="fr-FR" sz="2000" dirty="0"/>
              <a:t> </a:t>
            </a:r>
            <a:r>
              <a:rPr lang="fr-FR" sz="2000" dirty="0" err="1"/>
              <a:t>JemmyFX</a:t>
            </a:r>
            <a:r>
              <a:rPr lang="fr-FR" sz="2000" dirty="0"/>
              <a:t> d'Oracle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</a:t>
            </a:r>
            <a:r>
              <a:rPr lang="fr-FR" sz="2000" dirty="0" err="1"/>
              <a:t>framework</a:t>
            </a:r>
            <a:r>
              <a:rPr lang="fr-FR" sz="2000" dirty="0"/>
              <a:t> Open Source </a:t>
            </a:r>
            <a:r>
              <a:rPr lang="fr-FR" sz="2000" dirty="0" err="1"/>
              <a:t>MarvinFX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La solution payante de </a:t>
            </a:r>
            <a:r>
              <a:rPr lang="fr-FR" sz="2000" dirty="0" err="1"/>
              <a:t>SmartBear</a:t>
            </a:r>
            <a:r>
              <a:rPr lang="fr-FR" sz="2000" dirty="0"/>
              <a:t> </a:t>
            </a:r>
            <a:r>
              <a:rPr lang="fr-FR" sz="2000" dirty="0" err="1"/>
              <a:t>TestComplete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Tester l'IHM est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Coûteux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Instable de temps à autres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Difficilement </a:t>
            </a:r>
            <a:r>
              <a:rPr lang="fr-FR" sz="2000" dirty="0" smtClean="0"/>
              <a:t>maintenable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Complexe et long à mettre en place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Plus fiables que des tests manuels car automatiques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A terme moins coûteux et couvrant un plus grand scope que des tests manuels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options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1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JemmyFX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812022"/>
            <a:ext cx="11082866" cy="49746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Disponible sur le </a:t>
            </a:r>
            <a:r>
              <a:rPr lang="fr-FR" sz="2400" dirty="0" err="1"/>
              <a:t>repository</a:t>
            </a:r>
            <a:r>
              <a:rPr lang="fr-FR" sz="2400" dirty="0"/>
              <a:t> de </a:t>
            </a:r>
            <a:r>
              <a:rPr lang="fr-FR" sz="2400" dirty="0" err="1"/>
              <a:t>JavaFX</a:t>
            </a:r>
            <a:r>
              <a:rPr lang="fr-FR" sz="2400" dirty="0"/>
              <a:t> (</a:t>
            </a:r>
            <a:r>
              <a:rPr lang="fr-FR" sz="2400" dirty="0" err="1"/>
              <a:t>mercurial</a:t>
            </a:r>
            <a:r>
              <a:rPr lang="fr-FR" sz="2400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Build</a:t>
            </a:r>
            <a:r>
              <a:rPr lang="fr-FR" sz="2000" dirty="0"/>
              <a:t> manuel du </a:t>
            </a:r>
            <a:r>
              <a:rPr lang="fr-FR" sz="2000" dirty="0" smtClean="0"/>
              <a:t>projet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de l'</a:t>
            </a:r>
            <a:r>
              <a:rPr lang="fr-FR" sz="2000" dirty="0" err="1"/>
              <a:t>artifact</a:t>
            </a:r>
            <a:r>
              <a:rPr lang="fr-FR" sz="2000" dirty="0"/>
              <a:t> manuel dans </a:t>
            </a:r>
            <a:r>
              <a:rPr lang="fr-FR" sz="2000" dirty="0" err="1"/>
              <a:t>Maven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L'intégration dans une usine logicielle n'est donc pas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Solution officielle utilisée par Oracle pour les tests IHM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API bas-niveau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Utilisée pour tester chaque composant de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Ajoute des abstractions nommées « Dock » et « Wrap » pour effectuer des tests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faut étendre une classe de test </a:t>
            </a:r>
            <a:r>
              <a:rPr lang="fr-FR" sz="2000" dirty="0" err="1"/>
              <a:t>JemmyFX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Utilise par défaut un mode d'émulation par événement </a:t>
            </a:r>
            <a:r>
              <a:rPr lang="fr-FR" sz="2000" dirty="0" err="1"/>
              <a:t>JavaFX</a:t>
            </a:r>
            <a:r>
              <a:rPr lang="fr-FR" sz="2000" dirty="0"/>
              <a:t> mais peut utiliser un mode par robot (événement de type système)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L'outil officiel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3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JemmyFX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52257" y="1225581"/>
            <a:ext cx="933974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ButtonsSample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extends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SampleBase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SceneDock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BeforeClass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static void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startApp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throws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InterruptedException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startApp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ButtonsApp.class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SceneDock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First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thing first - how to find a button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@Test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lookup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//a button is a labeled, every labeled could be found by text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assertEquals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Button.class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).wrap().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getControl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assertEquals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CheckBox.class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"tri-state",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).wrap().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getControl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Push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is, simply, a click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@Test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push() {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LabeledDock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scene.asParent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(), "button",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StringComparePolicy.EXACT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).mouse().click();</a:t>
            </a: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//now check that the status line is updated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status.wrap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waitProperty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Wrap.TEXT_PROP_NAME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809357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13311</TotalTime>
  <Words>691</Words>
  <Application>Microsoft Office PowerPoint</Application>
  <PresentationFormat>Widescreen</PresentationFormat>
  <Paragraphs>214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Les outils de base</vt:lpstr>
      <vt:lpstr>Le composant WebView</vt:lpstr>
      <vt:lpstr>Les IDE disponibles</vt:lpstr>
      <vt:lpstr>Les IDE disponibles</vt:lpstr>
      <vt:lpstr>Les IDE disponibles</vt:lpstr>
      <vt:lpstr>Tests et IHM</vt:lpstr>
      <vt:lpstr>JemmyFX</vt:lpstr>
      <vt:lpstr>JemmyFX</vt:lpstr>
      <vt:lpstr>TestFX</vt:lpstr>
      <vt:lpstr>TestFX</vt:lpstr>
      <vt:lpstr>MarvinFX</vt:lpstr>
      <vt:lpstr>MarvinFX</vt:lpstr>
      <vt:lpstr>Testabilité d'une IHM</vt:lpstr>
      <vt:lpstr>Composants testables</vt:lpstr>
      <vt:lpstr>Usine logicielle</vt:lpstr>
      <vt:lpstr>Maven et JavaFX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498</cp:revision>
  <dcterms:created xsi:type="dcterms:W3CDTF">2014-10-16T12:54:57Z</dcterms:created>
  <dcterms:modified xsi:type="dcterms:W3CDTF">2014-11-28T14:57:54Z</dcterms:modified>
</cp:coreProperties>
</file>