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84" r:id="rId14"/>
    <p:sldId id="272" r:id="rId15"/>
    <p:sldId id="285" r:id="rId16"/>
    <p:sldId id="273" r:id="rId17"/>
    <p:sldId id="274" r:id="rId18"/>
    <p:sldId id="275" r:id="rId19"/>
    <p:sldId id="276" r:id="rId20"/>
    <p:sldId id="277" r:id="rId21"/>
    <p:sldId id="278" r:id="rId22"/>
    <p:sldId id="286" r:id="rId23"/>
    <p:sldId id="279" r:id="rId24"/>
    <p:sldId id="280" r:id="rId25"/>
    <p:sldId id="287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215394" y="2613025"/>
            <a:ext cx="9169168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Les événements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72" y="815187"/>
            <a:ext cx="10288528" cy="59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4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09699" y="3939348"/>
            <a:ext cx="10782301" cy="2375727"/>
          </a:xfrm>
        </p:spPr>
        <p:txBody>
          <a:bodyPr/>
          <a:lstStyle/>
          <a:p>
            <a:r>
              <a:rPr lang="fr-FR" sz="2400" dirty="0" smtClean="0"/>
              <a:t>Exemple: ajout d’un </a:t>
            </a:r>
            <a:r>
              <a:rPr lang="fr-FR" sz="2400" dirty="0" err="1" smtClean="0"/>
              <a:t>listener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L</a:t>
            </a:r>
            <a:r>
              <a:rPr lang="fr-FR" sz="2400" dirty="0" smtClean="0"/>
              <a:t>es composants possèdent des raccourcis pour définir des </a:t>
            </a:r>
            <a:r>
              <a:rPr lang="fr-FR" sz="2400" dirty="0" err="1" smtClean="0"/>
              <a:t>listeners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Utilisation sur un </a:t>
            </a:r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50976" y="1774484"/>
            <a:ext cx="9219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//Détermination du chemin (surcharger)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EventDispatchChain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buildEventDispatchChain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EventDispatchChain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parent)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//Ajout de filtre, pour la phase de capture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addEventFilter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EventType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&lt;T&gt; type,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 ? super T&gt;)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//Ajout de gestionnaire, pour la phase de remontée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EventType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&lt;T&gt; type,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 ? super T&gt;)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9699" y="4334560"/>
            <a:ext cx="8181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node.addEventHandler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InputEvent.ANY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InputEvent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{...});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9699" y="5309523"/>
            <a:ext cx="10163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//sous la forme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setOnEvent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-type(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&lt;? super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-class&gt; value)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setOnMouseClicked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MouseEvent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529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Bubbling</a:t>
            </a:r>
            <a:r>
              <a:rPr lang="fr-FR" dirty="0" smtClean="0"/>
              <a:t> ou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845578"/>
            <a:ext cx="11082866" cy="50124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Capture Events permettent de pouvoir stopper la propagation des événements vers les enfants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Exemple</a:t>
            </a:r>
            <a:r>
              <a:rPr lang="fr-FR" sz="2000" dirty="0"/>
              <a:t> : pas de support de clic sur un enfant particulier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Capture Events étendent un comportement à l'ensemble de ses enfants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Exemple</a:t>
            </a:r>
            <a:r>
              <a:rPr lang="fr-FR" sz="2000" dirty="0"/>
              <a:t> : un </a:t>
            </a:r>
            <a:r>
              <a:rPr lang="fr-FR" sz="2000" dirty="0" err="1"/>
              <a:t>EventFilter</a:t>
            </a:r>
            <a:r>
              <a:rPr lang="fr-FR" sz="2000" dirty="0"/>
              <a:t> sur un </a:t>
            </a:r>
            <a:r>
              <a:rPr lang="fr-FR" sz="2000" dirty="0" err="1"/>
              <a:t>MouseClick</a:t>
            </a:r>
            <a:r>
              <a:rPr lang="fr-FR" sz="2000" dirty="0"/>
              <a:t> défini sur un </a:t>
            </a:r>
            <a:r>
              <a:rPr lang="fr-FR" sz="2000" dirty="0" err="1"/>
              <a:t>GridPane</a:t>
            </a:r>
            <a:r>
              <a:rPr lang="fr-FR" sz="2000" dirty="0"/>
              <a:t>, sera appelé sur chaque clic sur ce </a:t>
            </a:r>
            <a:r>
              <a:rPr lang="fr-FR" sz="2000" dirty="0" err="1"/>
              <a:t>GridPane</a:t>
            </a:r>
            <a:r>
              <a:rPr lang="fr-FR" sz="2000" dirty="0"/>
              <a:t>, y compris sur un de ces enfants (bouton, image...)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Choisir la bonne phase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123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Bubbling</a:t>
            </a:r>
            <a:r>
              <a:rPr lang="fr-FR" dirty="0" smtClean="0"/>
              <a:t> ou </a:t>
            </a:r>
            <a:r>
              <a:rPr lang="fr-FR" dirty="0" err="1" smtClean="0"/>
              <a:t>Filter</a:t>
            </a:r>
            <a:r>
              <a:rPr lang="fr-FR" dirty="0" smtClean="0"/>
              <a:t> Event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474752"/>
            <a:ext cx="11082866" cy="43832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</a:t>
            </a:r>
            <a:r>
              <a:rPr lang="fr-FR" sz="2400" dirty="0" err="1"/>
              <a:t>Bubbling</a:t>
            </a:r>
            <a:r>
              <a:rPr lang="fr-FR" sz="2400" dirty="0"/>
              <a:t> Event permettent de « remonter » des informations vers un parent après une action donnée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Aucune </a:t>
            </a:r>
            <a:r>
              <a:rPr lang="fr-FR" sz="2400" dirty="0"/>
              <a:t>des deux méthodes est meilleure, elles sont </a:t>
            </a:r>
            <a:r>
              <a:rPr lang="fr-FR" sz="2400" dirty="0" smtClean="0"/>
              <a:t>complémentaires!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Choisir la bonne phase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948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Evénements personnalisés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81018"/>
            <a:ext cx="11082866" cy="44487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L'enveloppe </a:t>
            </a:r>
            <a:r>
              <a:rPr lang="fr-FR" sz="2400" dirty="0"/>
              <a:t>est de type </a:t>
            </a:r>
            <a:r>
              <a:rPr lang="fr-FR" sz="2400" dirty="0" err="1"/>
              <a:t>SauvegarderEvent</a:t>
            </a:r>
            <a:r>
              <a:rPr lang="fr-FR" sz="2400" dirty="0"/>
              <a:t> qui étend </a:t>
            </a:r>
            <a:r>
              <a:rPr lang="fr-FR" sz="2400" dirty="0" err="1" smtClean="0"/>
              <a:t>javafx.event.Event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On émet l'événement depuis une méthode du composant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Emettre depuis un composant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76842" y="542814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this.fireEvent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842" y="2208376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extends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Event {</a:t>
            </a:r>
          </a:p>
          <a:p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static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EventType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DEFAULT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EventType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&lt;&gt;("DEFAULT");</a:t>
            </a:r>
          </a:p>
          <a:p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super(DEFAULT);</a:t>
            </a:r>
          </a:p>
          <a:p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62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Evénements personnalisés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155972"/>
            <a:ext cx="11082867" cy="36504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Ecouter un événement personnalisé depuis le parent sur l'enfant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Gérer l'écoute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84183" y="3191871"/>
            <a:ext cx="1080781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addListenerToChild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this.childComponent.addEventFilter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SauvegarderEvent.DEFAULT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@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//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...   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//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event.consume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 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8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Alternative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88859"/>
            <a:ext cx="11082866" cy="3717547"/>
          </a:xfrm>
        </p:spPr>
        <p:txBody>
          <a:bodyPr/>
          <a:lstStyle/>
          <a:p>
            <a:r>
              <a:rPr lang="fr-FR" sz="2400" dirty="0"/>
              <a:t>Définition d'un </a:t>
            </a:r>
            <a:r>
              <a:rPr lang="fr-FR" sz="2400" dirty="0" err="1"/>
              <a:t>EventHandler</a:t>
            </a:r>
            <a:r>
              <a:rPr lang="fr-FR" sz="2400" dirty="0"/>
              <a:t> </a:t>
            </a:r>
            <a:r>
              <a:rPr lang="fr-FR" sz="2400" dirty="0" err="1"/>
              <a:t>greffable</a:t>
            </a:r>
            <a:r>
              <a:rPr lang="fr-FR" sz="2400" dirty="0"/>
              <a:t> par </a:t>
            </a:r>
            <a:r>
              <a:rPr lang="fr-FR" sz="2400" dirty="0" err="1"/>
              <a:t>Databinding</a:t>
            </a:r>
            <a:r>
              <a:rPr lang="fr-FR" sz="2400" dirty="0"/>
              <a:t> dans le composant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Listener</a:t>
            </a:r>
            <a:r>
              <a:rPr lang="fr-FR" dirty="0" smtClean="0"/>
              <a:t> avec </a:t>
            </a:r>
            <a:r>
              <a:rPr lang="fr-FR" dirty="0" err="1" smtClean="0"/>
              <a:t>Databinding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53673" y="2935803"/>
            <a:ext cx="109906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ObjectProperty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&gt;&gt;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onSauvegarderAction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SimpleObjectProperty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&gt;&gt;();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ObjectProperty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&gt;&gt;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onSauvegarderActionProperty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return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this.onSauvegarderAction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setOnSauvegarderAction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this.onSauvegarderAction.set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getOnSauvegarderAction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return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this.onSauvegarderAction.get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0229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Alternative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57350"/>
            <a:ext cx="11082866" cy="41490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En </a:t>
            </a:r>
            <a:r>
              <a:rPr lang="fr-FR" sz="2400" dirty="0"/>
              <a:t>FXML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En </a:t>
            </a:r>
            <a:r>
              <a:rPr lang="fr-FR" sz="2400" dirty="0"/>
              <a:t>Java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1069468" y="564631"/>
            <a:ext cx="7934034" cy="669211"/>
          </a:xfrm>
        </p:spPr>
        <p:txBody>
          <a:bodyPr/>
          <a:lstStyle/>
          <a:p>
            <a:r>
              <a:rPr lang="fr-FR" dirty="0" err="1" smtClean="0"/>
              <a:t>Listener</a:t>
            </a:r>
            <a:r>
              <a:rPr lang="fr-FR" dirty="0" smtClean="0"/>
              <a:t> avec </a:t>
            </a:r>
            <a:r>
              <a:rPr lang="fr-FR" dirty="0" err="1" smtClean="0"/>
              <a:t>Databinding</a:t>
            </a:r>
            <a:r>
              <a:rPr lang="fr-FR" dirty="0" smtClean="0"/>
              <a:t> depuis le parent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4662" y="2159824"/>
            <a:ext cx="871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DetailsExamenBox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fx:id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detailsExamenBox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onSauvegarderAction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="#sauvegarder"/&gt;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9426" y="3559637"/>
            <a:ext cx="106803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addListener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this.childComponent.onSauvegarderActionProperty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setValue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	@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	public void handle(final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	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Code here!</a:t>
            </a:r>
            <a:endParaRPr lang="en-US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	}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	});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48085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Alternative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09725"/>
            <a:ext cx="11082866" cy="52482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Emission de l'événement depuis le composant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binding sur l'événement s'active alors si défini (valeur non nulle) et le </a:t>
            </a:r>
            <a:r>
              <a:rPr lang="fr-FR" sz="2000" dirty="0" err="1"/>
              <a:t>listener</a:t>
            </a:r>
            <a:r>
              <a:rPr lang="fr-FR" sz="2000" dirty="0"/>
              <a:t> est </a:t>
            </a:r>
            <a:r>
              <a:rPr lang="fr-FR" sz="2000" dirty="0" smtClean="0"/>
              <a:t>appelé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Cette technique est utilisée dans l'implémentation de nombreux composants </a:t>
            </a:r>
            <a:r>
              <a:rPr lang="fr-FR" sz="2000" dirty="0" err="1"/>
              <a:t>JavaFX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Listener</a:t>
            </a:r>
            <a:r>
              <a:rPr lang="fr-FR" dirty="0" smtClean="0"/>
              <a:t> avec </a:t>
            </a:r>
            <a:r>
              <a:rPr lang="fr-FR" dirty="0" err="1" smtClean="0"/>
              <a:t>Databinding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12302" y="2278037"/>
            <a:ext cx="97081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dispatch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zenikaEvent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		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this.onSauvegarderAction.get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if 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!=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null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sauvegarderEventEventHandler.handle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zenikaEvent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7287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05261"/>
            <a:ext cx="11082866" cy="39011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Deux méthodes sont possibles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méthode par </a:t>
            </a:r>
            <a:r>
              <a:rPr lang="fr-FR" sz="2400" dirty="0" err="1"/>
              <a:t>databinding</a:t>
            </a:r>
            <a:r>
              <a:rPr lang="fr-FR" sz="2400" dirty="0"/>
              <a:t> est la plus explicite et donc recommandée 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Déclaration explicite de l'événement via un </a:t>
            </a:r>
            <a:r>
              <a:rPr lang="fr-FR" sz="2000" dirty="0" err="1"/>
              <a:t>ObjectProperty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Possibilité de définir le </a:t>
            </a:r>
            <a:r>
              <a:rPr lang="fr-FR" sz="2000" dirty="0" err="1"/>
              <a:t>handler</a:t>
            </a:r>
            <a:r>
              <a:rPr lang="fr-FR" sz="2000" dirty="0"/>
              <a:t> en FXML ou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</a:t>
            </a:r>
            <a:r>
              <a:rPr lang="fr-FR" sz="2400" dirty="0" err="1"/>
              <a:t>dispatch</a:t>
            </a:r>
            <a:r>
              <a:rPr lang="fr-FR" sz="2400" dirty="0"/>
              <a:t> classique peut toutefois être utilisé dans certains cas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Evénements locaux « internes » au composant qui ne seront pas écoutés en dehors (exemple : clic sur cellule de tableau qui ne sera pas écouté en dehors du composant tableau)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Les événements locaux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66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événements locaux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1069923" y="581997"/>
            <a:ext cx="7270410" cy="669211"/>
          </a:xfrm>
        </p:spPr>
        <p:txBody>
          <a:bodyPr/>
          <a:lstStyle/>
          <a:p>
            <a:r>
              <a:rPr lang="fr-FR" dirty="0" smtClean="0"/>
              <a:t>Composants et événements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873693"/>
            <a:ext cx="11082866" cy="46699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Un </a:t>
            </a:r>
            <a:r>
              <a:rPr lang="fr-FR" sz="2400" dirty="0"/>
              <a:t>composant peut 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Posséder </a:t>
            </a:r>
            <a:r>
              <a:rPr lang="fr-FR" sz="2000" dirty="0"/>
              <a:t>des méthodes publiques permettant de changer son contenu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</a:t>
            </a:r>
            <a:r>
              <a:rPr lang="fr-FR" sz="2000" dirty="0" smtClean="0"/>
              <a:t>osséder </a:t>
            </a:r>
            <a:r>
              <a:rPr lang="fr-FR" sz="2000" dirty="0"/>
              <a:t>des méthodes publiques permettant de récupérer son contenu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E</a:t>
            </a:r>
            <a:r>
              <a:rPr lang="fr-FR" sz="2000" dirty="0" smtClean="0"/>
              <a:t>mettre </a:t>
            </a:r>
            <a:r>
              <a:rPr lang="fr-FR" sz="2000" dirty="0"/>
              <a:t>des événements personnalisés que son parent peut notamment écouter : ils sont qualifiés d'événements « locaux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Plusieurs techniques de </a:t>
            </a:r>
            <a:r>
              <a:rPr lang="fr-FR" sz="2400" dirty="0" err="1"/>
              <a:t>dispatch</a:t>
            </a:r>
            <a:r>
              <a:rPr lang="fr-FR" sz="2400" dirty="0"/>
              <a:t> d'événement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Par </a:t>
            </a:r>
            <a:r>
              <a:rPr lang="fr-FR" sz="2000" dirty="0" err="1"/>
              <a:t>dispatch</a:t>
            </a:r>
            <a:r>
              <a:rPr lang="fr-FR" sz="2000" dirty="0"/>
              <a:t> local dans la </a:t>
            </a:r>
            <a:r>
              <a:rPr lang="fr-FR" sz="2000" dirty="0" err="1"/>
              <a:t>Scene</a:t>
            </a:r>
            <a:r>
              <a:rPr lang="fr-FR" sz="2000" dirty="0"/>
              <a:t> : « classique »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Par appel d'un </a:t>
            </a:r>
            <a:r>
              <a:rPr lang="fr-FR" sz="2000" dirty="0" err="1"/>
              <a:t>EventHandler</a:t>
            </a:r>
            <a:r>
              <a:rPr lang="fr-FR" sz="2000" dirty="0"/>
              <a:t> personnalisé : « </a:t>
            </a:r>
            <a:r>
              <a:rPr lang="fr-FR" sz="2000" dirty="0" err="1"/>
              <a:t>databinding</a:t>
            </a:r>
            <a:r>
              <a:rPr lang="fr-FR" sz="2000" dirty="0"/>
              <a:t>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56316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</a:t>
            </a:r>
            <a:r>
              <a:rPr lang="fr-FR" dirty="0" err="1" smtClean="0"/>
              <a:t>multitouch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66875"/>
            <a:ext cx="11082866" cy="41395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Support natif dans </a:t>
            </a:r>
            <a:r>
              <a:rPr lang="fr-FR" sz="2400" dirty="0" err="1" smtClean="0"/>
              <a:t>JavaFX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Ceux-ci sont gérés de manière similaire aux interactions "classiques" </a:t>
            </a:r>
            <a:r>
              <a:rPr lang="fr-FR" sz="2400" dirty="0" smtClean="0"/>
              <a:t>: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TouchEvent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GestureEvent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 err="1"/>
              <a:t>ScrollEvent</a:t>
            </a:r>
            <a:r>
              <a:rPr lang="fr-FR" sz="2000" i="1" dirty="0"/>
              <a:t> : faire glisser deux doigts, axe vertical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 err="1"/>
              <a:t>RotateEvent</a:t>
            </a:r>
            <a:r>
              <a:rPr lang="fr-FR" sz="2000" i="1" dirty="0"/>
              <a:t> : rotation des points de contact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 err="1"/>
              <a:t>ZoomEvent</a:t>
            </a:r>
            <a:r>
              <a:rPr lang="fr-FR" sz="2000" i="1" dirty="0"/>
              <a:t> : "pincer pour zoomer"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 err="1"/>
              <a:t>SwipeEvent</a:t>
            </a:r>
            <a:r>
              <a:rPr lang="fr-FR" sz="2000" i="1" dirty="0"/>
              <a:t> : faire glisser un doigt, axe horizontal ou vertical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Pour </a:t>
            </a:r>
            <a:r>
              <a:rPr lang="fr-FR" dirty="0" err="1" smtClean="0"/>
              <a:t>plate-formes</a:t>
            </a:r>
            <a:r>
              <a:rPr lang="fr-FR" dirty="0" smtClean="0"/>
              <a:t> tactiles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21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</a:t>
            </a:r>
            <a:r>
              <a:rPr lang="fr-FR" dirty="0" err="1" smtClean="0"/>
              <a:t>multitouch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340528"/>
            <a:ext cx="11082866" cy="34658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TouchEvent</a:t>
            </a:r>
            <a:r>
              <a:rPr lang="fr-FR" sz="2400" dirty="0"/>
              <a:t> est </a:t>
            </a:r>
            <a:r>
              <a:rPr lang="fr-FR" sz="2400" dirty="0" smtClean="0"/>
              <a:t>bas-niveau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</a:t>
            </a:r>
            <a:r>
              <a:rPr lang="fr-FR" sz="2000" dirty="0" smtClean="0"/>
              <a:t>onne </a:t>
            </a:r>
            <a:r>
              <a:rPr lang="fr-FR" sz="2000" dirty="0"/>
              <a:t>le détail des points de contact avec l'écran tactile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GestureEvent</a:t>
            </a:r>
            <a:r>
              <a:rPr lang="fr-FR" sz="2400" dirty="0"/>
              <a:t> est plus haut niveau 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Ses </a:t>
            </a:r>
            <a:r>
              <a:rPr lang="fr-FR" sz="2000" dirty="0"/>
              <a:t>sous-classes correspondent aux 4 gestes les plus "classiques"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Chaque </a:t>
            </a:r>
            <a:r>
              <a:rPr lang="fr-FR" sz="2000" dirty="0"/>
              <a:t>geste (sauf le </a:t>
            </a:r>
            <a:r>
              <a:rPr lang="fr-FR" sz="2000" dirty="0" err="1"/>
              <a:t>swipe</a:t>
            </a:r>
            <a:r>
              <a:rPr lang="fr-FR" sz="2000" dirty="0"/>
              <a:t>) est précédé d'un événement </a:t>
            </a:r>
            <a:r>
              <a:rPr lang="fr-FR" sz="2000" dirty="0" smtClean="0"/>
              <a:t>"</a:t>
            </a:r>
            <a:r>
              <a:rPr lang="fr-FR" sz="2000" dirty="0" err="1" smtClean="0"/>
              <a:t>s</a:t>
            </a:r>
            <a:r>
              <a:rPr lang="fr-FR" sz="2000" dirty="0" err="1" smtClean="0"/>
              <a:t>tarted</a:t>
            </a:r>
            <a:r>
              <a:rPr lang="fr-FR" sz="2000" dirty="0" smtClean="0"/>
              <a:t>" </a:t>
            </a:r>
            <a:r>
              <a:rPr lang="fr-FR" sz="2000" dirty="0"/>
              <a:t>et suivi d'un </a:t>
            </a:r>
            <a:r>
              <a:rPr lang="fr-FR" sz="2000" dirty="0" smtClean="0"/>
              <a:t>"</a:t>
            </a:r>
            <a:r>
              <a:rPr lang="fr-FR" sz="2000" dirty="0" err="1" smtClean="0"/>
              <a:t>f</a:t>
            </a:r>
            <a:r>
              <a:rPr lang="fr-FR" sz="2000" dirty="0" err="1" smtClean="0"/>
              <a:t>inished</a:t>
            </a:r>
            <a:r>
              <a:rPr lang="fr-FR" sz="2000" dirty="0" smtClean="0"/>
              <a:t>"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existe une </a:t>
            </a:r>
            <a:r>
              <a:rPr lang="fr-FR" sz="2000" dirty="0" err="1" smtClean="0"/>
              <a:t>hierarchie</a:t>
            </a:r>
            <a:r>
              <a:rPr lang="fr-FR" sz="2000" dirty="0" smtClean="0"/>
              <a:t> sur les types d'événements</a:t>
            </a:r>
            <a:br>
              <a:rPr lang="fr-FR" sz="2000" dirty="0" smtClean="0"/>
            </a:br>
            <a:r>
              <a:rPr lang="fr-FR" sz="1400" dirty="0" err="1" smtClean="0">
                <a:solidFill>
                  <a:srgbClr val="1E1C11"/>
                </a:solidFill>
              </a:rPr>
              <a:t>GestureEvent.ANY</a:t>
            </a:r>
            <a:r>
              <a:rPr lang="fr-FR" sz="1400" dirty="0" smtClean="0">
                <a:solidFill>
                  <a:srgbClr val="1E1C11"/>
                </a:solidFill>
              </a:rPr>
              <a:t> </a:t>
            </a:r>
            <a:r>
              <a:rPr lang="fr-FR" sz="1400" dirty="0">
                <a:solidFill>
                  <a:srgbClr val="1E1C11"/>
                </a:solidFill>
              </a:rPr>
              <a:t>&gt; </a:t>
            </a:r>
            <a:r>
              <a:rPr lang="fr-FR" sz="1400" dirty="0" err="1">
                <a:solidFill>
                  <a:srgbClr val="1E1C11"/>
                </a:solidFill>
              </a:rPr>
              <a:t>RotateEvent.ANY</a:t>
            </a:r>
            <a:r>
              <a:rPr lang="fr-FR" sz="1400" dirty="0">
                <a:solidFill>
                  <a:srgbClr val="1E1C11"/>
                </a:solidFill>
              </a:rPr>
              <a:t> &gt; </a:t>
            </a:r>
            <a:r>
              <a:rPr lang="fr-FR" sz="1400" dirty="0" err="1">
                <a:solidFill>
                  <a:srgbClr val="1E1C11"/>
                </a:solidFill>
              </a:rPr>
              <a:t>RotateEvent.ROTATE_STARTED</a:t>
            </a:r>
            <a:r>
              <a:rPr lang="fr-FR" sz="1400" dirty="0">
                <a:solidFill>
                  <a:srgbClr val="1E1C11"/>
                </a:solidFill>
              </a:rPr>
              <a:t>, </a:t>
            </a:r>
            <a:r>
              <a:rPr lang="fr-FR" sz="1400" dirty="0" err="1">
                <a:solidFill>
                  <a:srgbClr val="1E1C11"/>
                </a:solidFill>
              </a:rPr>
              <a:t>RotateEvent.ROTATE</a:t>
            </a:r>
            <a:r>
              <a:rPr lang="fr-FR" sz="1400" dirty="0">
                <a:solidFill>
                  <a:srgbClr val="1E1C11"/>
                </a:solidFill>
              </a:rPr>
              <a:t>, </a:t>
            </a:r>
            <a:r>
              <a:rPr lang="fr-FR" sz="1400" dirty="0" err="1">
                <a:solidFill>
                  <a:srgbClr val="1E1C11"/>
                </a:solidFill>
              </a:rPr>
              <a:t>RotateEvent.ROTATE_FINISHED</a:t>
            </a:r>
            <a:endParaRPr lang="fr-FR" sz="1400" dirty="0">
              <a:solidFill>
                <a:srgbClr val="1E1C1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TouchEvent</a:t>
            </a:r>
            <a:r>
              <a:rPr lang="fr-FR" dirty="0" smtClean="0"/>
              <a:t> et </a:t>
            </a:r>
            <a:r>
              <a:rPr lang="fr-FR" dirty="0" err="1" smtClean="0"/>
              <a:t>GestureEvent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48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</a:t>
            </a:r>
            <a:r>
              <a:rPr lang="fr-FR" dirty="0" err="1" smtClean="0"/>
              <a:t>multitouch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51962" y="3915482"/>
            <a:ext cx="10640037" cy="1890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Les interactions de type zoom, défilement sont aisées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Support vectoriel natif de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sur tous les éléments </a:t>
            </a:r>
            <a:r>
              <a:rPr lang="fr-FR" sz="2000" dirty="0" err="1" smtClean="0"/>
              <a:t>Node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Gestion des événements aisée</a:t>
            </a:r>
            <a:endParaRPr lang="fr-F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35066" y="1878023"/>
            <a:ext cx="98393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//sur un geste zoom, élargir le composant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someComponent.setOnZoom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ZoomEvent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ZoomEvent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((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event.getTarget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setScaleX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event.getTotalZoomFactor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 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});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1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</a:t>
            </a:r>
            <a:r>
              <a:rPr lang="fr-FR" dirty="0" err="1" smtClean="0"/>
              <a:t>multitouch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71550" y="2055303"/>
            <a:ext cx="11220450" cy="37511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interactions </a:t>
            </a:r>
            <a:r>
              <a:rPr lang="fr-FR" sz="2400" dirty="0"/>
              <a:t>tactiles peuvent </a:t>
            </a:r>
            <a:r>
              <a:rPr lang="fr-FR" sz="2400" dirty="0" smtClean="0"/>
              <a:t>donner </a:t>
            </a:r>
            <a:r>
              <a:rPr lang="fr-FR" sz="2400" dirty="0"/>
              <a:t>lieu à des événements non </a:t>
            </a:r>
            <a:r>
              <a:rPr lang="fr-FR" sz="2400" dirty="0" smtClean="0"/>
              <a:t>tactiles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Exemple : </a:t>
            </a:r>
            <a:r>
              <a:rPr lang="fr-FR" sz="2000" dirty="0"/>
              <a:t>drag + scroll, clic + </a:t>
            </a:r>
            <a:r>
              <a:rPr lang="fr-FR" sz="2000" dirty="0" err="1"/>
              <a:t>touch</a:t>
            </a:r>
            <a:r>
              <a:rPr lang="fr-FR" sz="2000" dirty="0"/>
              <a:t>, etc...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mouseEvent.isSynthetized</a:t>
            </a:r>
            <a:r>
              <a:rPr lang="fr-FR" sz="2000" dirty="0"/>
              <a:t>() à </a:t>
            </a:r>
            <a:r>
              <a:rPr lang="fr-FR" sz="2000" dirty="0" err="1"/>
              <a:t>true</a:t>
            </a:r>
            <a:r>
              <a:rPr lang="fr-FR" sz="2000" dirty="0"/>
              <a:t> si l'événement est tactile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gestureEvent.isDirect</a:t>
            </a:r>
            <a:r>
              <a:rPr lang="fr-FR" sz="2000" dirty="0"/>
              <a:t>() à false si l'événement provient d'un </a:t>
            </a:r>
            <a:r>
              <a:rPr lang="fr-FR" sz="2000" dirty="0" err="1"/>
              <a:t>touchpad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Attention donc à ne pas enregistrer des </a:t>
            </a:r>
            <a:r>
              <a:rPr lang="fr-FR" sz="2400" dirty="0" err="1"/>
              <a:t>listeners</a:t>
            </a:r>
            <a:r>
              <a:rPr lang="fr-FR" sz="2400" dirty="0"/>
              <a:t> en </a:t>
            </a:r>
            <a:r>
              <a:rPr lang="fr-FR" sz="2400" dirty="0" smtClean="0"/>
              <a:t>double!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Exemple</a:t>
            </a:r>
            <a:r>
              <a:rPr lang="fr-FR" sz="2000" dirty="0"/>
              <a:t> : </a:t>
            </a:r>
            <a:r>
              <a:rPr lang="fr-FR" sz="2000" dirty="0" err="1"/>
              <a:t>listener</a:t>
            </a:r>
            <a:r>
              <a:rPr lang="fr-FR" sz="2000" dirty="0"/>
              <a:t> faisant défiler la page enregistré sur le scroll et le drag = 2x plus de mouvement que prévu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Notes particulières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99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d’événement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466362"/>
            <a:ext cx="11082866" cy="33400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Parfois des événements peuvent intéresser plusieurs composants, à priori deux méthodes sont possibles suivant l'emplacement du composant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Utiliser des événements locaux pour « remonter » au composant parent souhaité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Utiliser des méthodes publiques sur les composants enfants pour « descendre » jusqu'au composant souhaité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design pattern utile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228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de </a:t>
            </a:r>
            <a:r>
              <a:rPr lang="fr-FR" dirty="0" err="1" smtClean="0"/>
              <a:t>Demeter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210718"/>
            <a:ext cx="11082866" cy="3595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La loi d'encapsulation (</a:t>
            </a:r>
            <a:r>
              <a:rPr lang="fr-FR" sz="2400" dirty="0" err="1"/>
              <a:t>Demeter</a:t>
            </a:r>
            <a:r>
              <a:rPr lang="fr-FR" sz="2400" dirty="0"/>
              <a:t>) sur les composants nous incite à ne pas descendre / remonter dans la hiérarchie de </a:t>
            </a:r>
            <a:r>
              <a:rPr lang="fr-FR" sz="2400" dirty="0" smtClean="0"/>
              <a:t>composants </a:t>
            </a:r>
            <a:r>
              <a:rPr lang="fr-FR" sz="2400" dirty="0"/>
              <a:t>à plus de un niveau pour ajouter un </a:t>
            </a:r>
            <a:r>
              <a:rPr lang="fr-FR" sz="2400" dirty="0" err="1"/>
              <a:t>listener</a:t>
            </a:r>
            <a:r>
              <a:rPr lang="fr-FR" sz="2400" dirty="0"/>
              <a:t> propre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Chaque composant du parcourt devrait donc posséder un </a:t>
            </a:r>
            <a:r>
              <a:rPr lang="fr-FR" sz="2000" dirty="0" err="1"/>
              <a:t>handler</a:t>
            </a:r>
            <a:r>
              <a:rPr lang="fr-FR" sz="2000" dirty="0"/>
              <a:t> / méthode publique pour router l'action au bon composant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Comment rendre le développement plus rapide ?</a:t>
            </a:r>
          </a:p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Principe d'encapsulation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42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d’événement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09725"/>
            <a:ext cx="11082866" cy="43014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La hiérarchie des composants peut être </a:t>
            </a:r>
            <a:r>
              <a:rPr lang="fr-FR" sz="2400" dirty="0" smtClean="0"/>
              <a:t>: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Complexe (beaucoup d'embranchements)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Longue (beaucoup de niveaux d'enfants / parents)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Modifiée durant le développement du projet (évolutions, bugs...)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En définissant un bus d'événement unique à l'application (singleton), on centralise dans un </a:t>
            </a:r>
            <a:r>
              <a:rPr lang="fr-FR" sz="2400" dirty="0" err="1"/>
              <a:t>bean</a:t>
            </a:r>
            <a:r>
              <a:rPr lang="fr-FR" sz="2400" dirty="0"/>
              <a:t> Java l'abonnement / désabonnement à des événements </a:t>
            </a:r>
            <a:r>
              <a:rPr lang="fr-FR" sz="2400" dirty="0" smtClean="0"/>
              <a:t>globaux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Il devient donc possible d'écouter un événement « global » sans être attaché à l'arbre des composants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Fonctionnement de type </a:t>
            </a:r>
            <a:r>
              <a:rPr lang="fr-FR" sz="2000" dirty="0" err="1"/>
              <a:t>publish</a:t>
            </a:r>
            <a:r>
              <a:rPr lang="fr-FR" sz="2000" dirty="0"/>
              <a:t> / </a:t>
            </a:r>
            <a:r>
              <a:rPr lang="fr-FR" sz="2000" dirty="0" err="1"/>
              <a:t>subscribe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Pourquoi?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599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d’événement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803633"/>
            <a:ext cx="5491691" cy="4002773"/>
          </a:xfrm>
        </p:spPr>
        <p:txBody>
          <a:bodyPr/>
          <a:lstStyle/>
          <a:p>
            <a:r>
              <a:rPr lang="fr-FR" sz="2400" dirty="0"/>
              <a:t>Le composant B veut s'abonner à un événement du composant F</a:t>
            </a:r>
          </a:p>
          <a:p>
            <a:endParaRPr lang="fr-FR" sz="2400" dirty="0"/>
          </a:p>
          <a:p>
            <a:r>
              <a:rPr lang="fr-FR" sz="2400" dirty="0"/>
              <a:t>Les composants B, D et F veulent être notifiés d'une déconnexion réseau</a:t>
            </a:r>
          </a:p>
          <a:p>
            <a:endParaRPr lang="fr-FR" sz="2400" dirty="0"/>
          </a:p>
          <a:p>
            <a:r>
              <a:rPr lang="fr-FR" sz="2400" dirty="0"/>
              <a:t>Les composants C et E veulent être notifiés d'une fermeture d'une </a:t>
            </a:r>
            <a:r>
              <a:rPr lang="fr-FR" sz="2400" dirty="0" err="1"/>
              <a:t>popup</a:t>
            </a:r>
            <a:r>
              <a:rPr lang="fr-FR" sz="2400" dirty="0"/>
              <a:t> modale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770" y="1905261"/>
            <a:ext cx="5051297" cy="353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73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d’événement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762125"/>
            <a:ext cx="11082866" cy="40442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Plusieurs frameworks proposent des bus </a:t>
            </a:r>
            <a:r>
              <a:rPr lang="fr-FR" sz="2400" dirty="0" smtClean="0"/>
              <a:t>d'événements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Spring</a:t>
            </a:r>
            <a:r>
              <a:rPr lang="fr-FR" sz="2000" dirty="0"/>
              <a:t> Events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RacpFX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Open </a:t>
            </a:r>
            <a:r>
              <a:rPr lang="fr-FR" sz="2000" dirty="0" err="1"/>
              <a:t>Dolphin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Granite Data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Choix </a:t>
            </a:r>
            <a:r>
              <a:rPr lang="fr-FR" sz="2400" dirty="0" smtClean="0"/>
              <a:t>techniques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Un bus d'événement peut s'exécuter dans l'Application Thread de </a:t>
            </a:r>
            <a:r>
              <a:rPr lang="fr-FR" sz="2000" dirty="0" err="1"/>
              <a:t>JavaFX</a:t>
            </a:r>
            <a:r>
              <a:rPr lang="fr-FR" sz="2000" dirty="0"/>
              <a:t> ou dans un autre géré manuellement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Son utilisation peut être fortement couplée à un </a:t>
            </a:r>
            <a:r>
              <a:rPr lang="fr-FR" sz="2000" dirty="0" err="1"/>
              <a:t>framework</a:t>
            </a:r>
            <a:r>
              <a:rPr lang="fr-FR" sz="2000" dirty="0"/>
              <a:t> donné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Implémentations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68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590675"/>
            <a:ext cx="11082866" cy="52673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Les événements sont basés sur la classe Event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Sous-classes plus spécifiques : </a:t>
            </a:r>
            <a:r>
              <a:rPr lang="fr-FR" sz="2000" dirty="0" err="1"/>
              <a:t>MouseEvent</a:t>
            </a:r>
            <a:r>
              <a:rPr lang="fr-FR" sz="2000" dirty="0"/>
              <a:t>, </a:t>
            </a:r>
            <a:r>
              <a:rPr lang="fr-FR" sz="2000" dirty="0" err="1"/>
              <a:t>ScrollEvent</a:t>
            </a:r>
            <a:r>
              <a:rPr lang="fr-FR" sz="2000" dirty="0"/>
              <a:t>, etc...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Chaque événement a un type (</a:t>
            </a:r>
            <a:r>
              <a:rPr lang="fr-FR" sz="2400" dirty="0" err="1" smtClean="0"/>
              <a:t>EventType</a:t>
            </a:r>
            <a:r>
              <a:rPr lang="fr-FR" sz="2400" dirty="0" smtClean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Les types peuvent être </a:t>
            </a:r>
            <a:r>
              <a:rPr lang="fr-FR" sz="2000" dirty="0" err="1" smtClean="0"/>
              <a:t>hierarchisés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600" dirty="0" smtClean="0"/>
              <a:t>Exemple</a:t>
            </a:r>
            <a:r>
              <a:rPr lang="fr-FR" sz="1600" dirty="0"/>
              <a:t> : </a:t>
            </a:r>
            <a:r>
              <a:rPr lang="fr-FR" sz="1600" dirty="0" err="1"/>
              <a:t>InputEvent.ANY</a:t>
            </a:r>
            <a:r>
              <a:rPr lang="fr-FR" sz="1600" dirty="0"/>
              <a:t> &gt; </a:t>
            </a:r>
            <a:r>
              <a:rPr lang="fr-FR" sz="1600" dirty="0" err="1"/>
              <a:t>MouseEvent.ANY</a:t>
            </a:r>
            <a:r>
              <a:rPr lang="fr-FR" sz="1600" dirty="0"/>
              <a:t> &gt; </a:t>
            </a:r>
            <a:r>
              <a:rPr lang="fr-FR" sz="1600" dirty="0" err="1"/>
              <a:t>MouseEvent.MOUSE_RELEASED</a:t>
            </a:r>
            <a:endParaRPr lang="fr-FR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La diffusion d'événement se fait en 4 phases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Sélection de la cible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Détermination du chemin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Phase de capture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Phase de remontée (</a:t>
            </a:r>
            <a:r>
              <a:rPr lang="fr-FR" sz="2000" i="1" dirty="0" err="1"/>
              <a:t>event</a:t>
            </a:r>
            <a:r>
              <a:rPr lang="fr-FR" sz="2000" i="1" dirty="0"/>
              <a:t> </a:t>
            </a:r>
            <a:r>
              <a:rPr lang="fr-FR" sz="2000" i="1" dirty="0" err="1"/>
              <a:t>bubbling</a:t>
            </a:r>
            <a:r>
              <a:rPr lang="fr-FR" sz="2000" i="1" dirty="0"/>
              <a:t>)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Classes, types, et workflow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51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752062"/>
            <a:ext cx="11082866" cy="459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Sélection de la </a:t>
            </a:r>
            <a:r>
              <a:rPr lang="fr-FR" sz="2400" dirty="0" smtClean="0"/>
              <a:t>cible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On détermine sur quel nœud l'interaction a eu lieu (le plus précisément et spécifiquement possible, les nœuds en avant-plan ayant la priorité).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Cette cible doit implémenter </a:t>
            </a:r>
            <a:r>
              <a:rPr lang="fr-FR" sz="2000" dirty="0" err="1"/>
              <a:t>EventTarget</a:t>
            </a:r>
            <a:r>
              <a:rPr lang="fr-FR" sz="2000" dirty="0"/>
              <a:t>, mais c'est déjà le cas pour les </a:t>
            </a:r>
            <a:r>
              <a:rPr lang="fr-FR" sz="2000" dirty="0" err="1"/>
              <a:t>Window</a:t>
            </a:r>
            <a:r>
              <a:rPr lang="fr-FR" sz="2000" dirty="0"/>
              <a:t>, </a:t>
            </a:r>
            <a:r>
              <a:rPr lang="fr-FR" sz="2000" dirty="0" err="1"/>
              <a:t>Scene</a:t>
            </a:r>
            <a:r>
              <a:rPr lang="fr-FR" sz="2000" dirty="0"/>
              <a:t> et </a:t>
            </a:r>
            <a:r>
              <a:rPr lang="fr-FR" sz="2000" dirty="0" err="1"/>
              <a:t>Node</a:t>
            </a:r>
            <a:r>
              <a:rPr lang="fr-FR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Détermination du </a:t>
            </a:r>
            <a:r>
              <a:rPr lang="fr-FR" sz="2400" dirty="0" smtClean="0"/>
              <a:t>chemin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L'</a:t>
            </a:r>
            <a:r>
              <a:rPr lang="fr-FR" sz="2000" dirty="0" err="1"/>
              <a:t>EventTarget</a:t>
            </a:r>
            <a:r>
              <a:rPr lang="fr-FR" sz="2000" dirty="0"/>
              <a:t> est chargé de définir par quel chemin l'événement va être diffusé.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L'implémentation par défaut sur </a:t>
            </a:r>
            <a:r>
              <a:rPr lang="fr-FR" sz="2000" dirty="0" err="1"/>
              <a:t>Node</a:t>
            </a:r>
            <a:r>
              <a:rPr lang="fr-FR" sz="2000" dirty="0"/>
              <a:t> renvoie un chemin allant de la Stage au nœud lui-même.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Description des phases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827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743075"/>
            <a:ext cx="11082866" cy="47625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L'événement parcours le chemin vers la </a:t>
            </a:r>
            <a:r>
              <a:rPr lang="fr-FR" sz="2400" dirty="0" err="1"/>
              <a:t>Node</a:t>
            </a:r>
            <a:r>
              <a:rPr lang="fr-FR" sz="2400" dirty="0"/>
              <a:t> cible (phase de capture), puis remonte vers son point d'origine (phase de remontée)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 descendant, il est traité par d'éventuels </a:t>
            </a:r>
            <a:r>
              <a:rPr lang="fr-FR" sz="2400" dirty="0" err="1"/>
              <a:t>Filters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 remontant, il est traité par d'éventuels </a:t>
            </a:r>
            <a:r>
              <a:rPr lang="fr-FR" sz="2400" dirty="0" err="1"/>
              <a:t>Handlers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Ceux-ci peuvent choisir de consommer l'événement (</a:t>
            </a:r>
            <a:r>
              <a:rPr lang="fr-FR" sz="2400" dirty="0" err="1"/>
              <a:t>event.consume</a:t>
            </a:r>
            <a:r>
              <a:rPr lang="fr-FR" sz="2400" dirty="0" smtClean="0"/>
              <a:t>())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n'ira pas plus loin dans l'arborescence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entamera une remontée immédiatement dans le cas d'un </a:t>
            </a:r>
            <a:r>
              <a:rPr lang="fr-FR" sz="2000" dirty="0" err="1"/>
              <a:t>Filter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Description des phases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19" y="1905261"/>
            <a:ext cx="2349512" cy="9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051" y="1733811"/>
            <a:ext cx="3249530" cy="46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7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76" y="1724286"/>
            <a:ext cx="4329516" cy="46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3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72" y="1298591"/>
            <a:ext cx="10288528" cy="57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86843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11706</TotalTime>
  <Words>842</Words>
  <Application>Microsoft Office PowerPoint</Application>
  <PresentationFormat>Widescreen</PresentationFormat>
  <Paragraphs>265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Candara</vt:lpstr>
      <vt:lpstr>DIN-Medium</vt:lpstr>
      <vt:lpstr>Liberation Mono</vt:lpstr>
      <vt:lpstr>Open Sans</vt:lpstr>
      <vt:lpstr>2_Thème Office</vt:lpstr>
      <vt:lpstr>PowerPoint Presentation</vt:lpstr>
      <vt:lpstr>Les événements locaux</vt:lpstr>
      <vt:lpstr>Gestion événementielle</vt:lpstr>
      <vt:lpstr>Gestion événementielle</vt:lpstr>
      <vt:lpstr>Gestion événementielle</vt:lpstr>
      <vt:lpstr>Gestion événementielle</vt:lpstr>
      <vt:lpstr>Gestion événementielle</vt:lpstr>
      <vt:lpstr>Gestion événementielle</vt:lpstr>
      <vt:lpstr>Gestion événementielle</vt:lpstr>
      <vt:lpstr>Gestion événementielle</vt:lpstr>
      <vt:lpstr>Gestion événementielle</vt:lpstr>
      <vt:lpstr>Bubbling ou Filter event?</vt:lpstr>
      <vt:lpstr>Bubbling ou Filter Event</vt:lpstr>
      <vt:lpstr>Evénements personnalisés</vt:lpstr>
      <vt:lpstr>Evénements personnalisés</vt:lpstr>
      <vt:lpstr>Alternative</vt:lpstr>
      <vt:lpstr>Alternative</vt:lpstr>
      <vt:lpstr>Alternative</vt:lpstr>
      <vt:lpstr>Bilan</vt:lpstr>
      <vt:lpstr>Gestion du multitouch</vt:lpstr>
      <vt:lpstr>Gestion du multitouch</vt:lpstr>
      <vt:lpstr>Gestion du multitouch</vt:lpstr>
      <vt:lpstr>Gestion du multitouch</vt:lpstr>
      <vt:lpstr>Bus d’événement</vt:lpstr>
      <vt:lpstr>Loi de Demeter</vt:lpstr>
      <vt:lpstr>Bus d’événement</vt:lpstr>
      <vt:lpstr>Bus d’événement</vt:lpstr>
      <vt:lpstr>Bus d’événement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464</cp:revision>
  <dcterms:created xsi:type="dcterms:W3CDTF">2014-10-16T12:54:57Z</dcterms:created>
  <dcterms:modified xsi:type="dcterms:W3CDTF">2014-12-03T16:12:34Z</dcterms:modified>
</cp:coreProperties>
</file>