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60" r:id="rId2"/>
    <p:sldId id="261" r:id="rId3"/>
    <p:sldId id="262" r:id="rId4"/>
    <p:sldId id="263" r:id="rId5"/>
    <p:sldId id="271" r:id="rId6"/>
    <p:sldId id="264" r:id="rId7"/>
    <p:sldId id="265" r:id="rId8"/>
    <p:sldId id="266" r:id="rId9"/>
    <p:sldId id="267" r:id="rId10"/>
    <p:sldId id="268" r:id="rId11"/>
    <p:sldId id="272" r:id="rId12"/>
    <p:sldId id="269" r:id="rId13"/>
    <p:sldId id="270" r:id="rId14"/>
    <p:sldId id="273" r:id="rId15"/>
    <p:sldId id="274" r:id="rId16"/>
    <p:sldId id="278" r:id="rId17"/>
    <p:sldId id="279" r:id="rId18"/>
    <p:sldId id="275" r:id="rId19"/>
    <p:sldId id="276" r:id="rId20"/>
    <p:sldId id="277" r:id="rId21"/>
    <p:sldId id="284" r:id="rId22"/>
    <p:sldId id="281" r:id="rId23"/>
    <p:sldId id="282" r:id="rId24"/>
    <p:sldId id="283" r:id="rId25"/>
    <p:sldId id="280" r:id="rId26"/>
    <p:sldId id="285" r:id="rId27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25/02/2015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fx.com/fxml%2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163744" y="2098676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Enrichir vos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interfaces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Canvas</a:t>
            </a:r>
            <a:r>
              <a:rPr lang="fr-FR" dirty="0" smtClean="0"/>
              <a:t>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Manipuler le </a:t>
            </a:r>
            <a:r>
              <a:rPr lang="fr-FR" dirty="0" err="1" smtClean="0"/>
              <a:t>GraphicsContext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2081894"/>
            <a:ext cx="8602058" cy="41209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Plusieurs usages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Dessiner toutes </a:t>
            </a:r>
            <a:r>
              <a:rPr lang="fr-FR" sz="2000" dirty="0"/>
              <a:t>les formes de </a:t>
            </a:r>
            <a:r>
              <a:rPr lang="fr-FR" sz="2000" dirty="0" smtClean="0"/>
              <a:t>base (cercles, rectangles…)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Modifier la couleur </a:t>
            </a:r>
            <a:r>
              <a:rPr lang="fr-FR" sz="2000" dirty="0"/>
              <a:t>de trait (stroke) et </a:t>
            </a:r>
            <a:r>
              <a:rPr lang="fr-FR" sz="2000" dirty="0" smtClean="0"/>
              <a:t>le remplissage </a:t>
            </a:r>
            <a:r>
              <a:rPr lang="fr-FR" sz="2000" dirty="0"/>
              <a:t>(</a:t>
            </a:r>
            <a:r>
              <a:rPr lang="fr-FR" sz="2000" dirty="0" err="1"/>
              <a:t>fill</a:t>
            </a:r>
            <a:r>
              <a:rPr lang="fr-FR" sz="2000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Dessiner des dégradés</a:t>
            </a:r>
            <a:r>
              <a:rPr lang="fr-FR" sz="2000" dirty="0"/>
              <a:t> : </a:t>
            </a:r>
            <a:r>
              <a:rPr lang="fr-FR" sz="2000" dirty="0" err="1"/>
              <a:t>gc.setFill</a:t>
            </a:r>
            <a:r>
              <a:rPr lang="fr-FR" sz="2000" dirty="0"/>
              <a:t>(new </a:t>
            </a:r>
            <a:r>
              <a:rPr lang="fr-FR" sz="2000" dirty="0" err="1"/>
              <a:t>RadialGradient</a:t>
            </a:r>
            <a:r>
              <a:rPr lang="fr-FR" sz="2000" dirty="0" smtClean="0"/>
              <a:t>(...))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Appliquer des effets</a:t>
            </a:r>
            <a:r>
              <a:rPr lang="fr-FR" sz="2000" dirty="0"/>
              <a:t> : </a:t>
            </a:r>
            <a:r>
              <a:rPr lang="fr-FR" sz="2000" dirty="0" err="1"/>
              <a:t>gc.setEffect</a:t>
            </a:r>
            <a:r>
              <a:rPr lang="fr-FR" sz="2000" dirty="0"/>
              <a:t>(new </a:t>
            </a:r>
            <a:r>
              <a:rPr lang="fr-FR" sz="2000" dirty="0" err="1"/>
              <a:t>GaussianBlur</a:t>
            </a:r>
            <a:r>
              <a:rPr lang="fr-FR" sz="2000" dirty="0" smtClean="0"/>
              <a:t>())</a:t>
            </a:r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L'API </a:t>
            </a:r>
            <a:r>
              <a:rPr lang="fr-FR" sz="2400" dirty="0" err="1" smtClean="0"/>
              <a:t>Canvas</a:t>
            </a:r>
            <a:r>
              <a:rPr lang="fr-FR" sz="2400" dirty="0" smtClean="0"/>
              <a:t> ressemble à l'API HTML5 de même nom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Transfert de compétences relativement aisé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Très bonnes performances car optimisé GPU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0443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Canvas</a:t>
            </a:r>
            <a:r>
              <a:rPr lang="fr-FR" dirty="0" smtClean="0"/>
              <a:t>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6100" y="2126806"/>
            <a:ext cx="4833829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Canvas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canvas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Canvas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(300, 250); </a:t>
            </a: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gc.beginPath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GraphicsContext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endParaRPr lang="fr-FR" alt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canvas.getGraphicsContext2D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</a:t>
            </a:r>
            <a:endParaRPr lang="fr-FR" alt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gc.beginPath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gc.moveTo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(50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50);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gc.bezierCurveTo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(150</a:t>
            </a: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20, 150, 150, 75, 150);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gc.closePath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endParaRPr lang="en-US" alt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gc.setFill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en-US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RadialGradient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(0, 0, 0.5, 0.5, 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0.1, true,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CycleMethod.REFLECT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Stop(0.0, </a:t>
            </a:r>
            <a:r>
              <a:rPr lang="en-US" alt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firstColor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Stop(1.0, </a:t>
            </a:r>
            <a:r>
              <a:rPr lang="en-US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secondColor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gc.fill</a:t>
            </a:r>
            <a:r>
              <a:rPr lang="en-US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alt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23" y="2126806"/>
            <a:ext cx="2186161" cy="26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Canvas</a:t>
            </a:r>
            <a:r>
              <a:rPr lang="fr-FR" dirty="0" smtClean="0"/>
              <a:t> et interactions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Ajouter des </a:t>
            </a:r>
            <a:r>
              <a:rPr lang="fr-FR" dirty="0" err="1" smtClean="0"/>
              <a:t>listeners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59131" y="3478185"/>
            <a:ext cx="8676755" cy="3102229"/>
          </a:xfrm>
        </p:spPr>
        <p:txBody>
          <a:bodyPr/>
          <a:lstStyle/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</a:t>
            </a:r>
            <a:r>
              <a:rPr lang="fr-FR" sz="2400" dirty="0" err="1"/>
              <a:t>Canvas</a:t>
            </a:r>
            <a:r>
              <a:rPr lang="fr-FR" sz="2400" dirty="0"/>
              <a:t> sont transparents, on peut les empiler pour créer un système de couches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Solution la plus performante pour afficher un grand nombre de formes, particules, etc...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241001" y="1655713"/>
            <a:ext cx="641709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canvas.addEventHandler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MouseEvent.MOUSE_DRAGGED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MouseEvent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@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MouseEvent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e)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// Nettoie l’endroit cliqué: effet « gomme »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gc.clearRect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e.getX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- 2,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e.getY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- 2, 5, 5);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2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TextFlow</a:t>
            </a:r>
            <a:r>
              <a:rPr lang="fr-FR" dirty="0" smtClean="0"/>
              <a:t>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Sublimer vos textes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06286" y="1437738"/>
            <a:ext cx="5842112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String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family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Helvetica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double size = 50;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textFlow.setLayoutX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(40);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textFlow.setLayoutY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(40);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text1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("Hello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text1.setFont(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Font.font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family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size));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text1.setFill(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Color.RED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text2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("Bold");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text2.setFill(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Color.ORANGE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text2.setFont(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Font.font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family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FontWeight.BOLD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size));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text3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 World");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text3.setFill(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Color.GREEN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text3.setFont(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Font.font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family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FontPosture.ITALIC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size));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textFlow.getChildren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(text1, text2, text3);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Group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group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Group(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textFlow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(group, 500, 150,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Color.WHITE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stage.setTitle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("Hello Rich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stage.setScene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stage.show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36" y="1720525"/>
            <a:ext cx="3992857" cy="17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0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écran, plusieurs supports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2071924"/>
            <a:ext cx="8602058" cy="37410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L'aspect </a:t>
            </a:r>
            <a:r>
              <a:rPr lang="fr-FR" sz="2400" dirty="0" err="1" smtClean="0"/>
              <a:t>multi-plateformes</a:t>
            </a:r>
            <a:r>
              <a:rPr lang="fr-FR" sz="2400" dirty="0" smtClean="0"/>
              <a:t> possède plusieurs challenges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 plusieurs résolutions d'écran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 plusieurs densités de pixels d'écran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Ces notions sont regroupées sous le nom Responsive UI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JavaFX</a:t>
            </a:r>
            <a:r>
              <a:rPr lang="fr-FR" sz="2400" dirty="0" smtClean="0"/>
              <a:t> ne possède malheureusement pas de support natif "Responsive"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Plusieurs techniques et outils sont disponibles pour palier ce manque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Un arbitrage est à prévoir en début de projet si possible à ce sujet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914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problème de résolution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786856"/>
            <a:ext cx="8618386" cy="47527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La majorité des postes Desktop sont aujourd'hui en full HD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1920 x 1080 P (progressive)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Format 16 / 9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Les dispositifs mobiles ne possèdent pas cette résolution, ni même le même ratio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Exemple : Windows Surface Pro 3 a une résolution de 2160 x 1440 en ratio 3:2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400" dirty="0" smtClean="0"/>
              <a:t>Challenge : supporter des résolutions et des ratios différents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258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618" y="558471"/>
            <a:ext cx="6919379" cy="669211"/>
          </a:xfrm>
        </p:spPr>
        <p:txBody>
          <a:bodyPr/>
          <a:lstStyle/>
          <a:p>
            <a:r>
              <a:rPr lang="fr-FR" dirty="0" smtClean="0"/>
              <a:t>Méthode naïve de mise à l'échelle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4400" y="1428750"/>
            <a:ext cx="8556171" cy="51761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/>
              <a:t>Après avoir conçu des écrans pour une résolution fixe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Mettre à l'échelle le rendu graphique pour une autre résolution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Comme tout élément est vectorisé en </a:t>
            </a:r>
            <a:r>
              <a:rPr lang="fr-FR" sz="1800" dirty="0" err="1" smtClean="0"/>
              <a:t>JavaFX</a:t>
            </a:r>
            <a:r>
              <a:rPr lang="fr-FR" sz="1800" dirty="0" smtClean="0"/>
              <a:t>, ce principe est facile à mettre en place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Les widgets et textes sont redimensionnés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Possibilité de garder le ratio originel ou non (remplir par des "bandes noires" sinon)</a:t>
            </a:r>
          </a:p>
          <a:p>
            <a:pPr lvl="1" indent="0">
              <a:buNone/>
            </a:pPr>
            <a:endParaRPr lang="fr-FR" sz="1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/>
              <a:t>Le rendu est passable si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Le ratio est à peu près le même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Peu ou pas d'images de type bitmaps à redimensionner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/>
              <a:t>Il suffit d'utiliser un script sur chaque racine de </a:t>
            </a:r>
            <a:r>
              <a:rPr lang="fr-FR" sz="2200" dirty="0" err="1" smtClean="0"/>
              <a:t>Scene</a:t>
            </a:r>
            <a:r>
              <a:rPr lang="fr-FR" sz="2200" dirty="0" smtClean="0"/>
              <a:t> de l'application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Rapide à implémenter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Léger coût en performance</a:t>
            </a:r>
          </a:p>
        </p:txBody>
      </p:sp>
    </p:spTree>
    <p:extLst>
      <p:ext uri="{BB962C8B-B14F-4D97-AF65-F5344CB8AC3E}">
        <p14:creationId xmlns:p14="http://schemas.microsoft.com/office/powerpoint/2010/main" val="7732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Redimensionnement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07801" y="1627466"/>
            <a:ext cx="7318991" cy="39895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public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scaleToScreen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Window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w) {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double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Screen.getPrimary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getVisualBounds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getWidth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double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Screen.getPrimary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getVisualBounds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getHeight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root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w.getScene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getRoot</a:t>
            </a:r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Bounds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w.getScene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getRoot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getLayoutBounds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double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/ 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scene.getWidth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+5);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double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/ 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scene.getHeight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+30);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1, 0, 0, 0</a:t>
            </a:r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	   </a:t>
            </a:r>
            <a:r>
              <a:rPr lang="fr-FR" sz="12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root.getTransforms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setAll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scale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w.setHeight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w.setWidth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screenW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w.centerOnScreen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221" y="543323"/>
            <a:ext cx="7498249" cy="669211"/>
          </a:xfrm>
        </p:spPr>
        <p:txBody>
          <a:bodyPr/>
          <a:lstStyle/>
          <a:p>
            <a:r>
              <a:rPr lang="fr-FR" dirty="0" smtClean="0"/>
              <a:t>Un problème de densité de pixels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4790" y="1719744"/>
            <a:ext cx="8910082" cy="4934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Les smartphones et tablettes modernes possèdent des définitions d'écran très élevées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Exemple : iPhone 6 Plus 5.5 pouces, 1920 x 1080 P soit 441 PPI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La notion de densité est désignée sous plusieurs acronymes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DPI : "dots per </a:t>
            </a:r>
            <a:r>
              <a:rPr lang="fr-FR" sz="2000" dirty="0" err="1" smtClean="0"/>
              <a:t>inch</a:t>
            </a:r>
            <a:r>
              <a:rPr lang="fr-FR" sz="2000" dirty="0" smtClean="0"/>
              <a:t>" soit en français PPP "Points Par Pouce"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PPI : "pixels per </a:t>
            </a:r>
            <a:r>
              <a:rPr lang="fr-FR" sz="2000" dirty="0" err="1" smtClean="0"/>
              <a:t>inch</a:t>
            </a:r>
            <a:r>
              <a:rPr lang="fr-FR" sz="2000" dirty="0" smtClean="0"/>
              <a:t>"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Cette notion est particulièrement utilisée pour définir l'affichage de textes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Paramétrable sur la plupart des OS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Exemple : 96 PPP pour les textes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87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 textes et des problèmes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1702966"/>
            <a:ext cx="8659208" cy="48529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Une mise à l'échelle suivant ratio et résolution n'est pas suffisante dans certains cas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Suivant les DPI, certains textes deviennent illisibles car trop petits!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Une unité de mesure absolue a été créée: "</a:t>
            </a:r>
            <a:r>
              <a:rPr lang="fr-FR" sz="2400" dirty="0" err="1" smtClean="0"/>
              <a:t>em</a:t>
            </a:r>
            <a:r>
              <a:rPr lang="fr-FR" sz="2400" dirty="0" smtClean="0"/>
              <a:t>" (prononcée "M")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Se réfère à la taille de police par défaut du système (Exemple: 1em = font taille 14 = 96 PPP)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Permet de calculer des tailles relatives à la taille de police par défaut (titres en 2em par exemple)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Utilisée régulièrement en HTML5 / CSS3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Malheureusement non supportée nativement par </a:t>
            </a:r>
            <a:r>
              <a:rPr lang="fr-FR" sz="2000" dirty="0" err="1" smtClean="0"/>
              <a:t>JavaFX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431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support CSS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493" y="553710"/>
            <a:ext cx="7101311" cy="669211"/>
          </a:xfrm>
        </p:spPr>
        <p:txBody>
          <a:bodyPr/>
          <a:lstStyle/>
          <a:p>
            <a:r>
              <a:rPr lang="fr-FR" dirty="0" smtClean="0"/>
              <a:t>Un dérivé de CSS3 pour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67478" y="1698171"/>
            <a:ext cx="8658215" cy="49312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Proche du modèle utilisé en HTML5 avec quelques spécificités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Les propriétés dédiées </a:t>
            </a:r>
            <a:r>
              <a:rPr lang="fr-FR" sz="2000" dirty="0"/>
              <a:t>à </a:t>
            </a:r>
            <a:r>
              <a:rPr lang="fr-FR" sz="2000" dirty="0" err="1"/>
              <a:t>JavaFX</a:t>
            </a:r>
            <a:r>
              <a:rPr lang="fr-FR" sz="2000" dirty="0"/>
              <a:t> </a:t>
            </a:r>
            <a:r>
              <a:rPr lang="fr-FR" sz="2000" dirty="0" smtClean="0"/>
              <a:t>portent </a:t>
            </a:r>
            <a:r>
              <a:rPr lang="fr-FR" sz="2000" dirty="0"/>
              <a:t>le préfixe </a:t>
            </a:r>
            <a:r>
              <a:rPr lang="fr-FR" sz="2000" dirty="0" smtClean="0"/>
              <a:t>« -fx- »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Sert à déporter le rendu graphique de la composition d'écran (de type CSS 1.0)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Supporte des effets graphiques intéressants (de type CSS 3.0)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Ne peut définir des </a:t>
            </a:r>
            <a:r>
              <a:rPr lang="fr-FR" sz="2000" dirty="0" err="1" smtClean="0"/>
              <a:t>layouts</a:t>
            </a:r>
            <a:r>
              <a:rPr lang="fr-FR" sz="2000" dirty="0" smtClean="0"/>
              <a:t> et des positionnements, la responsabilité est donnée aux composants conteneurs (contrairement à CSS 2.0)</a:t>
            </a:r>
            <a:endParaRPr lang="fr-FR" sz="2000" dirty="0"/>
          </a:p>
          <a:p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retrouve des noms familiers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-fx-font-size, -fx-background-</a:t>
            </a:r>
            <a:r>
              <a:rPr lang="fr-FR" sz="2000" dirty="0" err="1"/>
              <a:t>color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D'autres sont plus spécifiques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-fx-focus-traversable, -fx-use-system-</a:t>
            </a:r>
            <a:r>
              <a:rPr lang="fr-FR" sz="2000" dirty="0" err="1"/>
              <a:t>menubar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6048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 faire sans support EM?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5238" y="1510393"/>
            <a:ext cx="9210762" cy="53476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/>
              <a:t>Il est possible de récupérer la valeur de la taille de police par défaut de l'OS ou de la valeur de la densité liée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/>
              <a:t>Par une cascade de bindings, il est possible de retravailler les IHM en mode relatif à la taille de police par défaut : un pseudo-mode EM</a:t>
            </a:r>
            <a:endParaRPr lang="fr-FR" sz="2200" dirty="0"/>
          </a:p>
        </p:txBody>
      </p:sp>
      <p:sp>
        <p:nvSpPr>
          <p:cNvPr id="5" name="Rectangle 4"/>
          <p:cNvSpPr/>
          <p:nvPr/>
        </p:nvSpPr>
        <p:spPr>
          <a:xfrm>
            <a:off x="1078243" y="2414687"/>
            <a:ext cx="329930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Screen.getPrimary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getDpi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Font.getDefault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getSize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8242" y="3997803"/>
            <a:ext cx="423670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Measurement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double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setEm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(double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this.em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public double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getEm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return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168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24" y="234692"/>
            <a:ext cx="7427089" cy="595321"/>
          </a:xfrm>
        </p:spPr>
        <p:txBody>
          <a:bodyPr/>
          <a:lstStyle/>
          <a:p>
            <a:r>
              <a:rPr lang="fr-FR" dirty="0" smtClean="0"/>
              <a:t>Pseudo-mode EM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79422"/>
            <a:ext cx="5417100" cy="669211"/>
          </a:xfrm>
        </p:spPr>
        <p:txBody>
          <a:bodyPr/>
          <a:lstStyle/>
          <a:p>
            <a:r>
              <a:rPr lang="fr-FR" dirty="0" smtClean="0"/>
              <a:t>Tailles en mode relatif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69471" y="2409621"/>
            <a:ext cx="906473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StackPane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xmlns:fx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  <a:hlinkClick r:id="rId2"/>
              </a:rPr>
              <a:t>http://javafx.com/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  <a:hlinkClick r:id="rId2"/>
              </a:rPr>
              <a:t>fxml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  <a:hlinkClick r:id="rId2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fx:define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Measurement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="u"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="26.0"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fx:define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AnchorPane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id="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AnchorPane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maxHeight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maxWidth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minHeight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minWidth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prefHeight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="${22*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="${14*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children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     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="${4*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 5*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="${6*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="Top" /&gt; </a:t>
            </a:r>
            <a:endParaRPr lang="fr-FR" altLang="fr-FR" sz="12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  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="${4*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="${10*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="${6*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="Middle"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="${4*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layoutY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="${15*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prefWidth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="${6*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u.em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Bottom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children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AnchorPane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StackPane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975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UI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 projet </a:t>
            </a:r>
            <a:r>
              <a:rPr lang="fr-FR" dirty="0" err="1" smtClean="0"/>
              <a:t>ResponsiveFX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1936" y="1437738"/>
            <a:ext cx="8948058" cy="43686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/>
              <a:t>Initiative récente pour le support de plusieurs dispositifs en </a:t>
            </a:r>
            <a:r>
              <a:rPr lang="fr-FR" sz="2200" dirty="0" err="1" smtClean="0"/>
              <a:t>JavaFX</a:t>
            </a:r>
            <a:endParaRPr lang="fr-FR" sz="22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 repose sur l'utilisation de classes CSS spécifiques pour chaque support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 </a:t>
            </a:r>
            <a:r>
              <a:rPr lang="fr-FR" sz="2000" dirty="0" err="1" smtClean="0"/>
              <a:t>toolkit</a:t>
            </a:r>
            <a:r>
              <a:rPr lang="fr-FR" sz="2000" dirty="0" smtClean="0"/>
              <a:t> reconnaît le matériel et applique le style CSS adéquat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/>
              <a:t>Les dispositifs sont reconnus comme dans twitter </a:t>
            </a:r>
            <a:r>
              <a:rPr lang="fr-FR" sz="2200" dirty="0" err="1" smtClean="0"/>
              <a:t>bootstrap</a:t>
            </a:r>
            <a:endParaRPr lang="fr-FR" sz="22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53" y="3360047"/>
            <a:ext cx="5514187" cy="29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ResponsiveFX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568741"/>
            <a:ext cx="9004829" cy="423766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Il suffit d'appeler la fonction statique fournie sur le Stage</a:t>
            </a:r>
          </a:p>
          <a:p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On définit plusieurs classes CSS</a:t>
            </a:r>
            <a:endParaRPr lang="fr-FR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4217" y="2036266"/>
            <a:ext cx="529824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ResponsiveHandler.addResponsiveToWindow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primaryStage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4217" y="2960989"/>
            <a:ext cx="387798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-fx-background-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deepskyblue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toolbar:extreme-small-device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padding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1 1 0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toolbar:small-device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padding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2 2 1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toolbar:medium-device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padding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6 6 1 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toolbar:large-device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padding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: 6 6 1 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-fx-background-image: url(blue-background.png);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}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rgbClr val="1E1C1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ResponsiveFX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510018"/>
            <a:ext cx="9004829" cy="4296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On applique les classes souhaitées aux composants</a:t>
            </a:r>
            <a:endParaRPr lang="fr-FR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60970" y="2295756"/>
            <a:ext cx="8180445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extraSmallToolbar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(...);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extraSmallToolbar.getStyleClass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("visible-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xs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smallToolbar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(...);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smallToolbar.getStyleClass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("visible-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mediumToolbar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(...);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mediumToolbar.getStyleClass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("visible-md");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largeToolbar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(...);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largeToolbar.getStyleClass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("visible-lg");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pane.getChildren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extraSmallToolbar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smallToolbar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mediumToolbar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largeToolbar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542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 de plus?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7203" y="490403"/>
            <a:ext cx="8984763" cy="669211"/>
          </a:xfrm>
        </p:spPr>
        <p:txBody>
          <a:bodyPr/>
          <a:lstStyle/>
          <a:p>
            <a:r>
              <a:rPr lang="fr-FR" sz="2800" dirty="0" smtClean="0"/>
              <a:t>1 Support = 1 FXML par défaut ou 1 FXML spécifique</a:t>
            </a:r>
            <a:endParaRPr lang="fr-F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81743" y="1567544"/>
            <a:ext cx="8654143" cy="49883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Dans certains cas, redimensionner avec ou sans supports de ratio et densité ne suffit pas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Rendu spécifique pour certains dispositifs (logos spéciaux…)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est possible de choisir un mode spécifique basé sur 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1 FXML par défaut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de choisir un autre FXML si un dispositif particulier est détecté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Mutualisation du code "Controller"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Grande personnalisation possible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Nécessite une surcouche à </a:t>
            </a:r>
            <a:r>
              <a:rPr lang="fr-FR" sz="2000" dirty="0" err="1" smtClean="0"/>
              <a:t>FXMLLoader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Java First uniquement: pas de FXML First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1 seul livrable!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865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plus complet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… mais le plus coûteux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795244"/>
            <a:ext cx="8406115" cy="46382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Définir un livrable par cible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Personnalisation illimitée (FXML, CSS, et même classes Java)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1 </a:t>
            </a:r>
            <a:r>
              <a:rPr lang="fr-FR" sz="2000" dirty="0" err="1" smtClean="0"/>
              <a:t>build</a:t>
            </a:r>
            <a:r>
              <a:rPr lang="fr-FR" sz="2000" dirty="0" smtClean="0"/>
              <a:t> et projet par plateforme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Mutualisation de code via des dépendances statiques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Plus long à développer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Maintenance plus coûteuse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Il faut alors considérer chaque support comme un projet séparé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5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dans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Plusieurs niveaux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905262"/>
            <a:ext cx="9004829" cy="41966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/>
              <a:t>Feuille </a:t>
            </a:r>
            <a:r>
              <a:rPr lang="fr-FR" sz="2200" dirty="0"/>
              <a:t>de style du </a:t>
            </a:r>
            <a:r>
              <a:rPr lang="fr-FR" sz="2200" dirty="0" smtClean="0"/>
              <a:t>système « </a:t>
            </a:r>
            <a:r>
              <a:rPr lang="fr-FR" sz="2200" dirty="0" err="1" smtClean="0"/>
              <a:t>theme</a:t>
            </a:r>
            <a:r>
              <a:rPr lang="fr-FR" sz="2200" dirty="0" smtClean="0"/>
              <a:t> » </a:t>
            </a:r>
            <a:r>
              <a:rPr lang="fr-FR" sz="2200" dirty="0"/>
              <a:t>(définit le "look and </a:t>
            </a:r>
            <a:r>
              <a:rPr lang="fr-FR" sz="2200" dirty="0" err="1"/>
              <a:t>feel</a:t>
            </a:r>
            <a:r>
              <a:rPr lang="fr-FR" sz="2200" dirty="0" smtClean="0"/>
              <a:t>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Feuille de style de la </a:t>
            </a:r>
            <a:r>
              <a:rPr lang="fr-FR" sz="2200" dirty="0" err="1"/>
              <a:t>Scene</a:t>
            </a: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Classe du composant (une liste de classes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/>
              <a:t>Style du composant (préférer l'usage de classes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322614" y="3169930"/>
            <a:ext cx="7878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scene.getStylesheets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Toto.class.getResource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("toto.css").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toExternalForm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2614" y="4050148"/>
            <a:ext cx="74374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node.getStyleClass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addAll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("cssClass1", "cssClass2");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2614" y="4986736"/>
            <a:ext cx="40413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node.setStyle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inline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2614" y="2397670"/>
            <a:ext cx="41964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Djavafx.userAgentStylesheetUrl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caspian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CSS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Beaucoup de possibilités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1412422"/>
            <a:ext cx="5916007" cy="52414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css1 = "-fx-font-size: 30pt; "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+ "-fx-background-</a:t>
            </a:r>
            <a:r>
              <a:rPr lang="fr-FR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</a:t>
            </a:r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 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+ "  </a:t>
            </a:r>
            <a:r>
              <a:rPr lang="fr-FR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linear</a:t>
            </a:r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-gradient(#f0ff35, #a9ff00);";</a:t>
            </a:r>
          </a:p>
          <a:p>
            <a:endParaRPr lang="fr-F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css2 = "-fx-font-size: 30pt;"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+ "-fx-background-</a:t>
            </a:r>
            <a:r>
              <a:rPr lang="fr-FR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color</a:t>
            </a:r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:"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+ "  </a:t>
            </a:r>
            <a:r>
              <a:rPr lang="fr-FR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linear</a:t>
            </a:r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-gradient(#f0ff35, #a9ff00),"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+ "  radial-gradient(center 50% -40%," 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+ "    radius 200%, #b8ee36 45%,"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+ "    #80c800 50%);";</a:t>
            </a:r>
          </a:p>
          <a:p>
            <a:endParaRPr lang="fr-F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css3 = css2 + "-</a:t>
            </a:r>
            <a:r>
              <a:rPr lang="en-US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fx</a:t>
            </a:r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-background-radius: 16, 15;";</a:t>
            </a:r>
          </a:p>
          <a:p>
            <a:endParaRPr lang="fr-F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css4 = css3 + "-</a:t>
            </a:r>
            <a:r>
              <a:rPr lang="en-US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fx</a:t>
            </a:r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-background-insets: 4, 8;";</a:t>
            </a:r>
          </a:p>
          <a:p>
            <a:endParaRPr lang="fr-F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css5 = css4 + "-</a:t>
            </a:r>
            <a:r>
              <a:rPr lang="en-US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fx</a:t>
            </a:r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-effect: </a:t>
            </a:r>
            <a:r>
              <a:rPr lang="en-US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dropshadow</a:t>
            </a:r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three-pass-box, 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+ "</a:t>
            </a:r>
            <a:r>
              <a:rPr lang="fr-FR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rgba</a:t>
            </a:r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(0,0,0,0.4) , 5, 10.0 , 0 , 1 );";</a:t>
            </a:r>
          </a:p>
          <a:p>
            <a:endParaRPr lang="fr-F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css6= css5 + "-</a:t>
            </a:r>
            <a:r>
              <a:rPr lang="en-US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fx</a:t>
            </a:r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-text-fill: red;";</a:t>
            </a:r>
          </a:p>
          <a:p>
            <a:endParaRPr lang="fr-F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Button b1 = new Button("css1"); 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b1.setStyle(css1);</a:t>
            </a:r>
          </a:p>
          <a:p>
            <a:r>
              <a:rPr lang="fr-FR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//...</a:t>
            </a:r>
          </a:p>
          <a:p>
            <a:endParaRPr lang="fr-F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02" y="1761520"/>
            <a:ext cx="1382474" cy="42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8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499" y="206517"/>
            <a:ext cx="8191769" cy="595321"/>
          </a:xfrm>
        </p:spPr>
        <p:txBody>
          <a:bodyPr/>
          <a:lstStyle/>
          <a:p>
            <a:r>
              <a:rPr lang="fr-FR" dirty="0" smtClean="0"/>
              <a:t>Personnaliser le support CSS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63094"/>
            <a:ext cx="5417100" cy="669211"/>
          </a:xfrm>
        </p:spPr>
        <p:txBody>
          <a:bodyPr/>
          <a:lstStyle/>
          <a:p>
            <a:r>
              <a:rPr lang="fr-FR" dirty="0" smtClean="0"/>
              <a:t>Ajouter des propriétés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728134"/>
            <a:ext cx="8749015" cy="45828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Possibilité d’étendre le langage CSS </a:t>
            </a:r>
            <a:r>
              <a:rPr lang="fr-FR" sz="2400" dirty="0" err="1" smtClean="0"/>
              <a:t>JavaFX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« CSS Public API » disponible depuis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Factoriser les effets dans une classe et / ou propriété CSS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Utilisation de </a:t>
            </a:r>
            <a:r>
              <a:rPr lang="fr-FR" sz="2000" dirty="0" err="1" smtClean="0"/>
              <a:t>StyleableObjectProperty</a:t>
            </a:r>
            <a:r>
              <a:rPr lang="fr-FR" sz="2000" dirty="0" smtClean="0"/>
              <a:t> et de </a:t>
            </a:r>
            <a:r>
              <a:rPr lang="fr-FR" sz="2000" dirty="0" err="1" smtClean="0"/>
              <a:t>CssMetadata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Une bibliothèque est disponible pour faciliter l’implémentation « </a:t>
            </a:r>
            <a:r>
              <a:rPr lang="fr-FR" sz="2400" dirty="0" err="1" smtClean="0"/>
              <a:t>CSSHelper</a:t>
            </a:r>
            <a:r>
              <a:rPr lang="fr-FR" sz="2400" dirty="0" smtClean="0"/>
              <a:t> »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http</a:t>
            </a:r>
            <a:r>
              <a:rPr lang="fr-FR" sz="2000" dirty="0"/>
              <a:t>://www.guigarage.com/2014/03/javafx-css-utilities/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91753" y="5014499"/>
            <a:ext cx="381065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dependency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   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groupId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com.guigarage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groupId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   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artifactId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css-helper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artifactId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    &lt;version&gt;0.1&lt;/version&gt;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dependency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1E1C1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09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des effets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9070" y="575741"/>
            <a:ext cx="6259405" cy="669211"/>
          </a:xfrm>
        </p:spPr>
        <p:txBody>
          <a:bodyPr/>
          <a:lstStyle/>
          <a:p>
            <a:r>
              <a:rPr lang="fr-FR" dirty="0" smtClean="0"/>
              <a:t>Un moyen simple de valoriser l’UI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934936"/>
            <a:ext cx="8585729" cy="4620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Des </a:t>
            </a:r>
            <a:r>
              <a:rPr lang="fr-FR" sz="2400" dirty="0"/>
              <a:t>effets </a:t>
            </a:r>
            <a:r>
              <a:rPr lang="fr-FR" sz="2400" dirty="0" err="1"/>
              <a:t>pré-définis</a:t>
            </a:r>
            <a:r>
              <a:rPr lang="fr-FR" sz="2400" dirty="0"/>
              <a:t> sont mis à disposition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Ombres : </a:t>
            </a:r>
            <a:r>
              <a:rPr lang="fr-FR" sz="2000" dirty="0" err="1"/>
              <a:t>DropShadow</a:t>
            </a:r>
            <a:r>
              <a:rPr lang="fr-FR" sz="2000" dirty="0"/>
              <a:t>, </a:t>
            </a:r>
            <a:r>
              <a:rPr lang="fr-FR" sz="2000" dirty="0" err="1"/>
              <a:t>InnerShadow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Flous : </a:t>
            </a:r>
            <a:r>
              <a:rPr lang="fr-FR" sz="2000" dirty="0" err="1"/>
              <a:t>GaussianBlur</a:t>
            </a:r>
            <a:r>
              <a:rPr lang="fr-FR" sz="2000" dirty="0"/>
              <a:t>, </a:t>
            </a:r>
            <a:r>
              <a:rPr lang="fr-FR" sz="2000" dirty="0" err="1"/>
              <a:t>BoxBlur</a:t>
            </a:r>
            <a:r>
              <a:rPr lang="fr-FR" sz="2000" dirty="0"/>
              <a:t>, </a:t>
            </a:r>
            <a:r>
              <a:rPr lang="fr-FR" sz="2000" dirty="0" err="1"/>
              <a:t>MotionBlur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Reflet : </a:t>
            </a:r>
            <a:r>
              <a:rPr lang="fr-FR" sz="2000" dirty="0" err="1"/>
              <a:t>Reflection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Filtres de couleur : </a:t>
            </a:r>
            <a:r>
              <a:rPr lang="fr-FR" sz="2000" dirty="0" err="1"/>
              <a:t>ColorAdjust</a:t>
            </a:r>
            <a:r>
              <a:rPr lang="fr-FR" sz="2000" dirty="0"/>
              <a:t> (hue, saturation, etc...), </a:t>
            </a:r>
            <a:r>
              <a:rPr lang="fr-FR" sz="2000" dirty="0" err="1"/>
              <a:t>SepiaTone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Effets lumineux : Bloom, </a:t>
            </a:r>
            <a:r>
              <a:rPr lang="fr-FR" sz="2000" dirty="0" smtClean="0"/>
              <a:t>Lightning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Bien d’autres encore!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dirty="0" smtClean="0"/>
              <a:t>Chaque effet est représenté par une classe Java étendant </a:t>
            </a:r>
            <a:r>
              <a:rPr lang="fr-FR" sz="2400" dirty="0"/>
              <a:t>la classe </a:t>
            </a:r>
            <a:r>
              <a:rPr lang="fr-FR" sz="2400" dirty="0" err="1"/>
              <a:t>Effect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550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l’API </a:t>
            </a:r>
            <a:r>
              <a:rPr lang="fr-FR" dirty="0" err="1" smtClean="0"/>
              <a:t>Effect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Appliquer un </a:t>
            </a:r>
            <a:r>
              <a:rPr lang="fr-FR" dirty="0" err="1" smtClean="0"/>
              <a:t>Effect</a:t>
            </a:r>
            <a:r>
              <a:rPr lang="fr-FR" dirty="0" smtClean="0"/>
              <a:t> à un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498" y="1954357"/>
            <a:ext cx="588018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//Instanciation d’un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Effect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(5d, 5d, 2d,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Color.RED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Instanciation d’un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 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 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Text("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SomeNode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endParaRPr lang="en-US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Appliquer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l’effet</a:t>
            </a:r>
            <a:endParaRPr lang="en-US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text.setEffect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497" y="4229667"/>
            <a:ext cx="596183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DropShadow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(5d, 5d, 2d,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Color.RED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reflect.setInput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shadow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 node = new Text("Test");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node.setEffect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reflect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12" y="1954357"/>
            <a:ext cx="863534" cy="414419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832" y="4229667"/>
            <a:ext cx="892894" cy="10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7944" y="525790"/>
            <a:ext cx="7903370" cy="669211"/>
          </a:xfrm>
        </p:spPr>
        <p:txBody>
          <a:bodyPr/>
          <a:lstStyle/>
          <a:p>
            <a:r>
              <a:rPr lang="fr-FR" dirty="0" smtClean="0"/>
              <a:t>Tirer profit du moteur graphique de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4412796"/>
            <a:ext cx="8708193" cy="22329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Rotation</a:t>
            </a:r>
            <a:r>
              <a:rPr lang="fr-FR" sz="2400" dirty="0"/>
              <a:t>, échelle, translation, </a:t>
            </a:r>
            <a:r>
              <a:rPr lang="fr-FR" sz="2400" dirty="0" smtClean="0"/>
              <a:t>opacité sont modifiables sur chaque </a:t>
            </a:r>
            <a:r>
              <a:rPr lang="fr-FR" sz="2400" dirty="0" err="1" smtClean="0"/>
              <a:t>Node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 </a:t>
            </a:r>
            <a:r>
              <a:rPr lang="fr-FR" sz="2400" dirty="0"/>
              <a:t>noter : une transformation peut faire sortir un nœud de la zone qui lui a été assignée par son conteneur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159010" y="1830597"/>
            <a:ext cx="626232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nodeRaw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Text("Test");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root.getChildren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nodeRaw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 node = new Text("Test");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node.setRotate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(20d);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//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rotation 20° vers la droite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node.setOpacity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(0.45d);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//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opacité 45 %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node.setScaleY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(6d);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//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hauteur x6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node.setScaleX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(3d);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//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largeur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x3 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//translation, sinon les deux textes sont centrés au même endroit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node.setTranslateY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(50d); //translation en hauteur de 50 unités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root.getChildren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535" y="1830597"/>
            <a:ext cx="808053" cy="12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Shape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Dessiner divers formes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59131" y="3741121"/>
            <a:ext cx="8750233" cy="26106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Plusieurs éléments disponibles: Line</a:t>
            </a:r>
            <a:r>
              <a:rPr lang="fr-FR" sz="2400" dirty="0"/>
              <a:t>, Arc, Circle, Rectangle, </a:t>
            </a:r>
            <a:r>
              <a:rPr lang="fr-FR" sz="2400" dirty="0" err="1" smtClean="0"/>
              <a:t>Polygon</a:t>
            </a:r>
            <a:r>
              <a:rPr lang="fr-FR" sz="2400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Chaque élément est personnalisable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Modification de l’intérieur de la forme (</a:t>
            </a:r>
            <a:r>
              <a:rPr lang="fr-FR" sz="2000" dirty="0" err="1" smtClean="0"/>
              <a:t>setFill</a:t>
            </a:r>
            <a:r>
              <a:rPr lang="fr-FR" sz="2000" dirty="0" smtClean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Modification du contour de la forme (</a:t>
            </a:r>
            <a:r>
              <a:rPr lang="fr-FR" sz="2000" dirty="0" err="1" smtClean="0"/>
              <a:t>setStroke</a:t>
            </a:r>
            <a:r>
              <a:rPr lang="fr-FR" sz="2000" dirty="0" smtClean="0"/>
              <a:t>)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036142" y="2083230"/>
            <a:ext cx="4953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Rectangle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Rectangle (200, 100);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rect.setArcHeight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(50);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rect.setArcWidth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(50);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rect.setFill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Color.GREY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  <a:endParaRPr lang="fr-FR" sz="12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rect.setStroke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Color.BLACK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980" y="2083230"/>
            <a:ext cx="1565675" cy="9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8234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12539</TotalTime>
  <Words>1524</Words>
  <Application>Microsoft Office PowerPoint</Application>
  <PresentationFormat>Format A4 (210 x 297 mm)</PresentationFormat>
  <Paragraphs>385</Paragraphs>
  <Slides>26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2_Thème Office</vt:lpstr>
      <vt:lpstr>Présentation PowerPoint</vt:lpstr>
      <vt:lpstr>Le support CSS</vt:lpstr>
      <vt:lpstr>Utilisation dans JavaFX</vt:lpstr>
      <vt:lpstr>Exemple de CSS</vt:lpstr>
      <vt:lpstr>Personnaliser le support CSS</vt:lpstr>
      <vt:lpstr>Utiliser des effets</vt:lpstr>
      <vt:lpstr>Utiliser l’API Effect</vt:lpstr>
      <vt:lpstr>Transformations</vt:lpstr>
      <vt:lpstr>API Shape en JavaFX</vt:lpstr>
      <vt:lpstr>API Canvas en JavaFX</vt:lpstr>
      <vt:lpstr>API Canvas en JavaFX</vt:lpstr>
      <vt:lpstr>Canvas et interactions</vt:lpstr>
      <vt:lpstr>API TextFlow en JavaFX</vt:lpstr>
      <vt:lpstr>Responsive UI</vt:lpstr>
      <vt:lpstr>Responsive UI</vt:lpstr>
      <vt:lpstr>Responsive UI</vt:lpstr>
      <vt:lpstr>Redimensionnement</vt:lpstr>
      <vt:lpstr>Responsive UI</vt:lpstr>
      <vt:lpstr>Responsive UI</vt:lpstr>
      <vt:lpstr>Responsive UI</vt:lpstr>
      <vt:lpstr>Pseudo-mode EM en JavaFX</vt:lpstr>
      <vt:lpstr>Responsive UI</vt:lpstr>
      <vt:lpstr>ResponsiveFX</vt:lpstr>
      <vt:lpstr>ResponsiveFX</vt:lpstr>
      <vt:lpstr>Besoin de plus?</vt:lpstr>
      <vt:lpstr>Le plus complet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429</cp:revision>
  <dcterms:created xsi:type="dcterms:W3CDTF">2014-10-16T12:54:57Z</dcterms:created>
  <dcterms:modified xsi:type="dcterms:W3CDTF">2015-02-24T23:31:39Z</dcterms:modified>
</cp:coreProperties>
</file>