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260" r:id="rId2"/>
    <p:sldId id="261" r:id="rId3"/>
    <p:sldId id="262" r:id="rId4"/>
    <p:sldId id="282" r:id="rId5"/>
    <p:sldId id="28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40" y="-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25/02/2015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59" y="1164168"/>
            <a:ext cx="591608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002066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90152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62355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0076254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650004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067949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090152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" y="6350919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179222" y="2755901"/>
            <a:ext cx="7449949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Concurrence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Worker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81513" y="1905262"/>
            <a:ext cx="8578866" cy="44057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La progression est écoutable via des propriétés à exposer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totalWork</a:t>
            </a:r>
            <a:r>
              <a:rPr lang="fr-FR" sz="2000" dirty="0"/>
              <a:t> : représente la charge totale de travail, unités arbitraires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workDone</a:t>
            </a:r>
            <a:r>
              <a:rPr lang="fr-FR" sz="2000" dirty="0"/>
              <a:t> : représente la charge de travail déjà effectuée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progress</a:t>
            </a:r>
            <a:r>
              <a:rPr lang="fr-FR" sz="2000" dirty="0"/>
              <a:t> : pourcentage de travail effectué, double entre 0 et 1, calculé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title</a:t>
            </a:r>
            <a:r>
              <a:rPr lang="fr-FR" sz="2000" dirty="0"/>
              <a:t> et message peuvent servir à communiquer un </a:t>
            </a:r>
            <a:r>
              <a:rPr lang="fr-FR" sz="2000" dirty="0" err="1"/>
              <a:t>status</a:t>
            </a:r>
            <a:r>
              <a:rPr lang="fr-FR" sz="2000" dirty="0"/>
              <a:t> à l'utilisateur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Implémentation d'un </a:t>
            </a:r>
            <a:r>
              <a:rPr lang="fr-FR" sz="2400" dirty="0" err="1" smtClean="0"/>
              <a:t>Worker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Méthode call</a:t>
            </a:r>
            <a:r>
              <a:rPr lang="fr-FR" sz="2000" dirty="0"/>
              <a:t>() </a:t>
            </a:r>
            <a:r>
              <a:rPr lang="fr-FR" sz="2000" dirty="0" smtClean="0"/>
              <a:t>utilisée en cas de succès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Si une exception fait échouer le traitement, </a:t>
            </a:r>
            <a:r>
              <a:rPr lang="fr-FR" sz="2000" dirty="0" smtClean="0"/>
              <a:t>la propriété exception contiendra les informations de l'échec</a:t>
            </a:r>
            <a:endParaRPr lang="fr-FR" sz="20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54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Worker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Propriétés exposées</a:t>
            </a:r>
            <a:endParaRPr lang="fr-FR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23" y="1783537"/>
            <a:ext cx="8199184" cy="36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9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5627" y="162361"/>
            <a:ext cx="8007274" cy="595321"/>
          </a:xfrm>
        </p:spPr>
        <p:txBody>
          <a:bodyPr/>
          <a:lstStyle/>
          <a:p>
            <a:r>
              <a:rPr lang="fr-FR" dirty="0" smtClean="0"/>
              <a:t>Implémentation de </a:t>
            </a:r>
            <a:r>
              <a:rPr lang="fr-FR" dirty="0" err="1" smtClean="0"/>
              <a:t>Worker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44774" y="2016579"/>
            <a:ext cx="8360484" cy="43923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Abstraction fournie basée sur </a:t>
            </a:r>
            <a:r>
              <a:rPr lang="fr-FR" sz="2400" dirty="0" err="1" smtClean="0"/>
              <a:t>Worker</a:t>
            </a:r>
            <a:endParaRPr lang="fr-FR" sz="24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Implémentation concrète de </a:t>
            </a:r>
            <a:r>
              <a:rPr lang="fr-FR" sz="2000" dirty="0" err="1" smtClean="0"/>
              <a:t>Worker</a:t>
            </a:r>
            <a:r>
              <a:rPr lang="fr-FR" sz="2000" dirty="0" smtClean="0"/>
              <a:t>&lt;T&gt;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Implémentation de </a:t>
            </a:r>
            <a:r>
              <a:rPr lang="fr-FR" sz="2000" dirty="0" err="1" smtClean="0"/>
              <a:t>FutureTask</a:t>
            </a:r>
            <a:r>
              <a:rPr lang="fr-FR" sz="2000" dirty="0" smtClean="0"/>
              <a:t>&lt;T</a:t>
            </a:r>
            <a:r>
              <a:rPr lang="fr-FR" sz="2000" dirty="0"/>
              <a:t>&gt; 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E</a:t>
            </a:r>
            <a:r>
              <a:rPr lang="fr-FR" sz="2000" dirty="0" smtClean="0"/>
              <a:t>xécutable </a:t>
            </a:r>
            <a:r>
              <a:rPr lang="fr-FR" sz="2000" dirty="0"/>
              <a:t>de manière "classique" selon l'API Java </a:t>
            </a:r>
            <a:r>
              <a:rPr lang="fr-FR" sz="2000" dirty="0" err="1" smtClean="0"/>
              <a:t>Concurrency</a:t>
            </a:r>
            <a:endParaRPr lang="fr-FR" sz="2000" dirty="0"/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Task</a:t>
            </a:r>
            <a:r>
              <a:rPr lang="fr-FR" sz="2400" dirty="0"/>
              <a:t> représente un traitement </a:t>
            </a:r>
            <a:r>
              <a:rPr lang="fr-FR" sz="2400" dirty="0" smtClean="0"/>
              <a:t>unique, </a:t>
            </a:r>
            <a:r>
              <a:rPr lang="fr-FR" sz="2400" dirty="0"/>
              <a:t>il ne peut être </a:t>
            </a:r>
            <a:r>
              <a:rPr lang="fr-FR" sz="2400" dirty="0" smtClean="0"/>
              <a:t>réutilisé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Il doit être </a:t>
            </a:r>
            <a:r>
              <a:rPr lang="fr-FR" sz="2000" dirty="0" err="1" smtClean="0"/>
              <a:t>garbage</a:t>
            </a:r>
            <a:r>
              <a:rPr lang="fr-FR" sz="2000" dirty="0" smtClean="0"/>
              <a:t> collecté sous peine de </a:t>
            </a:r>
            <a:r>
              <a:rPr lang="fr-FR" sz="2000" dirty="0" err="1" smtClean="0"/>
              <a:t>leak</a:t>
            </a:r>
            <a:r>
              <a:rPr lang="fr-FR" sz="2000" dirty="0" smtClean="0"/>
              <a:t> mémoire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Ne pas garder de référence définitive à un objet de ce type</a:t>
            </a:r>
            <a:endParaRPr lang="fr-FR" sz="2000" dirty="0"/>
          </a:p>
          <a:p>
            <a:endParaRPr lang="fr-FR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657" y="583850"/>
            <a:ext cx="6863634" cy="669211"/>
          </a:xfrm>
        </p:spPr>
        <p:txBody>
          <a:bodyPr/>
          <a:lstStyle/>
          <a:p>
            <a:r>
              <a:rPr lang="fr-FR" dirty="0" smtClean="0"/>
              <a:t>Extension de l'API </a:t>
            </a:r>
            <a:r>
              <a:rPr lang="fr-FR" dirty="0" err="1" smtClean="0"/>
              <a:t>Task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7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996580"/>
            <a:ext cx="8691865" cy="44042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Réagir aux </a:t>
            </a:r>
            <a:r>
              <a:rPr lang="fr-FR" sz="2400" dirty="0"/>
              <a:t>transitions d'état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900" dirty="0" smtClean="0"/>
              <a:t>En </a:t>
            </a:r>
            <a:r>
              <a:rPr lang="fr-FR" sz="1900" dirty="0"/>
              <a:t>surchargeant les méthodes </a:t>
            </a:r>
            <a:r>
              <a:rPr lang="fr-FR" sz="1900" dirty="0" err="1"/>
              <a:t>cancelled</a:t>
            </a:r>
            <a:r>
              <a:rPr lang="fr-FR" sz="1900" dirty="0"/>
              <a:t>(), </a:t>
            </a:r>
            <a:r>
              <a:rPr lang="fr-FR" sz="1900" dirty="0" err="1"/>
              <a:t>succeeded</a:t>
            </a:r>
            <a:r>
              <a:rPr lang="fr-FR" sz="1900" dirty="0"/>
              <a:t>(), </a:t>
            </a:r>
            <a:r>
              <a:rPr lang="fr-FR" sz="1900" dirty="0" err="1"/>
              <a:t>failed</a:t>
            </a:r>
            <a:r>
              <a:rPr lang="fr-FR" sz="1900" dirty="0"/>
              <a:t>(), etc...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900" dirty="0" smtClean="0"/>
              <a:t>En </a:t>
            </a:r>
            <a:r>
              <a:rPr lang="fr-FR" sz="1900" dirty="0" err="1"/>
              <a:t>bindant</a:t>
            </a:r>
            <a:r>
              <a:rPr lang="fr-FR" sz="1900" dirty="0"/>
              <a:t> les propriétés </a:t>
            </a:r>
            <a:r>
              <a:rPr lang="fr-FR" sz="1900" dirty="0" err="1"/>
              <a:t>onCancelledProperty</a:t>
            </a:r>
            <a:r>
              <a:rPr lang="fr-FR" sz="1900" dirty="0"/>
              <a:t>(), </a:t>
            </a:r>
            <a:r>
              <a:rPr lang="fr-FR" sz="1900" dirty="0" err="1"/>
              <a:t>onFailedProperty</a:t>
            </a:r>
            <a:r>
              <a:rPr lang="fr-FR" sz="1900" dirty="0"/>
              <a:t>(), …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900" dirty="0"/>
              <a:t>En ajoutant des </a:t>
            </a:r>
            <a:r>
              <a:rPr lang="fr-FR" sz="1900" dirty="0" err="1"/>
              <a:t>EventHandler</a:t>
            </a:r>
            <a:r>
              <a:rPr lang="fr-FR" sz="1900" dirty="0"/>
              <a:t>&lt;</a:t>
            </a:r>
            <a:r>
              <a:rPr lang="fr-FR" sz="1900" dirty="0" err="1"/>
              <a:t>WorkerStateEvent</a:t>
            </a:r>
            <a:r>
              <a:rPr lang="fr-FR" sz="1900" dirty="0"/>
              <a:t>&gt; via </a:t>
            </a:r>
            <a:r>
              <a:rPr lang="fr-FR" sz="1900" dirty="0" err="1"/>
              <a:t>setOnCancelled</a:t>
            </a:r>
            <a:r>
              <a:rPr lang="fr-FR" sz="1900" dirty="0"/>
              <a:t>, </a:t>
            </a:r>
            <a:r>
              <a:rPr lang="fr-FR" sz="1900" dirty="0" err="1"/>
              <a:t>setOnFailed</a:t>
            </a:r>
            <a:r>
              <a:rPr lang="fr-FR" sz="1900" dirty="0"/>
              <a:t>, </a:t>
            </a:r>
            <a:r>
              <a:rPr lang="fr-FR" sz="1900" dirty="0" smtClean="0"/>
              <a:t>...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Méthodes pour mettre à jour le titre et le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Méthodes pour mettre à jour la </a:t>
            </a:r>
            <a:r>
              <a:rPr lang="fr-FR" sz="2400" dirty="0" smtClean="0"/>
              <a:t>progression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900" dirty="0" err="1" smtClean="0"/>
              <a:t>updateProgress</a:t>
            </a:r>
            <a:r>
              <a:rPr lang="fr-FR" sz="1900" dirty="0" smtClean="0"/>
              <a:t>(</a:t>
            </a:r>
            <a:r>
              <a:rPr lang="fr-FR" sz="1900" dirty="0" err="1" smtClean="0"/>
              <a:t>workDouble</a:t>
            </a:r>
            <a:r>
              <a:rPr lang="fr-FR" sz="1900" dirty="0"/>
              <a:t>, </a:t>
            </a:r>
            <a:r>
              <a:rPr lang="fr-FR" sz="1900" dirty="0" err="1"/>
              <a:t>totalWork</a:t>
            </a:r>
            <a:r>
              <a:rPr lang="fr-FR" sz="1900" dirty="0" smtClean="0"/>
              <a:t>)</a:t>
            </a:r>
            <a:endParaRPr lang="fr-FR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Exemples d’utilisations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570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182" y="538818"/>
            <a:ext cx="7555164" cy="669211"/>
          </a:xfrm>
        </p:spPr>
        <p:txBody>
          <a:bodyPr/>
          <a:lstStyle/>
          <a:p>
            <a:r>
              <a:rPr lang="fr-FR" sz="3200" dirty="0"/>
              <a:t>Emettre des résultats intermédiaires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79713" y="2158849"/>
            <a:ext cx="8390043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en-US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en-US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PartialResultsTask</a:t>
            </a:r>
            <a:r>
              <a:rPr lang="en-US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extends Task&lt;</a:t>
            </a:r>
            <a:r>
              <a:rPr lang="en-US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ObservableList</a:t>
            </a:r>
            <a:r>
              <a:rPr lang="en-US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&lt;String&gt;&gt; </a:t>
            </a:r>
            <a:r>
              <a:rPr lang="en-US" sz="12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en-US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// Opérateur diamant de Java 7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ReadOnlyObjectWrapper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ObservableList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&lt;String&gt;&gt; </a:t>
            </a:r>
            <a:r>
              <a:rPr lang="fr-FR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new </a:t>
            </a:r>
            <a:r>
              <a:rPr lang="fr-FR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ReadOnlyObjectWrapper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&lt;&gt;(</a:t>
            </a:r>
            <a:r>
              <a:rPr lang="fr-FR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"</a:t>
            </a:r>
            <a:r>
              <a:rPr lang="fr-FR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",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        </a:t>
            </a:r>
            <a:r>
              <a:rPr lang="fr-FR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FXCollections.observableArrayList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ArrayList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&lt;String&gt;()));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final </a:t>
            </a:r>
            <a:r>
              <a:rPr lang="fr-FR" sz="12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ObservableList</a:t>
            </a:r>
            <a:r>
              <a:rPr lang="fr-FR" sz="12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 </a:t>
            </a:r>
            <a:r>
              <a:rPr lang="fr-FR" sz="12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getPartialResults</a:t>
            </a:r>
            <a:r>
              <a:rPr lang="fr-FR" sz="12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return </a:t>
            </a:r>
            <a:r>
              <a:rPr lang="fr-FR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partialResults.get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final </a:t>
            </a:r>
            <a:r>
              <a:rPr lang="fr-FR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ReadOnlyObjectProperty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ObservableList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partialResultsProperty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return </a:t>
            </a:r>
            <a:r>
              <a:rPr lang="fr-FR" sz="12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partialResults.getReadOnlyProperty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}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//... méthode call slide suivant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7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Implémentation de call()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04207" y="1401398"/>
            <a:ext cx="8221435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@Override </a:t>
            </a:r>
            <a:endParaRPr lang="en-US" sz="1400" dirty="0" smtClean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protected </a:t>
            </a:r>
            <a:r>
              <a:rPr lang="en-US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ObservableList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 call() throws Exception </a:t>
            </a:r>
            <a:r>
              <a:rPr lang="en-US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endParaRPr lang="en-US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400" dirty="0" err="1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updateMessage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("Création de donnée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...");</a:t>
            </a:r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//montrer à quelle étape on </a:t>
            </a:r>
            <a:r>
              <a:rPr lang="fr-FR" sz="1400" dirty="0" smtClean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est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n-NO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for </a:t>
            </a:r>
            <a:r>
              <a:rPr lang="nn-NO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(int i=0; i&lt;100; i++) {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if 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isCancelled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 break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//gérer l'annulation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final 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 s = "Zen"+</a:t>
            </a:r>
            <a:r>
              <a:rPr lang="en-US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endParaRPr lang="en-US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//</a:t>
            </a:r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pousser le résultat partiel dans l'Application Thread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 err="1" smtClean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Platform.runLater</a:t>
            </a:r>
            <a:r>
              <a:rPr lang="fr-FR" sz="1400" dirty="0" smtClean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Runnable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400" dirty="0" smtClean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@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endParaRPr lang="fr-FR" sz="1400" dirty="0" smtClean="0">
              <a:solidFill>
                <a:srgbClr val="B30C37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public 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</a:t>
            </a:r>
            <a:r>
              <a:rPr lang="fr-FR" sz="1400" dirty="0" err="1" smtClean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partialResults.get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(s);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}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});</a:t>
            </a:r>
            <a:endParaRPr lang="fr-FR" sz="1400" dirty="0" smtClean="0">
              <a:solidFill>
                <a:srgbClr val="B30C37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//</a:t>
            </a:r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Notifier de l'avancement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 err="1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updateProgress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(i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100);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  <a:endParaRPr lang="fr-FR" sz="1400" dirty="0" smtClean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//</a:t>
            </a:r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le résultat final est la collection complète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return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partialResults.get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 smtClean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2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Executor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3" y="2088861"/>
            <a:ext cx="8128528" cy="31117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but est de découpler le code à exécuter (</a:t>
            </a:r>
            <a:r>
              <a:rPr lang="fr-FR" sz="2400" dirty="0" err="1"/>
              <a:t>Runnable</a:t>
            </a:r>
            <a:r>
              <a:rPr lang="fr-FR" sz="2400" dirty="0"/>
              <a:t>) et la manière de l'exécuter, la tuyauterie implémentée par </a:t>
            </a:r>
            <a:r>
              <a:rPr lang="fr-FR" sz="2400" dirty="0" smtClean="0"/>
              <a:t>l'</a:t>
            </a:r>
            <a:r>
              <a:rPr lang="fr-FR" sz="2400" dirty="0" err="1" smtClean="0"/>
              <a:t>Executor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Réutilisation des threads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Scheduling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Cache et pool de threads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Depuis JDK 1.5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31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Executor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905262"/>
            <a:ext cx="8210172" cy="9504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Des implémentations concrètes sont </a:t>
            </a:r>
            <a:r>
              <a:rPr lang="fr-FR" sz="2400" dirty="0" err="1"/>
              <a:t>instanciables</a:t>
            </a:r>
            <a:r>
              <a:rPr lang="fr-FR" sz="2400" dirty="0"/>
              <a:t> via </a:t>
            </a:r>
            <a:r>
              <a:rPr lang="fr-FR" sz="2400" dirty="0" err="1"/>
              <a:t>Executors.newXXX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Quelques implémentations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67647" y="2970045"/>
            <a:ext cx="7368140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//le plus simple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Executors.newSingleThreadExecutor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//avec du cache et un nommage personnalisé des threads </a:t>
            </a:r>
            <a:endParaRPr lang="fr-FR" sz="14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implémentation naïve de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count = 0;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Thread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newThread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Runnable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r) {</a:t>
            </a: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return new Thread(r, "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ZenThread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-"+(count++));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Executors.newCachedThreadPool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989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Executor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5212" y="1820413"/>
            <a:ext cx="8825168" cy="47436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err="1"/>
              <a:t>ExecutorService</a:t>
            </a:r>
            <a:r>
              <a:rPr lang="fr-FR" sz="2200" dirty="0"/>
              <a:t> étend </a:t>
            </a:r>
            <a:r>
              <a:rPr lang="fr-FR" sz="2200" dirty="0" err="1"/>
              <a:t>Executor</a:t>
            </a:r>
            <a:r>
              <a:rPr lang="fr-FR" sz="2200" dirty="0"/>
              <a:t> pour ajouter la notion de 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Future&lt;T&gt; représente la promesse d'un résultat à venir, asynchrone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On peut </a:t>
            </a:r>
            <a:r>
              <a:rPr lang="fr-FR" sz="2200" dirty="0" smtClean="0"/>
              <a:t>attendre </a:t>
            </a:r>
            <a:r>
              <a:rPr lang="fr-FR" sz="2200" dirty="0"/>
              <a:t>ce résultat en bloquant (</a:t>
            </a:r>
            <a:r>
              <a:rPr lang="fr-FR" sz="2200" dirty="0" err="1"/>
              <a:t>f.get</a:t>
            </a:r>
            <a:r>
              <a:rPr lang="fr-FR" sz="2200" dirty="0"/>
              <a:t>()), </a:t>
            </a:r>
            <a:r>
              <a:rPr lang="fr-FR" sz="2200" dirty="0" smtClean="0"/>
              <a:t>ou préciser </a:t>
            </a:r>
            <a:r>
              <a:rPr lang="fr-FR" sz="2200" dirty="0"/>
              <a:t>un timeout et </a:t>
            </a:r>
            <a:r>
              <a:rPr lang="fr-FR" sz="2200" dirty="0" smtClean="0"/>
              <a:t>réessayer </a:t>
            </a:r>
            <a:r>
              <a:rPr lang="fr-FR" sz="2200" dirty="0"/>
              <a:t>plus tard (</a:t>
            </a:r>
            <a:r>
              <a:rPr lang="fr-FR" sz="2200" dirty="0" err="1"/>
              <a:t>f.get</a:t>
            </a:r>
            <a:r>
              <a:rPr lang="fr-FR" sz="2200" dirty="0"/>
              <a:t>(timeout, unit))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</a:t>
            </a:r>
            <a:r>
              <a:rPr lang="fr-FR" sz="2200" dirty="0" smtClean="0"/>
              <a:t>ossibilité </a:t>
            </a:r>
            <a:r>
              <a:rPr lang="fr-FR" sz="2200" dirty="0"/>
              <a:t>d'annuler la </a:t>
            </a:r>
            <a:r>
              <a:rPr lang="fr-FR" sz="2200" dirty="0" smtClean="0"/>
              <a:t>tâche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smtClean="0"/>
              <a:t>Intégrable dans l'API Service de </a:t>
            </a:r>
            <a:r>
              <a:rPr lang="fr-FR" sz="2200" dirty="0" err="1" smtClean="0"/>
              <a:t>JavaFX</a:t>
            </a: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Notion de Future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36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Service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2038527"/>
            <a:ext cx="8708193" cy="45990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Palie à </a:t>
            </a:r>
            <a:r>
              <a:rPr lang="fr-FR" sz="2400" dirty="0"/>
              <a:t>la limitation des exécutions uniques des </a:t>
            </a:r>
            <a:r>
              <a:rPr lang="fr-FR" sz="2400" dirty="0" err="1"/>
              <a:t>Task</a:t>
            </a:r>
            <a:r>
              <a:rPr lang="fr-FR" sz="2400" dirty="0"/>
              <a:t> en créant une abstraction supplémentaire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but d'un Service est de pouvoir définir des tâches spécifiques, de manière répétitive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l'associer à un </a:t>
            </a:r>
            <a:r>
              <a:rPr lang="fr-FR" sz="2400" dirty="0" err="1"/>
              <a:t>Executor</a:t>
            </a:r>
            <a:r>
              <a:rPr lang="fr-FR" sz="2400" dirty="0"/>
              <a:t> spécifique ou le laisser créer le sien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 Service est techniquement une </a:t>
            </a:r>
            <a:r>
              <a:rPr lang="fr-FR" sz="2400" dirty="0" err="1"/>
              <a:t>Factory</a:t>
            </a:r>
            <a:r>
              <a:rPr lang="fr-FR" sz="2400" dirty="0"/>
              <a:t> de </a:t>
            </a:r>
            <a:r>
              <a:rPr lang="fr-FR" sz="2400" dirty="0" err="1"/>
              <a:t>Task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Mieux gérer les </a:t>
            </a:r>
            <a:r>
              <a:rPr lang="fr-FR" dirty="0" err="1" smtClean="0"/>
              <a:t>Task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070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8219" y="543256"/>
            <a:ext cx="7500813" cy="669211"/>
          </a:xfrm>
        </p:spPr>
        <p:txBody>
          <a:bodyPr/>
          <a:lstStyle/>
          <a:p>
            <a:r>
              <a:rPr lang="fr-FR" dirty="0" smtClean="0"/>
              <a:t>Traitements simultanés en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1" y="1641021"/>
            <a:ext cx="8528579" cy="49230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JavaFX</a:t>
            </a:r>
            <a:r>
              <a:rPr lang="fr-FR" sz="2400" dirty="0"/>
              <a:t> est optimisé pour le traitement </a:t>
            </a:r>
            <a:r>
              <a:rPr lang="fr-FR" sz="2400" dirty="0" smtClean="0"/>
              <a:t>concurrent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Plusieurs traitements simultanés sont possibles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Appels de méthodes de type « callback » en asynchrone à la fin d'un traitement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API fournie pour une intégration souple avec </a:t>
            </a:r>
            <a:r>
              <a:rPr lang="fr-FR" sz="2000" dirty="0" smtClean="0"/>
              <a:t>l'IHM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API compatible avec les possibilités de concurrence natives de Java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La concurrence est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Complexe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Difficile à déboguer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Exigeante : seul le niveau parfait est correct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Performante si bien modélisée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Indispensable en </a:t>
            </a:r>
            <a:r>
              <a:rPr lang="fr-FR" sz="2000" dirty="0" err="1" smtClean="0"/>
              <a:t>JavaFX</a:t>
            </a:r>
            <a:endParaRPr lang="fr-FR" sz="16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1264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Service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610687"/>
            <a:ext cx="9004829" cy="41957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Les propriétés du service sont </a:t>
            </a:r>
            <a:r>
              <a:rPr lang="fr-FR" sz="2200" dirty="0" err="1"/>
              <a:t>bindées</a:t>
            </a:r>
            <a:r>
              <a:rPr lang="fr-FR" sz="2200" dirty="0"/>
              <a:t> à celles de la tâche en cours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Start pour lancer la tâche, restart pour annuler une tâche en cours et en lancer une nouvelle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46013" y="3028192"/>
            <a:ext cx="6352908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Executor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executor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Executors.newCachedThreadPool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Service&lt;String&gt;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zenService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Service&lt;String&gt;() 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protected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Task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createTask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Task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&lt;String&gt;() {</a:t>
            </a:r>
          </a:p>
          <a:p>
            <a:pPr marR="0"/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protected 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 call() throws Exception {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return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ZenService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s'est lancé";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};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zenService.setExecutor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executor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zenService.start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75507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Service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736522"/>
            <a:ext cx="9004829" cy="5121479"/>
          </a:xfrm>
        </p:spPr>
        <p:txBody>
          <a:bodyPr/>
          <a:lstStyle/>
          <a:p>
            <a:r>
              <a:rPr lang="fr-FR" sz="2400" dirty="0"/>
              <a:t>Pour un service avec des paramètres d'entrée, exposer une propriété pour ceux-ci et les capturer à la création de la </a:t>
            </a:r>
            <a:r>
              <a:rPr lang="fr-FR" sz="2400" dirty="0" err="1"/>
              <a:t>Task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964" y="571676"/>
            <a:ext cx="6414742" cy="669211"/>
          </a:xfrm>
        </p:spPr>
        <p:txBody>
          <a:bodyPr/>
          <a:lstStyle/>
          <a:p>
            <a:r>
              <a:rPr lang="fr-FR" dirty="0" smtClean="0"/>
              <a:t>Interactions entre Service et </a:t>
            </a:r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28699" y="2852012"/>
            <a:ext cx="7968343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 static class </a:t>
            </a:r>
            <a:r>
              <a:rPr lang="en-US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SplitterService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extends Service&lt;String[]&gt; </a:t>
            </a:r>
            <a:r>
              <a:rPr lang="en-US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en-US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toSplit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new </a:t>
            </a:r>
            <a:r>
              <a:rPr lang="en-US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en-US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400" dirty="0" err="1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protected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&lt;String[]&gt;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createTask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//</a:t>
            </a:r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alternativement capturer dans le constructeur de la tâche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final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work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toSplit.get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return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Task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&lt;String[]&gt;()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protected 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String[] call() throws Exception {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return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work.split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 ");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}</a:t>
            </a:r>
            <a:endParaRPr lang="fr-FR" sz="14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};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24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Service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828800"/>
            <a:ext cx="9004829" cy="3977606"/>
          </a:xfrm>
        </p:spPr>
        <p:txBody>
          <a:bodyPr/>
          <a:lstStyle/>
          <a:p>
            <a:r>
              <a:rPr lang="fr-FR" sz="2400" dirty="0" smtClean="0"/>
              <a:t>Récupérer le résultat de la </a:t>
            </a:r>
            <a:r>
              <a:rPr lang="fr-FR" sz="2400" dirty="0" err="1" smtClean="0"/>
              <a:t>Task</a:t>
            </a:r>
            <a:r>
              <a:rPr lang="fr-FR" sz="2400" dirty="0" smtClean="0"/>
              <a:t> </a:t>
            </a:r>
            <a:r>
              <a:rPr lang="fr-FR" sz="2400" dirty="0"/>
              <a:t>via l'événement </a:t>
            </a:r>
            <a:r>
              <a:rPr lang="fr-FR" sz="2400" dirty="0" err="1" smtClean="0"/>
              <a:t>onSucceeded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457" y="552295"/>
            <a:ext cx="7155392" cy="669211"/>
          </a:xfrm>
        </p:spPr>
        <p:txBody>
          <a:bodyPr/>
          <a:lstStyle/>
          <a:p>
            <a:r>
              <a:rPr lang="fr-FR" dirty="0" smtClean="0"/>
              <a:t>Interactions entre Service et </a:t>
            </a:r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45030" y="2580075"/>
            <a:ext cx="7952013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SplitterService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service = new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SplitterService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//passer la donnée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service.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setToSplit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Zenika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Service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//capturer le résultat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service.setOnSucceeded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WorkerStateEvent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 </a:t>
            </a:r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WorkerStateEvent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wse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//</a:t>
            </a:r>
            <a:r>
              <a:rPr lang="fr-FR" sz="14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méthode exemple, pourrait afficher chaque mot dans une table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 err="1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afficherUnParLigne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(String[]) 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wse.getSource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getValue</a:t>
            </a:r>
            <a:r>
              <a:rPr lang="fr-FR" sz="1400" dirty="0">
                <a:solidFill>
                  <a:srgbClr val="B30C37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});</a:t>
            </a:r>
          </a:p>
          <a:p>
            <a:pPr marR="0"/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service.start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5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918608"/>
            <a:ext cx="8585728" cy="46373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est possible de définir une abstraction au-dessus de l'API Service afin de rendre automatique la définition de paramètres </a:t>
            </a:r>
            <a:r>
              <a:rPr lang="fr-FR" sz="2400" dirty="0" smtClean="0"/>
              <a:t>courants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Pool de </a:t>
            </a:r>
            <a:r>
              <a:rPr lang="fr-FR" sz="2000" dirty="0" smtClean="0"/>
              <a:t>threads spécifique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Handlers</a:t>
            </a:r>
            <a:r>
              <a:rPr lang="fr-FR" sz="2000" dirty="0"/>
              <a:t> par défaut sur les événements d'échec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Ajout de logs dans les threads utilisés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Comme les traitements ont lieu hors Application Thread, les logs générés dans ces threads ne sont pas accessibles par défaut dans la console </a:t>
            </a:r>
            <a:r>
              <a:rPr lang="fr-FR" sz="2400" dirty="0" smtClean="0"/>
              <a:t>Java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Une </a:t>
            </a:r>
            <a:r>
              <a:rPr lang="fr-FR" sz="2000" dirty="0" err="1"/>
              <a:t>factory</a:t>
            </a:r>
            <a:r>
              <a:rPr lang="fr-FR" sz="2000" dirty="0"/>
              <a:t> de Service permet donc de rendre plus aisé le </a:t>
            </a:r>
            <a:r>
              <a:rPr lang="fr-FR" sz="2000" dirty="0" err="1"/>
              <a:t>déboguage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Factory</a:t>
            </a:r>
            <a:r>
              <a:rPr lang="fr-FR" dirty="0" smtClean="0"/>
              <a:t> </a:t>
            </a:r>
            <a:r>
              <a:rPr lang="fr-FR" smtClean="0"/>
              <a:t>de Service?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6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5923" y="190042"/>
            <a:ext cx="7573451" cy="595321"/>
          </a:xfrm>
        </p:spPr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Application Thread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905262"/>
            <a:ext cx="8438772" cy="44710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Dédié au </a:t>
            </a:r>
            <a:r>
              <a:rPr lang="fr-FR" sz="2400" dirty="0" err="1"/>
              <a:t>rendering</a:t>
            </a:r>
            <a:r>
              <a:rPr lang="fr-FR" sz="2400" dirty="0"/>
              <a:t> de l'application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Dessine les composants de la vue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Gère les événements de l'application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Exécute le code des composants </a:t>
            </a:r>
            <a:r>
              <a:rPr lang="fr-FR" sz="2000" dirty="0" err="1" smtClean="0"/>
              <a:t>JavaFX</a:t>
            </a:r>
            <a:endParaRPr lang="fr-FR" sz="2000" dirty="0" smtClean="0"/>
          </a:p>
          <a:p>
            <a:pPr lvl="1" indent="0">
              <a:buNone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Problèmes liés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Tout traitement long effectué dans l'Application Thread « gèle » ou ralentit l'affichage de l'application !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Aucun input utilisateur n'est reconnu (le thread ne gère plus les événements)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Nécessité de comprendre et maîtriser le multithreading et </a:t>
            </a:r>
            <a:r>
              <a:rPr lang="fr-FR" sz="2000" dirty="0" smtClean="0"/>
              <a:t>l'asynchronisme</a:t>
            </a:r>
            <a:endParaRPr lang="fr-F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46766"/>
            <a:ext cx="5417100" cy="669211"/>
          </a:xfrm>
        </p:spPr>
        <p:txBody>
          <a:bodyPr/>
          <a:lstStyle/>
          <a:p>
            <a:r>
              <a:rPr lang="fr-FR" dirty="0" smtClean="0"/>
              <a:t>GUI Thread et implications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0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Challenges techniques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979801"/>
            <a:ext cx="8683700" cy="41760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Principales problématiques en </a:t>
            </a:r>
            <a:r>
              <a:rPr lang="fr-FR" sz="2400" dirty="0" err="1" smtClean="0"/>
              <a:t>JavaFX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Comment créer et gérer de nouveaux </a:t>
            </a:r>
            <a:r>
              <a:rPr lang="fr-FR" sz="2000" dirty="0" smtClean="0"/>
              <a:t>threads ?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Comment interagir entre threads personnalisés et l'Application Thread </a:t>
            </a:r>
            <a:r>
              <a:rPr lang="fr-FR" sz="2000" dirty="0" smtClean="0"/>
              <a:t>?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Cas d'utilisations </a:t>
            </a:r>
            <a:r>
              <a:rPr lang="fr-FR" sz="2400" dirty="0" smtClean="0"/>
              <a:t>classiques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Appels HTTP ou autres types de requêtes sur le réseau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Accès </a:t>
            </a:r>
            <a:r>
              <a:rPr lang="fr-FR" sz="2000" dirty="0" err="1"/>
              <a:t>filesystem</a:t>
            </a:r>
            <a:r>
              <a:rPr lang="fr-FR" sz="2000" dirty="0"/>
              <a:t> (ouverture de fichiers)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Accès base de données distante ou locale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Longue computation (décryptage, compression de données volumineuses...)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541" y="555528"/>
            <a:ext cx="7031814" cy="669211"/>
          </a:xfrm>
        </p:spPr>
        <p:txBody>
          <a:bodyPr/>
          <a:lstStyle/>
          <a:p>
            <a:r>
              <a:rPr lang="fr-FR" dirty="0" smtClean="0"/>
              <a:t>Comment gérer la concurrence?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25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Multi-threading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698172"/>
            <a:ext cx="8569400" cy="48414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Utiliser un pool de threads dédié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Obtenir une notification </a:t>
            </a:r>
            <a:r>
              <a:rPr lang="fr-FR" sz="2400" dirty="0"/>
              <a:t>lors de la fin d'un </a:t>
            </a:r>
            <a:r>
              <a:rPr lang="fr-FR" sz="2400" dirty="0" smtClean="0"/>
              <a:t>traitement ou de son échec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/>
              <a:t>Exemple : chargement d'une image terminé, afficher l'image</a:t>
            </a:r>
          </a:p>
          <a:p>
            <a:pPr lvl="2" indent="0">
              <a:buNone/>
            </a:pPr>
            <a:endParaRPr lang="fr-FR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Obtenir une notification de </a:t>
            </a:r>
            <a:r>
              <a:rPr lang="fr-FR" sz="2400" dirty="0"/>
              <a:t>la progression en cours du traitement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/>
              <a:t>Exemple : téléchargement effectué à 35 % du total attendu</a:t>
            </a:r>
          </a:p>
          <a:p>
            <a:pPr lvl="2" indent="0">
              <a:buNone/>
            </a:pPr>
            <a:endParaRPr lang="fr-FR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Implémenter des tâches périodiques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/>
              <a:t>Exemple : </a:t>
            </a:r>
            <a:r>
              <a:rPr lang="fr-FR" sz="2000" i="1" dirty="0" err="1"/>
              <a:t>ping</a:t>
            </a:r>
            <a:r>
              <a:rPr lang="fr-FR" sz="2000" i="1" dirty="0"/>
              <a:t> périodique d'un serveur pour vérifier le réseau</a:t>
            </a:r>
          </a:p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769" y="564209"/>
            <a:ext cx="6700100" cy="669211"/>
          </a:xfrm>
        </p:spPr>
        <p:txBody>
          <a:bodyPr/>
          <a:lstStyle/>
          <a:p>
            <a:r>
              <a:rPr lang="fr-FR" dirty="0" smtClean="0"/>
              <a:t>Quelques possibilités avec </a:t>
            </a:r>
            <a:r>
              <a:rPr lang="fr-FR" dirty="0" err="1" smtClean="0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515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5305" y="199060"/>
            <a:ext cx="8476736" cy="595321"/>
          </a:xfrm>
        </p:spPr>
        <p:txBody>
          <a:bodyPr/>
          <a:lstStyle/>
          <a:p>
            <a:r>
              <a:rPr lang="fr-FR" dirty="0" smtClean="0"/>
              <a:t>Créer un traitement asynchrone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518558"/>
            <a:ext cx="8691865" cy="50455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Instancier un Thread qui aura pour charge d'exécuter du code hors </a:t>
            </a:r>
            <a:r>
              <a:rPr lang="fr-FR" sz="2400" dirty="0" err="1"/>
              <a:t>JavaFX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Par </a:t>
            </a:r>
            <a:r>
              <a:rPr lang="fr-FR" sz="2000" dirty="0"/>
              <a:t>défaut, un thread est en mode </a:t>
            </a:r>
            <a:r>
              <a:rPr lang="fr-FR" sz="2000" dirty="0" err="1"/>
              <a:t>idle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Démarrage </a:t>
            </a:r>
            <a:r>
              <a:rPr lang="fr-FR" sz="2000" dirty="0"/>
              <a:t>via la méthode </a:t>
            </a:r>
            <a:r>
              <a:rPr lang="fr-FR" sz="2000" dirty="0" err="1"/>
              <a:t>start</a:t>
            </a:r>
            <a:endParaRPr lang="fr-FR" sz="2000" dirty="0"/>
          </a:p>
          <a:p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Définir un </a:t>
            </a:r>
            <a:r>
              <a:rPr lang="fr-FR" sz="2400" dirty="0" err="1"/>
              <a:t>Runnable</a:t>
            </a:r>
            <a:r>
              <a:rPr lang="fr-FR" sz="2400" dirty="0"/>
              <a:t> possédant le code à exécuter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est possible de créer un pool de Thread pour plus de souplesse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79422"/>
            <a:ext cx="5417100" cy="669211"/>
          </a:xfrm>
        </p:spPr>
        <p:txBody>
          <a:bodyPr/>
          <a:lstStyle/>
          <a:p>
            <a:r>
              <a:rPr lang="fr-FR" dirty="0" smtClean="0"/>
              <a:t>API Thread et </a:t>
            </a:r>
            <a:r>
              <a:rPr lang="fr-FR" dirty="0" err="1" smtClean="0"/>
              <a:t>Runnable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06086" y="3884876"/>
            <a:ext cx="495300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R="0"/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 </a:t>
            </a:r>
            <a:r>
              <a:rPr lang="en-US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Thread(new Runnable() {</a:t>
            </a:r>
            <a:endParaRPr lang="en-US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@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public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// To Be </a:t>
            </a:r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executed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!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}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thread.start</a:t>
            </a:r>
            <a:r>
              <a:rPr lang="fr-FR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7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5666" y="212850"/>
            <a:ext cx="7949775" cy="595321"/>
          </a:xfrm>
        </p:spPr>
        <p:txBody>
          <a:bodyPr/>
          <a:lstStyle/>
          <a:p>
            <a:r>
              <a:rPr lang="fr-FR" dirty="0" smtClean="0"/>
              <a:t>Accéder à l’Application Thread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390" y="1905262"/>
            <a:ext cx="9159610" cy="39011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Utilisation de la </a:t>
            </a:r>
            <a:r>
              <a:rPr lang="fr-FR" sz="2400" dirty="0"/>
              <a:t>méthode statique </a:t>
            </a:r>
            <a:r>
              <a:rPr lang="fr-FR" sz="2400" dirty="0" err="1"/>
              <a:t>Platform.runLater</a:t>
            </a:r>
            <a:r>
              <a:rPr lang="fr-FR" sz="2400" dirty="0"/>
              <a:t>(...)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79422"/>
            <a:ext cx="5417100" cy="669211"/>
          </a:xfrm>
        </p:spPr>
        <p:txBody>
          <a:bodyPr/>
          <a:lstStyle/>
          <a:p>
            <a:r>
              <a:rPr lang="fr-FR" dirty="0" smtClean="0"/>
              <a:t>Depuis un autre Thread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05409" y="2614421"/>
            <a:ext cx="8234534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Label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Label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Un traitement hors Application Thread !");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Thread(new Runnable() 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en-US" sz="14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@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1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Thread.sleep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(3000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      	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Platform.runLater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Runnable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label.setText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Done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!"); 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}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});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thread.start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1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5470" y="205350"/>
            <a:ext cx="8236415" cy="595321"/>
          </a:xfrm>
        </p:spPr>
        <p:txBody>
          <a:bodyPr/>
          <a:lstStyle/>
          <a:p>
            <a:r>
              <a:rPr lang="fr-FR" dirty="0" smtClean="0"/>
              <a:t>Notes sur </a:t>
            </a:r>
            <a:r>
              <a:rPr lang="fr-FR" dirty="0" err="1" smtClean="0"/>
              <a:t>Platform.runLater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747158"/>
            <a:ext cx="8585729" cy="4457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 cas d'exécution de code IHM en dehors de l'Application Thread, on obtient une exception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délègue à </a:t>
            </a:r>
            <a:r>
              <a:rPr lang="fr-FR" sz="2400" dirty="0" err="1"/>
              <a:t>JavaFX</a:t>
            </a:r>
            <a:r>
              <a:rPr lang="fr-FR" sz="2400" dirty="0"/>
              <a:t> le soin d'exécuter le code quand cela lui semble optimal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Pas de garantie en ordre de temps sur l'exécution du callback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Que faire si on a beaucoup de callbacks ? Faut-il toujours utiliser </a:t>
            </a:r>
            <a:r>
              <a:rPr lang="fr-FR" sz="2000" dirty="0" err="1"/>
              <a:t>Platform.runLater</a:t>
            </a:r>
            <a:r>
              <a:rPr lang="fr-FR" sz="2000" dirty="0"/>
              <a:t> 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79422"/>
            <a:ext cx="5417100" cy="669211"/>
          </a:xfrm>
        </p:spPr>
        <p:txBody>
          <a:bodyPr/>
          <a:lstStyle/>
          <a:p>
            <a:r>
              <a:rPr lang="fr-FR" dirty="0" smtClean="0"/>
              <a:t>Précautions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30867" y="3007615"/>
            <a:ext cx="766408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en-US" sz="1400" b="1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java.lang.IllegalStateException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 Not on FX application thread; </a:t>
            </a:r>
            <a:r>
              <a:rPr lang="en-US" sz="14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currentThread</a:t>
            </a:r>
            <a:r>
              <a:rPr lang="en-US" sz="14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xxx</a:t>
            </a:r>
            <a:endParaRPr lang="en-US" sz="14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6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Worker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132" y="1988193"/>
            <a:ext cx="8488976" cy="45269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JavaFX</a:t>
            </a:r>
            <a:r>
              <a:rPr lang="fr-FR" sz="2400" dirty="0"/>
              <a:t> met à disposition un </a:t>
            </a:r>
            <a:r>
              <a:rPr lang="fr-FR" sz="2400" dirty="0" err="1"/>
              <a:t>framework</a:t>
            </a:r>
            <a:r>
              <a:rPr lang="fr-FR" sz="2400" dirty="0"/>
              <a:t> de concurrence pour cadrer l'utilisation correcte des threads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maintenabilité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prédictibilité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classes se trouvent dans le package </a:t>
            </a:r>
            <a:r>
              <a:rPr lang="fr-FR" sz="2400" dirty="0" err="1"/>
              <a:t>javafx.concurrent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Interface </a:t>
            </a:r>
            <a:r>
              <a:rPr lang="fr-FR" sz="2000" dirty="0" err="1" smtClean="0"/>
              <a:t>Worker</a:t>
            </a:r>
            <a:r>
              <a:rPr lang="fr-FR" sz="2000" dirty="0" smtClean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Implémentations disponibles à étendre : </a:t>
            </a:r>
            <a:r>
              <a:rPr lang="fr-FR" sz="2000" dirty="0" err="1" smtClean="0"/>
              <a:t>Task</a:t>
            </a:r>
            <a:r>
              <a:rPr lang="fr-FR" sz="2000" dirty="0" smtClean="0"/>
              <a:t> et Service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Support des callbacks dans le </a:t>
            </a:r>
            <a:r>
              <a:rPr lang="fr-FR" sz="2000" dirty="0" err="1" smtClean="0"/>
              <a:t>JavaFX</a:t>
            </a:r>
            <a:r>
              <a:rPr lang="fr-FR" sz="2000" dirty="0" smtClean="0"/>
              <a:t> Application Thread natif!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863" y="567836"/>
            <a:ext cx="6561497" cy="669211"/>
          </a:xfrm>
        </p:spPr>
        <p:txBody>
          <a:bodyPr/>
          <a:lstStyle/>
          <a:p>
            <a:r>
              <a:rPr lang="fr-FR" dirty="0" smtClean="0"/>
              <a:t>Faciliter les traitements asynchrones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529070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11673</TotalTime>
  <Words>1201</Words>
  <Application>Microsoft Office PowerPoint</Application>
  <PresentationFormat>Format A4 (210 x 297 mm)</PresentationFormat>
  <Paragraphs>297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2_Thème Office</vt:lpstr>
      <vt:lpstr>Présentation PowerPoint</vt:lpstr>
      <vt:lpstr>Introduction</vt:lpstr>
      <vt:lpstr>JavaFX Application Thread</vt:lpstr>
      <vt:lpstr>Challenges techniques</vt:lpstr>
      <vt:lpstr>Multi-threading</vt:lpstr>
      <vt:lpstr>Créer un traitement asynchrone</vt:lpstr>
      <vt:lpstr>Accéder à l’Application Thread</vt:lpstr>
      <vt:lpstr>Notes sur Platform.runLater</vt:lpstr>
      <vt:lpstr>API Worker</vt:lpstr>
      <vt:lpstr>API Worker</vt:lpstr>
      <vt:lpstr>API Worker</vt:lpstr>
      <vt:lpstr>Implémentation de Worker</vt:lpstr>
      <vt:lpstr>API Task</vt:lpstr>
      <vt:lpstr>API Task</vt:lpstr>
      <vt:lpstr>API Task</vt:lpstr>
      <vt:lpstr>API Executor</vt:lpstr>
      <vt:lpstr>API Executor</vt:lpstr>
      <vt:lpstr>API Executor</vt:lpstr>
      <vt:lpstr>API Service</vt:lpstr>
      <vt:lpstr>API Service</vt:lpstr>
      <vt:lpstr>API Service</vt:lpstr>
      <vt:lpstr>API Service</vt:lpstr>
      <vt:lpstr>Pour aller plus loin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Epeire</cp:lastModifiedBy>
  <cp:revision>464</cp:revision>
  <dcterms:created xsi:type="dcterms:W3CDTF">2014-10-16T12:54:57Z</dcterms:created>
  <dcterms:modified xsi:type="dcterms:W3CDTF">2015-02-24T23:55:38Z</dcterms:modified>
</cp:coreProperties>
</file>