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2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9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Houdu" initials="BH" lastIdx="1" clrIdx="0">
    <p:extLst>
      <p:ext uri="{19B8F6BF-5375-455C-9EA6-DF929625EA0E}">
        <p15:presenceInfo xmlns:p15="http://schemas.microsoft.com/office/powerpoint/2012/main" userId="1225e2e3e9b4a3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D9E91-A5EA-4309-8C52-9FCFE37B6E88}" type="datetimeFigureOut">
              <a:rPr lang="fr-FR" smtClean="0"/>
              <a:t>02/12/2014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CCC30-BA4F-46CB-9AB8-C79304A34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16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Cette slide peut se décliner dans les couleurs de la charte que vous trouvez les plus opportunes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9A09D-D1B5-3C48-9FCA-6DC5D8344D1B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2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_arrond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4" y="1164167"/>
            <a:ext cx="7281333" cy="4550833"/>
          </a:xfrm>
          <a:prstGeom prst="rect">
            <a:avLst/>
          </a:prstGeom>
        </p:spPr>
      </p:pic>
      <p:sp>
        <p:nvSpPr>
          <p:cNvPr id="4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fld id="{55709355-216D-0041-810B-6DD1E004BD8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8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0"/>
            <a:ext cx="12333121" cy="6963304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5" name="Image 4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gri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7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-76968"/>
            <a:ext cx="12418649" cy="7040272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63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6968"/>
            <a:ext cx="12384437" cy="6963304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ble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32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ge_Zen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-217953"/>
            <a:ext cx="12401543" cy="718125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10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rot="21370159">
            <a:off x="-800005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4" name="Image 3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1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sau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15589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6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96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356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21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9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6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314398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303213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184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0"/>
            <a:ext cx="12418649" cy="6963304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7" name="Image 6" descr="Ze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8" y="6350919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6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pPr defTabSz="457200"/>
            <a:fld id="{55709355-216D-0041-810B-6DD1E004BD82}" type="slidenum">
              <a:rPr lang="fr-FR" smtClean="0"/>
              <a:pPr defTabSz="45720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9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139194" y="1861660"/>
            <a:ext cx="9169168" cy="430902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9600" dirty="0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Première</a:t>
            </a:r>
          </a:p>
          <a:p>
            <a:pPr algn="l"/>
            <a:r>
              <a:rPr lang="fr-FR" sz="9600" dirty="0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application</a:t>
            </a:r>
            <a:endParaRPr lang="fr-FR" sz="9600" dirty="0">
              <a:solidFill>
                <a:prstClr val="white"/>
              </a:solidFill>
              <a:latin typeface="Candara" panose="020E0502030303020204" pitchFamily="34" charset="0"/>
              <a:cs typeface="DIN-Medium"/>
            </a:endParaRPr>
          </a:p>
        </p:txBody>
      </p:sp>
    </p:spTree>
    <p:extLst>
      <p:ext uri="{BB962C8B-B14F-4D97-AF65-F5344CB8AC3E}">
        <p14:creationId xmlns:p14="http://schemas.microsoft.com/office/powerpoint/2010/main" val="27064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Chargement d'un FXML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43430" y="1437737"/>
            <a:ext cx="10972800" cy="513723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FXMLLoader</a:t>
            </a:r>
            <a:r>
              <a:rPr lang="fr-FR" sz="2400" dirty="0" smtClean="0"/>
              <a:t> </a:t>
            </a:r>
            <a:r>
              <a:rPr lang="fr-FR" sz="2400" dirty="0"/>
              <a:t>est </a:t>
            </a:r>
            <a:r>
              <a:rPr lang="fr-FR" sz="2400" dirty="0" smtClean="0"/>
              <a:t>dédié </a:t>
            </a:r>
            <a:r>
              <a:rPr lang="fr-FR" sz="2400" dirty="0"/>
              <a:t>au chargement des fichiers FXML et leur transformation en arbre de composants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Ou utiliser </a:t>
            </a:r>
            <a:r>
              <a:rPr lang="fr-FR" sz="2400" dirty="0" err="1"/>
              <a:t>FXMLLoader</a:t>
            </a:r>
            <a:r>
              <a:rPr lang="fr-FR" sz="2400" dirty="0"/>
              <a:t> ?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Soit lors de l'instanciation d'un composant déclaré via FXML dans le composant parent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Soit dans le constructeur d'un composant qui se décrit en FXML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Utilisation dans une application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277258" y="2451982"/>
            <a:ext cx="99567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fr-FR" sz="1200" dirty="0" smtClean="0">
                <a:solidFill>
                  <a:srgbClr val="008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</a:t>
            </a:r>
            <a:r>
              <a:rPr lang="fr-FR" sz="1200" dirty="0">
                <a:solidFill>
                  <a:srgbClr val="008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dans la méthode </a:t>
            </a:r>
            <a:r>
              <a:rPr lang="fr-FR" sz="1200" dirty="0" err="1">
                <a:solidFill>
                  <a:srgbClr val="008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start</a:t>
            </a:r>
            <a:r>
              <a:rPr lang="fr-FR" sz="1200" dirty="0">
                <a:solidFill>
                  <a:srgbClr val="008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au lieu d'instancier directement </a:t>
            </a:r>
            <a:r>
              <a:rPr lang="fr-FR" sz="1200" dirty="0" err="1">
                <a:solidFill>
                  <a:srgbClr val="008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root</a:t>
            </a:r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URL location =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getClass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getResource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zenfxapp.fxml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");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FXMLLoader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fxmlLoader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FXMLLoader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(location);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BorderPane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root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BorderPane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fxmlLoader.load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R="0"/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008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//on peut aussi récupérer une instance du contrôleur</a:t>
            </a:r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MyController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controller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MyController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fxmlLoader.getController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R="0"/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008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//reste du chargement de la scène</a:t>
            </a:r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Scene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scene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Scene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(root,400,400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95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Plusieurs utilisations possibles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57392" y="1774632"/>
            <a:ext cx="10807095" cy="4572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Plusieurs découpages d'application sont possibles avec FXML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1 FXML = 1 « page » de l'application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1 FXML = 1 composant de l'application (plusieurs composants par page)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Un fichier FXML peut charger un autre fichier FXML via la balise &lt;</a:t>
            </a:r>
            <a:r>
              <a:rPr lang="fr-FR" sz="2400" dirty="0" err="1"/>
              <a:t>fxml:include</a:t>
            </a:r>
            <a:r>
              <a:rPr lang="fr-FR" sz="2400" dirty="0"/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Deux choix sont possibles pour les chargements en cascade de FXML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Les fichiers FXML explicitent les fichiers enfants à charger (</a:t>
            </a:r>
            <a:r>
              <a:rPr lang="fr-FR" sz="2000" dirty="0" err="1"/>
              <a:t>fxml:include</a:t>
            </a:r>
            <a:r>
              <a:rPr lang="fr-FR" sz="2000" dirty="0" smtClean="0"/>
              <a:t>) : FXML First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Les contrôleurs Java définissent les FXML enfants à </a:t>
            </a:r>
            <a:r>
              <a:rPr lang="fr-FR" sz="2000" dirty="0" smtClean="0"/>
              <a:t>charger : Java First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FXML First ou Java First?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96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Notion de contrôleur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8565" y="1560352"/>
            <a:ext cx="11403435" cy="529764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comportement associé au FXML est défini dans une classe </a:t>
            </a:r>
            <a:r>
              <a:rPr lang="fr-FR" sz="2400" dirty="0" smtClean="0"/>
              <a:t>"Controller"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Il n'est pas nécessaire d'implémenter une interface </a:t>
            </a:r>
            <a:r>
              <a:rPr lang="fr-FR" sz="2000" dirty="0"/>
              <a:t>/</a:t>
            </a:r>
            <a:r>
              <a:rPr lang="fr-FR" sz="2000" dirty="0" smtClean="0"/>
              <a:t> </a:t>
            </a:r>
            <a:r>
              <a:rPr lang="fr-FR" sz="2000" dirty="0"/>
              <a:t>d'hériter d'une classe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Interactions FXML / Controller via des </a:t>
            </a:r>
            <a:r>
              <a:rPr lang="fr-FR" sz="2000" dirty="0" err="1" smtClean="0"/>
              <a:t>listeners</a:t>
            </a:r>
            <a:r>
              <a:rPr lang="fr-FR" sz="2000" dirty="0" smtClean="0"/>
              <a:t> d'événements </a:t>
            </a:r>
            <a:r>
              <a:rPr lang="fr-FR" sz="2000" dirty="0"/>
              <a:t>ou des </a:t>
            </a:r>
            <a:r>
              <a:rPr lang="fr-FR" sz="2000" dirty="0" smtClean="0"/>
              <a:t>méthodes annotées</a:t>
            </a:r>
          </a:p>
          <a:p>
            <a:pPr lvl="1" indent="0">
              <a:buNone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JavaFX</a:t>
            </a:r>
            <a:r>
              <a:rPr lang="fr-FR" sz="2400" dirty="0"/>
              <a:t> effectue la liaison </a:t>
            </a:r>
            <a:r>
              <a:rPr lang="fr-FR" sz="2400" dirty="0" smtClean="0"/>
              <a:t>FXML </a:t>
            </a:r>
            <a:r>
              <a:rPr lang="fr-FR" sz="2400" dirty="0" smtClean="0"/>
              <a:t>/ </a:t>
            </a:r>
            <a:r>
              <a:rPr lang="fr-FR" sz="2400" dirty="0" smtClean="0"/>
              <a:t>Controller </a:t>
            </a:r>
            <a:r>
              <a:rPr lang="fr-FR" sz="2400" dirty="0"/>
              <a:t>via réflexion sur la classe Java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Le nommage des méthodes / champs est important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Utilisation d'annotations propres à </a:t>
            </a:r>
            <a:r>
              <a:rPr lang="fr-FR" sz="2000" dirty="0" err="1"/>
              <a:t>JavaFX</a:t>
            </a:r>
            <a:r>
              <a:rPr lang="fr-FR" sz="2000" dirty="0"/>
              <a:t> comme @</a:t>
            </a:r>
            <a:r>
              <a:rPr lang="fr-FR" sz="2000" dirty="0" smtClean="0"/>
              <a:t>FXML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Impact sur la performance lors de chargements de nombreux FXML</a:t>
            </a:r>
            <a:endParaRPr lang="fr-FR" sz="2000" dirty="0" smtClean="0"/>
          </a:p>
          <a:p>
            <a:pPr lvl="1" indent="0">
              <a:buNone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Il est possible de récupérer des paramètres d'exécution dans le Controller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Exemple : un événement en </a:t>
            </a:r>
            <a:r>
              <a:rPr lang="fr-FR" sz="2000" dirty="0" smtClean="0"/>
              <a:t>paramètre</a:t>
            </a:r>
            <a:br>
              <a:rPr lang="fr-FR" sz="2000" dirty="0" smtClean="0"/>
            </a:b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maMethode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TotoEvent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 { … 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Le pattern MVC </a:t>
            </a:r>
            <a:r>
              <a:rPr lang="fr-FR" dirty="0" smtClean="0"/>
              <a:t>selon Oracle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624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d'interactions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3" y="4906760"/>
            <a:ext cx="11082867" cy="16731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</a:t>
            </a:r>
            <a:r>
              <a:rPr lang="fr-FR" sz="2400" dirty="0" smtClean="0"/>
              <a:t>n </a:t>
            </a:r>
            <a:r>
              <a:rPr lang="fr-FR" sz="2400" dirty="0"/>
              <a:t>appel de méthode </a:t>
            </a:r>
            <a:r>
              <a:rPr lang="fr-FR" sz="2400" dirty="0" smtClean="0"/>
              <a:t>est présent dans le FXML via #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La méthode en question est codée dans le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Elle prend un </a:t>
            </a:r>
            <a:r>
              <a:rPr lang="fr-FR" sz="2400" dirty="0" err="1"/>
              <a:t>ActionEvent</a:t>
            </a:r>
            <a:r>
              <a:rPr lang="fr-FR" sz="2400" dirty="0"/>
              <a:t> en </a:t>
            </a:r>
            <a:r>
              <a:rPr lang="fr-FR" sz="2400" dirty="0" smtClean="0"/>
              <a:t>paramètre</a:t>
            </a: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Lier FXML et contrôleur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109134" y="1672924"/>
            <a:ext cx="8171543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GridPane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fx:controller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="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fxmlexample.FXMLExampleController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 </a:t>
            </a:r>
          </a:p>
          <a:p>
            <a:pPr marR="0"/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xmlns:fx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="http://javafx.com/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fxml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alignment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="center"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hgap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="10"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vgap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="10"&gt;</a:t>
            </a:r>
          </a:p>
          <a:p>
            <a:pPr marR="0"/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&lt;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Button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fx:id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="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okButton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="Ok"  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 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onAction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="#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okButtonHandler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 /&gt;</a:t>
            </a:r>
          </a:p>
          <a:p>
            <a:pPr marR="0"/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&lt;/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GridPane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9133" y="3289842"/>
            <a:ext cx="8171543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 class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FXMLExampleController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{</a:t>
            </a:r>
          </a:p>
          <a:p>
            <a:pPr marR="0"/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public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okButtonHandler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ActionEvent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 {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System.out.println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ZenOk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!");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40713" y="2822318"/>
            <a:ext cx="144045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 err="1" smtClean="0"/>
              <a:t>Exemple.fxml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8340712" y="4236801"/>
            <a:ext cx="28443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FXMLExampleController.java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467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d'interactions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2013358"/>
            <a:ext cx="11082866" cy="484464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Il </a:t>
            </a:r>
            <a:r>
              <a:rPr lang="fr-FR" sz="2400" dirty="0"/>
              <a:t>est possible d'injecter des composants dans un Controller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Soit par son nom seul en scope public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Soit par l'annotation @FXML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Il est recommandé de toujours définir </a:t>
            </a:r>
            <a:r>
              <a:rPr lang="fr-FR" sz="2000" dirty="0" smtClean="0"/>
              <a:t>l'annotation</a:t>
            </a:r>
          </a:p>
          <a:p>
            <a:pPr lvl="1" indent="0">
              <a:buNone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En implémentant l'interface </a:t>
            </a:r>
            <a:r>
              <a:rPr lang="fr-FR" sz="2400" dirty="0" err="1"/>
              <a:t>Initializable</a:t>
            </a:r>
            <a:r>
              <a:rPr lang="fr-FR" sz="2400" dirty="0"/>
              <a:t> de </a:t>
            </a:r>
            <a:r>
              <a:rPr lang="fr-FR" sz="2400" dirty="0" err="1"/>
              <a:t>JavaFX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La méthode </a:t>
            </a:r>
            <a:r>
              <a:rPr lang="fr-FR" sz="2000" dirty="0" err="1"/>
              <a:t>initialize</a:t>
            </a:r>
            <a:r>
              <a:rPr lang="fr-FR" sz="2000" dirty="0"/>
              <a:t> est appelé par </a:t>
            </a:r>
            <a:r>
              <a:rPr lang="fr-FR" sz="2000" dirty="0" err="1"/>
              <a:t>JavaFX</a:t>
            </a:r>
            <a:r>
              <a:rPr lang="fr-FR" sz="2000" dirty="0"/>
              <a:t> à la fin de la construction de la vue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On peut donc ajouter des </a:t>
            </a:r>
            <a:r>
              <a:rPr lang="fr-FR" sz="2000" dirty="0" err="1"/>
              <a:t>eventHandler</a:t>
            </a:r>
            <a:r>
              <a:rPr lang="fr-FR" sz="2000" dirty="0"/>
              <a:t> en </a:t>
            </a:r>
            <a:r>
              <a:rPr lang="fr-FR" sz="2000" dirty="0" smtClean="0"/>
              <a:t>Java</a:t>
            </a:r>
            <a:endParaRPr lang="fr-FR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Une autre technique possible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268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d'interactions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Une autre technique possible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869469" y="2062759"/>
            <a:ext cx="8157029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0"/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 class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FXMLExampleController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implements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Initializable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{</a:t>
            </a:r>
          </a:p>
          <a:p>
            <a:pPr marR="0"/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@FXML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Button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okButton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R="0"/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public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initialize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(URL location,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Resources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ressources) {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okButton.setOnAction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(new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EventHandler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ActionEvent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&gt;() {</a:t>
            </a:r>
          </a:p>
          <a:p>
            <a:pPr marR="0"/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public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handle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ActionEvent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 {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   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System.out.println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ZenOk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!");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}</a:t>
            </a:r>
          </a:p>
          <a:p>
            <a:pPr marR="0"/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});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R="0"/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851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Construction par code Java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611086"/>
            <a:ext cx="11082866" cy="419532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Construction sans FXML, "comme en Swing"</a:t>
            </a:r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Spécificités d'un développement purement procédural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Dynamique de l'UI plus facilement gérable en Java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Pas d'interprétation au </a:t>
            </a:r>
            <a:r>
              <a:rPr lang="fr-FR" sz="2000" dirty="0" err="1"/>
              <a:t>runtime</a:t>
            </a:r>
            <a:r>
              <a:rPr lang="fr-FR" sz="2000" dirty="0"/>
              <a:t> du rendu (code entièrement compilé)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Accès à des API de bas niveau (exemple : écrire des pixels à une certaine position)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Meilleure </a:t>
            </a:r>
            <a:r>
              <a:rPr lang="fr-FR" sz="2000" dirty="0" smtClean="0"/>
              <a:t>performance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Transfert de compétences aisé pour les développeurs Swing / Eclipse RCP</a:t>
            </a:r>
            <a:endParaRPr lang="fr-FR" sz="2000" dirty="0"/>
          </a:p>
          <a:p>
            <a:pPr lvl="1" indent="0">
              <a:buNone/>
            </a:pPr>
            <a:endParaRPr lang="fr-FR" sz="2000" dirty="0"/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L'alternative procédurale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654480" y="2282766"/>
            <a:ext cx="60960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marR="0"/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final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VBox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rootNode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VBox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R="0"/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rootNode.getChildren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().add(new Label("Hello World !"));</a:t>
            </a:r>
          </a:p>
        </p:txBody>
      </p:sp>
    </p:spTree>
    <p:extLst>
      <p:ext uri="{BB962C8B-B14F-4D97-AF65-F5344CB8AC3E}">
        <p14:creationId xmlns:p14="http://schemas.microsoft.com/office/powerpoint/2010/main" val="192703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FXML ou Java?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669143"/>
            <a:ext cx="11082866" cy="518885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FXML permet de mieux séparer le code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XML pour la vue statique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Controller Java pour les interactions et la dynamique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Le FXML a quelques défauts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Coût en performance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Certaines interactions ne peuvent être décrites en déclaratif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r>
              <a:rPr lang="fr-FR" sz="2400" b="1" dirty="0"/>
              <a:t>La majorité des vues devraient donc, dans un projet, être en </a:t>
            </a:r>
            <a:r>
              <a:rPr lang="fr-FR" sz="2400" b="1" dirty="0" smtClean="0"/>
              <a:t>FXML</a:t>
            </a:r>
          </a:p>
          <a:p>
            <a:r>
              <a:rPr lang="fr-FR" sz="2400" b="1" dirty="0"/>
              <a:t>Q</a:t>
            </a:r>
            <a:r>
              <a:rPr lang="fr-FR" sz="2400" b="1" dirty="0" smtClean="0"/>
              <a:t>uelques </a:t>
            </a:r>
            <a:r>
              <a:rPr lang="fr-FR" sz="2400" b="1" dirty="0"/>
              <a:t>éléments purs Java complexes peuvent aussi être définis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Procédural versus déclaratif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37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déploiements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5" y="1905261"/>
            <a:ext cx="4698318" cy="39011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4 modes disponibles avec des livrables différents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Gestion des mises à jour applicatives sous conditions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Possibilité de construire un installateur suivant l'OS </a:t>
            </a:r>
            <a:r>
              <a:rPr lang="fr-FR" sz="2400" dirty="0" smtClean="0"/>
              <a:t>cible</a:t>
            </a: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Plusieurs options possibles</a:t>
            </a:r>
            <a:endParaRPr lang="fr-FR" dirty="0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6026282" y="973477"/>
            <a:ext cx="4547033" cy="4367781"/>
            <a:chOff x="1557" y="-33"/>
            <a:chExt cx="4566" cy="4386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557" y="-33"/>
              <a:ext cx="4566" cy="4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024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7" y="-33"/>
              <a:ext cx="6086" cy="5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922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Ship</a:t>
            </a:r>
            <a:r>
              <a:rPr lang="fr-FR" dirty="0" smtClean="0"/>
              <a:t> </a:t>
            </a:r>
            <a:r>
              <a:rPr lang="fr-FR" dirty="0" err="1" smtClean="0"/>
              <a:t>it!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694576" y="1644242"/>
            <a:ext cx="10497424" cy="521375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mode Self-</a:t>
            </a:r>
            <a:r>
              <a:rPr lang="fr-FR" sz="2400" dirty="0" err="1"/>
              <a:t>contained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Création d'un installateur standard pour un OS donné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Inclut le JRE nécessaire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Livrable volumineux mais standard pour l'OS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Peu adapté pour des applications mises à jour fréquemment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mode Embedded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Pour lancer l'application depuis un navigateur Web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Facilite les échanges </a:t>
            </a:r>
            <a:r>
              <a:rPr lang="fr-FR" sz="2000" dirty="0" err="1"/>
              <a:t>JavaFX</a:t>
            </a:r>
            <a:r>
              <a:rPr lang="fr-FR" sz="2000" dirty="0"/>
              <a:t> / JavaScript sur une page Web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Nécessite un JRE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Pas adapté pour une application déconnectée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3419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4088464" y="2407438"/>
            <a:ext cx="6092703" cy="3202248"/>
            <a:chOff x="733" y="527"/>
            <a:chExt cx="6214" cy="3266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733" y="527"/>
              <a:ext cx="6214" cy="3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" y="527"/>
              <a:ext cx="8263" cy="4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Contenu d'une application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Les différents éléments nécessaires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88220" y="1905261"/>
            <a:ext cx="9072033" cy="35956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Classes Java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Fichiers FXML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Fichiers </a:t>
            </a:r>
            <a:r>
              <a:rPr lang="fr-FR" sz="2400" dirty="0" err="1"/>
              <a:t>properties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Fichiers 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JVM 7 ou supérieur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2275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Ship</a:t>
            </a:r>
            <a:r>
              <a:rPr lang="fr-FR" dirty="0" smtClean="0"/>
              <a:t> </a:t>
            </a:r>
            <a:r>
              <a:rPr lang="fr-FR" dirty="0" err="1" smtClean="0"/>
              <a:t>it!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3771" y="1241571"/>
            <a:ext cx="11408229" cy="52515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Mode </a:t>
            </a:r>
            <a:r>
              <a:rPr lang="fr-FR" sz="2400" dirty="0" err="1"/>
              <a:t>Standalone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Livraison d'un JAR exécutable par un JRE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Package de l'ensemble des dépendances dans un seul JAR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Package des classes applicatives dans un seul JAR + livraison des  dépendances JAR </a:t>
            </a:r>
            <a:r>
              <a:rPr lang="fr-FR" sz="2000" dirty="0" smtClean="0"/>
              <a:t>externes</a:t>
            </a:r>
          </a:p>
          <a:p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mode </a:t>
            </a:r>
            <a:r>
              <a:rPr lang="fr-FR" sz="2400" dirty="0" err="1"/>
              <a:t>WebStart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Déploiement sur un serveur Web pour gestion automatique des versions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Permet toutefois le lancement de l'application en mode déconnecté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1443802" y="2855793"/>
            <a:ext cx="5758900" cy="1426564"/>
            <a:chOff x="449" y="1320"/>
            <a:chExt cx="6782" cy="1680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49" y="1320"/>
              <a:ext cx="6782" cy="1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126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" y="1320"/>
              <a:ext cx="9019" cy="2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7404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Bootstrap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57392" y="1799771"/>
            <a:ext cx="10894180" cy="47184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Une application </a:t>
            </a:r>
            <a:r>
              <a:rPr lang="fr-FR" sz="2400" dirty="0" err="1"/>
              <a:t>JavaFX</a:t>
            </a:r>
            <a:r>
              <a:rPr lang="fr-FR" sz="2400" dirty="0"/>
              <a:t> doit étendre la classe </a:t>
            </a:r>
            <a:r>
              <a:rPr lang="fr-FR" sz="2400" dirty="0" err="1"/>
              <a:t>javafx.Application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démarrage se fait via une méthode statique nommée « </a:t>
            </a:r>
            <a:r>
              <a:rPr lang="fr-FR" sz="2400" dirty="0" err="1"/>
              <a:t>launch</a:t>
            </a:r>
            <a:r>
              <a:rPr lang="fr-FR" sz="2400" dirty="0"/>
              <a:t> »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Initialisation de divers paramètres propres à </a:t>
            </a:r>
            <a:r>
              <a:rPr lang="fr-FR" sz="2000" dirty="0" err="1"/>
              <a:t>JavaFX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La méthode </a:t>
            </a:r>
            <a:r>
              <a:rPr lang="fr-FR" sz="2000" dirty="0" err="1"/>
              <a:t>launch</a:t>
            </a:r>
            <a:r>
              <a:rPr lang="fr-FR" sz="2000" dirty="0"/>
              <a:t> utilise le thread courant comme UI Thread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La fenêtre est représentée par un objet </a:t>
            </a:r>
            <a:r>
              <a:rPr lang="fr-FR" sz="2400" dirty="0" smtClean="0"/>
              <a:t>Stage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Plusieurs Stages peuvent être gérés (</a:t>
            </a:r>
            <a:r>
              <a:rPr lang="fr-FR" sz="2000" dirty="0" err="1" smtClean="0"/>
              <a:t>popups</a:t>
            </a:r>
            <a:r>
              <a:rPr lang="fr-FR" sz="2000" dirty="0" smtClean="0"/>
              <a:t>, multi-écrans…)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Une </a:t>
            </a:r>
            <a:r>
              <a:rPr lang="fr-FR" sz="2400" dirty="0" err="1"/>
              <a:t>Scene</a:t>
            </a:r>
            <a:r>
              <a:rPr lang="fr-FR" sz="2400" dirty="0"/>
              <a:t> </a:t>
            </a:r>
            <a:r>
              <a:rPr lang="fr-FR" sz="2400" dirty="0" smtClean="0"/>
              <a:t>est affichée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Contient </a:t>
            </a:r>
            <a:r>
              <a:rPr lang="fr-FR" sz="2000" dirty="0" smtClean="0"/>
              <a:t>l'arborescence </a:t>
            </a:r>
            <a:r>
              <a:rPr lang="fr-FR" sz="2000" dirty="0"/>
              <a:t>des composants qui sont des </a:t>
            </a:r>
            <a:r>
              <a:rPr lang="fr-FR" sz="2000" dirty="0" err="1"/>
              <a:t>Nodes</a:t>
            </a:r>
            <a:endParaRPr lang="fr-FR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Démarrer avec </a:t>
            </a:r>
            <a:r>
              <a:rPr lang="fr-FR" dirty="0" err="1" smtClean="0"/>
              <a:t>JavaFX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72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d'application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80725" y="813820"/>
            <a:ext cx="10612093" cy="4368669"/>
          </a:xfrm>
        </p:spPr>
        <p:txBody>
          <a:bodyPr/>
          <a:lstStyle/>
          <a:p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public class </a:t>
            </a:r>
            <a:r>
              <a:rPr lang="en-US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FirstScreen</a:t>
            </a:r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extends Application </a:t>
            </a:r>
            <a:r>
              <a:rPr lang="en-US" sz="12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  <a:endParaRPr lang="fr-FR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@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Override</a:t>
            </a:r>
            <a:endParaRPr lang="fr-FR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public void start(final Stage stage) throws Exception {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Group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group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= new Group();</a:t>
            </a:r>
          </a:p>
          <a:p>
            <a:endParaRPr lang="fr-FR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Circle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circle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= new Circle();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circle.setRadius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(200);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circle.setCenterX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(200);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circle.setCenterY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(200);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group.getChildren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add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circle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endParaRPr lang="fr-FR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Rectangle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rectangle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= new Rectangle();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rectangle.setHeight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(100);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rectangle.setWidth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(100);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rectangle.setX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(400);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rectangle.setY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(400);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group.getChildren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add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(rectangle);</a:t>
            </a:r>
          </a:p>
          <a:p>
            <a:endParaRPr lang="fr-FR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final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Scene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scene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Scene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(group, 1024, 768);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stage.setScene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scene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stage.show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}</a:t>
            </a:r>
          </a:p>
          <a:p>
            <a:endParaRPr lang="fr-FR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public static void main(final String[] </a:t>
            </a:r>
            <a:r>
              <a:rPr lang="en-US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args</a:t>
            </a:r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) throws Exception {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launch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args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fr-FR" sz="12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fr-FR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2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fr-FR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536607" y="2015455"/>
            <a:ext cx="2891302" cy="2249715"/>
            <a:chOff x="-333" y="-1087"/>
            <a:chExt cx="8346" cy="6494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-333" y="-1087"/>
              <a:ext cx="8346" cy="6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33" y="-1087"/>
              <a:ext cx="11110" cy="8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8437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Scene</a:t>
            </a:r>
            <a:r>
              <a:rPr lang="fr-FR" dirty="0" smtClean="0"/>
              <a:t> Graph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57392" y="1627899"/>
            <a:ext cx="10850637" cy="419572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Arbre de composants </a:t>
            </a:r>
            <a:r>
              <a:rPr lang="fr-FR" sz="2400" dirty="0" err="1"/>
              <a:t>JavaFX</a:t>
            </a:r>
            <a:r>
              <a:rPr lang="fr-FR" sz="2400" dirty="0"/>
              <a:t> avec un composant racine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Décrit le contenu d'une </a:t>
            </a:r>
            <a:r>
              <a:rPr lang="fr-FR" sz="2400" dirty="0" err="1"/>
              <a:t>Scene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Chaque élément de l'arbre est nommé « </a:t>
            </a:r>
            <a:r>
              <a:rPr lang="fr-FR" sz="2400" dirty="0" err="1"/>
              <a:t>Node</a:t>
            </a:r>
            <a:r>
              <a:rPr lang="fr-FR" sz="2400" dirty="0"/>
              <a:t> 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Chaque </a:t>
            </a:r>
            <a:r>
              <a:rPr lang="fr-FR" sz="2400" dirty="0" err="1"/>
              <a:t>Node</a:t>
            </a:r>
            <a:r>
              <a:rPr lang="fr-FR" sz="2400" dirty="0"/>
              <a:t> peut avoir des enfants (pattern composite)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Exemple 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Définir les éléments de la vue</a:t>
            </a:r>
            <a:endParaRPr lang="fr-FR" dirty="0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1725050" y="4329099"/>
            <a:ext cx="3266395" cy="1494520"/>
            <a:chOff x="2203" y="1411"/>
            <a:chExt cx="3274" cy="1498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2203" y="1411"/>
              <a:ext cx="3274" cy="1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19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3" y="1411"/>
              <a:ext cx="4337" cy="1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8"/>
          <p:cNvGrpSpPr>
            <a:grpSpLocks noChangeAspect="1"/>
          </p:cNvGrpSpPr>
          <p:nvPr/>
        </p:nvGrpSpPr>
        <p:grpSpPr bwMode="auto">
          <a:xfrm>
            <a:off x="6984889" y="4280368"/>
            <a:ext cx="3335279" cy="1526038"/>
            <a:chOff x="2203" y="1411"/>
            <a:chExt cx="3274" cy="1498"/>
          </a:xfrm>
        </p:grpSpPr>
        <p:sp>
          <p:nvSpPr>
            <p:cNvPr id="10" name="AutoShape 7"/>
            <p:cNvSpPr>
              <a:spLocks noChangeAspect="1" noChangeArrowheads="1" noTextEdit="1"/>
            </p:cNvSpPr>
            <p:nvPr/>
          </p:nvSpPr>
          <p:spPr bwMode="auto">
            <a:xfrm>
              <a:off x="2203" y="1411"/>
              <a:ext cx="3274" cy="1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201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3" y="1411"/>
              <a:ext cx="4337" cy="1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657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Définir un écran avec FXML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905260"/>
            <a:ext cx="11082866" cy="45826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Langage déclaratif de construction d'interface basé sur du 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Décrit un arbre de composants (avec une racine unique)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Un fichier FXML peut être chargé par la </a:t>
            </a:r>
            <a:r>
              <a:rPr lang="fr-FR" sz="2000" dirty="0" err="1"/>
              <a:t>Scene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Relié au code par un Controller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Possibilité d'encapsuler des scripts (peu utilisé et peu recommandé)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Intégration de type MVC ou MVP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Peut être conçu visuellement à l'aide de </a:t>
            </a:r>
            <a:r>
              <a:rPr lang="fr-FR" sz="2400" dirty="0" err="1"/>
              <a:t>SceneBuilder</a:t>
            </a:r>
            <a:r>
              <a:rPr lang="fr-FR" sz="2400" dirty="0"/>
              <a:t> (WYSIWYG)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Une abstraction intéressante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895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d'utilisation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582057"/>
            <a:ext cx="9072033" cy="5152572"/>
          </a:xfrm>
        </p:spPr>
        <p:txBody>
          <a:bodyPr/>
          <a:lstStyle/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GridPane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fx:controller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fxmlexample.FXMLExampleController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  <a:p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xmlns:fx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="http://javafx.com/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fxml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alignment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="center"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hgap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="10"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vgap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="10"&gt;</a:t>
            </a:r>
          </a:p>
          <a:p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&lt;padding&gt;&lt;Insets top="25" right="25" bottom="10" left="25"/&gt;&lt;/padding&gt;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&lt;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Welcome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 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GridPane.columnIndex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="0"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GridPane.rowIndex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="0"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GridPane.columnSpan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="2"/&gt;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&lt;Label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="User Name:"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GridPane.columnIndex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="0"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GridPane.rowIndex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="1"/&gt;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&lt;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TextField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GridPane.columnIndex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="1"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GridPane.rowIndex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="1"/&gt;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&lt;Label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Password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:"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GridPane.columnIndex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="0"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GridPane.rowIndex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="2"/&gt;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&lt;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PasswordField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fx:id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passwordField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 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GridPane.columnIndex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="1"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GridPane.rowIndex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="2"/&gt;</a:t>
            </a:r>
          </a:p>
          <a:p>
            <a:endParaRPr lang="fr-FR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&lt;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Button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fx:id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okButton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GridPane.columnSpan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="2"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GridPane.columnIndex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="0" 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GridPane.rowIndex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="3" /&gt;</a:t>
            </a:r>
          </a:p>
          <a:p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&lt;/</a:t>
            </a:r>
            <a:r>
              <a:rPr lang="fr-FR" sz="12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GridPane</a:t>
            </a:r>
            <a:r>
              <a:rPr lang="fr-FR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</a:p>
          <a:p>
            <a:endParaRPr lang="fr-FR" sz="12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1069600" y="569667"/>
            <a:ext cx="7741574" cy="669211"/>
          </a:xfrm>
        </p:spPr>
        <p:txBody>
          <a:bodyPr/>
          <a:lstStyle/>
          <a:p>
            <a:r>
              <a:rPr lang="fr-FR" dirty="0" err="1" smtClean="0"/>
              <a:t>GridPane</a:t>
            </a:r>
            <a:r>
              <a:rPr lang="fr-FR" dirty="0" smtClean="0"/>
              <a:t> avec </a:t>
            </a:r>
            <a:r>
              <a:rPr lang="fr-FR" dirty="0" err="1" smtClean="0"/>
              <a:t>layout</a:t>
            </a:r>
            <a:r>
              <a:rPr lang="fr-FR" dirty="0" smtClean="0"/>
              <a:t> en </a:t>
            </a:r>
            <a:r>
              <a:rPr lang="fr-FR" dirty="0" err="1" smtClean="0"/>
              <a:t>rows</a:t>
            </a:r>
            <a:r>
              <a:rPr lang="fr-FR" dirty="0" smtClean="0"/>
              <a:t> / </a:t>
            </a:r>
            <a:r>
              <a:rPr lang="fr-FR" dirty="0" err="1" smtClean="0"/>
              <a:t>columns</a:t>
            </a:r>
            <a:endParaRPr lang="fr-FR" dirty="0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79105" y="2583542"/>
            <a:ext cx="2753549" cy="2761343"/>
            <a:chOff x="0" y="0"/>
            <a:chExt cx="2473" cy="2480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2473" cy="2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922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278" cy="3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5511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L'outil </a:t>
            </a:r>
            <a:r>
              <a:rPr lang="fr-FR" dirty="0" err="1" smtClean="0"/>
              <a:t>Scene</a:t>
            </a:r>
            <a:r>
              <a:rPr lang="fr-FR" dirty="0" smtClean="0"/>
              <a:t> </a:t>
            </a:r>
            <a:r>
              <a:rPr lang="fr-FR" dirty="0" err="1" smtClean="0"/>
              <a:t>Builder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1069685" y="572922"/>
            <a:ext cx="7617202" cy="669211"/>
          </a:xfrm>
        </p:spPr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You </a:t>
            </a:r>
            <a:r>
              <a:rPr lang="fr-FR" dirty="0" err="1" smtClean="0"/>
              <a:t>See</a:t>
            </a:r>
            <a:r>
              <a:rPr lang="fr-FR" dirty="0" smtClean="0"/>
              <a:t> Is </a:t>
            </a:r>
            <a:r>
              <a:rPr lang="fr-FR" dirty="0" err="1" smtClean="0"/>
              <a:t>What</a:t>
            </a:r>
            <a:r>
              <a:rPr lang="fr-FR" dirty="0" smtClean="0"/>
              <a:t> You </a:t>
            </a:r>
            <a:r>
              <a:rPr lang="fr-FR" dirty="0" err="1" smtClean="0"/>
              <a:t>Get</a:t>
            </a:r>
            <a:r>
              <a:rPr lang="fr-FR" dirty="0" smtClean="0"/>
              <a:t> (WYSIWYG)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99" y="1272465"/>
            <a:ext cx="7894989" cy="558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3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utiliser FXML?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625599"/>
            <a:ext cx="10720009" cy="480422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Découpler la logique d'écran de sa déclaration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Meilleure maintenabilité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Meilleure évolutivité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Possibilité de découpage de travail avec un graphiste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FXML est central dans la mise en place de design patterns de type MVC ou MVP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Intégration avec des frameworks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FXML est évalué : il n'est pas compilé, on peut donc générer dynamiquement des vues via ce format 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Plusieurs avantages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18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hème Office">
  <a:themeElements>
    <a:clrScheme name="Titre">
      <a:dk1>
        <a:srgbClr val="AF1E3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9592</TotalTime>
  <Words>1111</Words>
  <Application>Microsoft Office PowerPoint</Application>
  <PresentationFormat>Widescreen</PresentationFormat>
  <Paragraphs>261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Candara</vt:lpstr>
      <vt:lpstr>DIN-Medium</vt:lpstr>
      <vt:lpstr>Liberation Mono</vt:lpstr>
      <vt:lpstr>Open Sans</vt:lpstr>
      <vt:lpstr>2_Thème Office</vt:lpstr>
      <vt:lpstr>PowerPoint Presentation</vt:lpstr>
      <vt:lpstr>Contenu d'une application</vt:lpstr>
      <vt:lpstr>Bootstrap</vt:lpstr>
      <vt:lpstr>Exemple d'application</vt:lpstr>
      <vt:lpstr>Le Scene Graph</vt:lpstr>
      <vt:lpstr>Définir un écran avec FXML</vt:lpstr>
      <vt:lpstr>Exemple d'utilisation</vt:lpstr>
      <vt:lpstr>L'outil Scene Builder</vt:lpstr>
      <vt:lpstr>Pourquoi utiliser FXML?</vt:lpstr>
      <vt:lpstr>Chargement d'un FXML</vt:lpstr>
      <vt:lpstr>Plusieurs utilisations possibles</vt:lpstr>
      <vt:lpstr>Notion de contrôleur</vt:lpstr>
      <vt:lpstr>Exemple d'interactions</vt:lpstr>
      <vt:lpstr>Exemple d'interactions</vt:lpstr>
      <vt:lpstr>Exemple d'interactions</vt:lpstr>
      <vt:lpstr>Construction par code Java</vt:lpstr>
      <vt:lpstr>FXML ou Java?</vt:lpstr>
      <vt:lpstr>Les déploiements</vt:lpstr>
      <vt:lpstr>Ship it!</vt:lpstr>
      <vt:lpstr>Ship 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REX Storm / Redis</dc:title>
  <dc:creator>Benjamin Houdu</dc:creator>
  <cp:lastModifiedBy>Benjamin Houdu</cp:lastModifiedBy>
  <cp:revision>366</cp:revision>
  <dcterms:created xsi:type="dcterms:W3CDTF">2014-10-16T12:54:57Z</dcterms:created>
  <dcterms:modified xsi:type="dcterms:W3CDTF">2014-12-02T13:49:35Z</dcterms:modified>
</cp:coreProperties>
</file>