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2" r:id="rId17"/>
    <p:sldId id="277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434594" y="2736850"/>
            <a:ext cx="9169168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Animation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Animations avec Transition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38350"/>
            <a:ext cx="11082866" cy="4171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Transitions permettent des animations de plus haut niveau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Elles sont prédéfinies pour les différentes </a:t>
            </a:r>
            <a:r>
              <a:rPr lang="fr-FR" sz="2400" dirty="0" smtClean="0"/>
              <a:t>transformations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FadeTransition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FillTransition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RotateTransition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ScaleTransition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StrokeTransition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TranslateTransition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alternative pratique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21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Combiner des interpolations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210718"/>
            <a:ext cx="11082866" cy="35956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Faciliter la combinaison </a:t>
            </a:r>
            <a:r>
              <a:rPr lang="fr-FR" sz="2400" dirty="0" smtClean="0"/>
              <a:t>d'animations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Bout à bout avec </a:t>
            </a:r>
            <a:r>
              <a:rPr lang="fr-FR" sz="2000" dirty="0" err="1"/>
              <a:t>SequentialTransition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En parallèle avec </a:t>
            </a:r>
            <a:r>
              <a:rPr lang="fr-FR" sz="2000" dirty="0" err="1"/>
              <a:t>ParallelTransition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Faire des déplacements </a:t>
            </a:r>
            <a:r>
              <a:rPr lang="fr-FR" sz="2400" dirty="0" smtClean="0"/>
              <a:t>complexes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Définition d'un Path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Animation via la </a:t>
            </a:r>
            <a:r>
              <a:rPr lang="fr-FR" sz="2000" dirty="0" err="1"/>
              <a:t>PathTransition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703" y="573595"/>
            <a:ext cx="7591474" cy="669211"/>
          </a:xfrm>
        </p:spPr>
        <p:txBody>
          <a:bodyPr/>
          <a:lstStyle/>
          <a:p>
            <a:r>
              <a:rPr lang="fr-FR" dirty="0" err="1" smtClean="0"/>
              <a:t>SequentialTransition</a:t>
            </a:r>
            <a:r>
              <a:rPr lang="fr-FR" dirty="0" smtClean="0"/>
              <a:t> et </a:t>
            </a:r>
            <a:r>
              <a:rPr lang="fr-FR" dirty="0" err="1" smtClean="0"/>
              <a:t>ParallelTransition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46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Transition personnalisée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9842" y="1795245"/>
            <a:ext cx="11462158" cy="40111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définir ses propres Transitions pour faire soi-même l'interpolation (pour du texte par exemple)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Définir sa propre interpolation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12921" y="291211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String content = "Lorem ipsum";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Text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Text(10, 20, "");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//fait apparaître lettre par lettre le texte 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Lorem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ipsum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Animation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animation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Transition()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// Constructeur de la classe anonyme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setCycleDuration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Duration.millis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(2000));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// Implémentation de l’interpolation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interpolate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(double frac)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length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content.length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 =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Math.round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(length * (float)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frac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text.setText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content.substring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(0, n));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14882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Z-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88191"/>
            <a:ext cx="11082866" cy="40125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Pas de support 3D natif dans le </a:t>
            </a:r>
            <a:r>
              <a:rPr lang="fr-FR" sz="2400" dirty="0" err="1" smtClean="0"/>
              <a:t>Scene</a:t>
            </a:r>
            <a:r>
              <a:rPr lang="fr-FR" sz="2400" dirty="0" smtClean="0"/>
              <a:t> Graph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Gestion de l ’axe Z toutefois possible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donc contourner le problème en combinant </a:t>
            </a:r>
            <a:r>
              <a:rPr lang="fr-FR" sz="2400" dirty="0" smtClean="0"/>
              <a:t>des </a:t>
            </a:r>
            <a:r>
              <a:rPr lang="fr-FR" sz="2400" dirty="0"/>
              <a:t>formes </a:t>
            </a:r>
            <a:r>
              <a:rPr lang="fr-FR" sz="2400" dirty="0" smtClean="0"/>
              <a:t>2D : il s’agit de la fausse 3D (nommée 2.5D)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Par exemple, créer un cube en groupant 6 rectangles et en jouant sur les axes X, Y et Z, rotations et décalages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 support 2.5D de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44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Activer le traitement du Z-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95450"/>
            <a:ext cx="11082866" cy="5162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Par défaut, l'ordre de profondeur (Z-</a:t>
            </a:r>
            <a:r>
              <a:rPr lang="fr-FR" sz="2400" dirty="0" err="1"/>
              <a:t>Order</a:t>
            </a:r>
            <a:r>
              <a:rPr lang="fr-FR" sz="2400" dirty="0"/>
              <a:t>) est défini par l'ordre </a:t>
            </a:r>
            <a:r>
              <a:rPr lang="fr-FR" sz="2400" dirty="0" smtClean="0"/>
              <a:t>d’insertion des </a:t>
            </a:r>
            <a:r>
              <a:rPr lang="fr-FR" sz="2400" dirty="0" err="1" smtClean="0"/>
              <a:t>nodes</a:t>
            </a:r>
            <a:r>
              <a:rPr lang="fr-FR" sz="2400" dirty="0" smtClean="0"/>
              <a:t> dans </a:t>
            </a:r>
            <a:r>
              <a:rPr lang="fr-FR" sz="2400" dirty="0"/>
              <a:t>le </a:t>
            </a:r>
            <a:r>
              <a:rPr lang="fr-FR" sz="2400" dirty="0" err="1"/>
              <a:t>Scene</a:t>
            </a:r>
            <a:r>
              <a:rPr lang="fr-FR" sz="2400" dirty="0"/>
              <a:t>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Construire des </a:t>
            </a:r>
            <a:r>
              <a:rPr lang="fr-FR" sz="2400" dirty="0" err="1" smtClean="0"/>
              <a:t>nodes</a:t>
            </a:r>
            <a:r>
              <a:rPr lang="fr-FR" sz="2400" dirty="0" smtClean="0"/>
              <a:t> avec un </a:t>
            </a:r>
            <a:r>
              <a:rPr lang="fr-FR" sz="2400" dirty="0" err="1" smtClean="0"/>
              <a:t>translateZ</a:t>
            </a:r>
            <a:r>
              <a:rPr lang="fr-FR" sz="2400" dirty="0" smtClean="0"/>
              <a:t> n’a pas d’impact par défaut!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faut activer le flag lors de l’instanciation de la </a:t>
            </a:r>
            <a:r>
              <a:rPr lang="fr-FR" sz="2400" dirty="0" err="1" smtClean="0"/>
              <a:t>Scene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Mode 2.5D ON!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34569" y="4482584"/>
            <a:ext cx="5125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/>
            <a:r>
              <a:rPr lang="nn-NO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 scene = new Scene(root, 200, 200, true);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00" y="4759583"/>
            <a:ext cx="1377500" cy="10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Nodes</a:t>
            </a:r>
            <a:r>
              <a:rPr lang="fr-FR" dirty="0" smtClean="0"/>
              <a:t> et </a:t>
            </a:r>
            <a:r>
              <a:rPr lang="fr-FR" dirty="0" err="1" smtClean="0"/>
              <a:t>DepthTest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Propriété nommée </a:t>
            </a:r>
            <a:r>
              <a:rPr lang="fr-FR" sz="2400" dirty="0" err="1" smtClean="0"/>
              <a:t>DepthTest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Activation </a:t>
            </a:r>
            <a:r>
              <a:rPr lang="fr-FR" sz="2400" dirty="0" smtClean="0"/>
              <a:t>/ désactivation / hérité du parent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test est activé par défaut sur le nœud racine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Paramétrer ou non le Z-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90134" y="2678242"/>
            <a:ext cx="84677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node.setDepthTest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DepthTest.DISABLE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//ou ENABLE, ou INHERIT (défaut)</a:t>
            </a:r>
          </a:p>
        </p:txBody>
      </p:sp>
    </p:spTree>
    <p:extLst>
      <p:ext uri="{BB962C8B-B14F-4D97-AF65-F5344CB8AC3E}">
        <p14:creationId xmlns:p14="http://schemas.microsoft.com/office/powerpoint/2010/main" val="147732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Transformations 3D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210718"/>
            <a:ext cx="11082866" cy="3595688"/>
          </a:xfrm>
        </p:spPr>
        <p:txBody>
          <a:bodyPr/>
          <a:lstStyle/>
          <a:p>
            <a:r>
              <a:rPr lang="fr-FR" sz="2400" dirty="0" smtClean="0"/>
              <a:t>Tout </a:t>
            </a:r>
            <a:r>
              <a:rPr lang="fr-FR" sz="2400" dirty="0"/>
              <a:t>ce qui concerne la 3D, pseudo-3D et profondeur de champ nécessite le support du GPU.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Sous Linux, un test est nécessaire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Historiquement les cartes ATI ne le supportent pas</a:t>
            </a:r>
            <a:endParaRPr lang="fr-FR" sz="20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09133" y="3320534"/>
            <a:ext cx="100566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Platform.isSupported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(ConditionalFeature.SCENE3D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// Renvoie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si la 3D est supportée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9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Scene3D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172749"/>
            <a:ext cx="11082866" cy="46852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Support 3D approfondi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Formes </a:t>
            </a:r>
            <a:r>
              <a:rPr lang="fr-FR" sz="2000" dirty="0"/>
              <a:t>3D prédéfinies (Cube, </a:t>
            </a:r>
            <a:r>
              <a:rPr lang="fr-FR" sz="2000" dirty="0" err="1"/>
              <a:t>Cylinder</a:t>
            </a:r>
            <a:r>
              <a:rPr lang="fr-FR" sz="2000" dirty="0"/>
              <a:t>, </a:t>
            </a:r>
            <a:r>
              <a:rPr lang="fr-FR" sz="2000" dirty="0" err="1"/>
              <a:t>Sphere</a:t>
            </a:r>
            <a:r>
              <a:rPr lang="fr-FR" sz="2000" dirty="0" smtClean="0"/>
              <a:t>...)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Formes personnalisées à partir de </a:t>
            </a:r>
            <a:r>
              <a:rPr lang="fr-FR" sz="2000" dirty="0" err="1"/>
              <a:t>Mesh</a:t>
            </a:r>
            <a:r>
              <a:rPr lang="fr-FR" sz="2000" dirty="0"/>
              <a:t> et </a:t>
            </a:r>
            <a:r>
              <a:rPr lang="fr-FR" sz="2000" dirty="0" err="1" smtClean="0"/>
              <a:t>TriangleMesh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Gestion de la </a:t>
            </a:r>
            <a:r>
              <a:rPr lang="fr-FR" sz="2000" dirty="0" smtClean="0"/>
              <a:t>caméra (Camera</a:t>
            </a:r>
            <a:r>
              <a:rPr lang="fr-FR" sz="2000" dirty="0"/>
              <a:t>, </a:t>
            </a:r>
            <a:r>
              <a:rPr lang="fr-FR" sz="2000" dirty="0" err="1" smtClean="0"/>
              <a:t>PerspectiveCamera</a:t>
            </a:r>
            <a:r>
              <a:rPr lang="fr-FR" sz="2000" dirty="0" smtClean="0"/>
              <a:t>)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SubScene</a:t>
            </a:r>
            <a:r>
              <a:rPr lang="fr-FR" sz="2000" dirty="0"/>
              <a:t> pour appliquer une caméra différente à une partie de la </a:t>
            </a:r>
            <a:r>
              <a:rPr lang="fr-FR" sz="2000" dirty="0" smtClean="0"/>
              <a:t>scène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Gestion de l'éclairage : </a:t>
            </a:r>
            <a:r>
              <a:rPr lang="fr-FR" sz="2000" dirty="0" err="1"/>
              <a:t>LightBase</a:t>
            </a:r>
            <a:r>
              <a:rPr lang="fr-FR" sz="2000" dirty="0"/>
              <a:t>, </a:t>
            </a:r>
            <a:r>
              <a:rPr lang="fr-FR" sz="2000" dirty="0" err="1"/>
              <a:t>AmbientLight</a:t>
            </a:r>
            <a:r>
              <a:rPr lang="fr-FR" sz="2000" dirty="0"/>
              <a:t>, </a:t>
            </a:r>
            <a:r>
              <a:rPr lang="fr-FR" sz="2000" dirty="0" err="1" smtClean="0"/>
              <a:t>PointLight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Application de textures : </a:t>
            </a:r>
            <a:r>
              <a:rPr lang="fr-FR" sz="2000" dirty="0" err="1"/>
              <a:t>Material</a:t>
            </a:r>
            <a:r>
              <a:rPr lang="fr-FR" sz="2000" dirty="0"/>
              <a:t>, </a:t>
            </a:r>
            <a:r>
              <a:rPr lang="fr-FR" sz="2000" dirty="0" err="1" smtClean="0"/>
              <a:t>PhongMaterial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Shaders</a:t>
            </a:r>
            <a:r>
              <a:rPr lang="fr-FR" sz="2000" dirty="0" smtClean="0"/>
              <a:t>!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Enfin de la vraie 3D!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0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rendu 3D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03" y="3846310"/>
            <a:ext cx="7534275" cy="2612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Sphère </a:t>
            </a:r>
            <a:r>
              <a:rPr lang="fr-FR" smtClean="0"/>
              <a:t>avec texture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95046" y="2068410"/>
            <a:ext cx="46990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Material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planisphere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PhongMaterial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Color.TRANSPARENT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planisphereImageDiffuseMap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Sphere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planeteBleue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Sphere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(400);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planeteBleue.setMaterial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planisphere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5560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moteur de rendu </a:t>
            </a:r>
            <a:r>
              <a:rPr lang="fr-FR" dirty="0" err="1" smtClean="0"/>
              <a:t>Prism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Accélération GPU ON!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3533775"/>
            <a:ext cx="11082866" cy="28003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PRISM </a:t>
            </a:r>
            <a:r>
              <a:rPr lang="fr-FR" sz="2400" dirty="0"/>
              <a:t>utilise 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DirectX sous Windows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OpenGL sous Linux*, </a:t>
            </a:r>
            <a:r>
              <a:rPr lang="fr-FR" sz="2000" dirty="0" err="1"/>
              <a:t>MacOSX</a:t>
            </a:r>
            <a:r>
              <a:rPr lang="fr-FR" sz="2000" dirty="0"/>
              <a:t>, ARM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Rendu logiciel (CPU) </a:t>
            </a:r>
            <a:r>
              <a:rPr lang="fr-FR" sz="2000" dirty="0"/>
              <a:t>sur les </a:t>
            </a:r>
            <a:r>
              <a:rPr lang="fr-FR" sz="2000" dirty="0" err="1"/>
              <a:t>plate-formes</a:t>
            </a:r>
            <a:r>
              <a:rPr lang="fr-FR" sz="2000" dirty="0"/>
              <a:t> non accélérées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* cartes </a:t>
            </a:r>
            <a:r>
              <a:rPr lang="fr-FR" sz="2400" dirty="0" err="1"/>
              <a:t>NVidia</a:t>
            </a:r>
            <a:r>
              <a:rPr lang="fr-FR" sz="2400" dirty="0"/>
              <a:t> avec pilotes propriétaires seulement pour l'instant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73" y="1406914"/>
            <a:ext cx="5239017" cy="16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Glass </a:t>
            </a:r>
            <a:r>
              <a:rPr lang="fr-FR" dirty="0" err="1" smtClean="0"/>
              <a:t>Windowing</a:t>
            </a:r>
            <a:r>
              <a:rPr lang="fr-FR" dirty="0" smtClean="0"/>
              <a:t> </a:t>
            </a:r>
            <a:r>
              <a:rPr lang="fr-FR" dirty="0" err="1" smtClean="0"/>
              <a:t>Toolkit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3380762"/>
            <a:ext cx="11082866" cy="3477237"/>
          </a:xfrm>
        </p:spPr>
        <p:txBody>
          <a:bodyPr/>
          <a:lstStyle/>
          <a:p>
            <a:r>
              <a:rPr lang="fr-FR" sz="2400" dirty="0" smtClean="0"/>
              <a:t>Le </a:t>
            </a:r>
            <a:r>
              <a:rPr lang="fr-FR" sz="2400" dirty="0"/>
              <a:t>style par défaut est fait pour ressembler à celui de l'OS</a:t>
            </a:r>
          </a:p>
          <a:p>
            <a:endParaRPr lang="fr-FR" sz="2400" dirty="0"/>
          </a:p>
          <a:p>
            <a:r>
              <a:rPr lang="fr-FR" sz="2400" dirty="0"/>
              <a:t>Permet de styliser complètement les fenêtres de </a:t>
            </a:r>
            <a:r>
              <a:rPr lang="fr-FR" sz="2400" dirty="0" smtClean="0"/>
              <a:t>l'application</a:t>
            </a:r>
          </a:p>
          <a:p>
            <a:endParaRPr lang="fr-FR" sz="2400" dirty="0"/>
          </a:p>
          <a:p>
            <a:r>
              <a:rPr lang="fr-FR" sz="2400" i="1" dirty="0"/>
              <a:t>Exemple : barre de "titre" de l'application de démo Ensemble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Afficher des fenêtres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75" y="1554994"/>
            <a:ext cx="5239017" cy="1693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34" y="5791880"/>
            <a:ext cx="9721977" cy="6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Quantum </a:t>
            </a:r>
            <a:r>
              <a:rPr lang="fr-FR" dirty="0" err="1" smtClean="0"/>
              <a:t>Toolkit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4055722"/>
            <a:ext cx="11082866" cy="28022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API publique </a:t>
            </a:r>
            <a:r>
              <a:rPr lang="fr-FR" sz="2400" dirty="0" err="1"/>
              <a:t>JavaFX</a:t>
            </a:r>
            <a:r>
              <a:rPr lang="fr-FR" sz="2400" dirty="0"/>
              <a:t>, </a:t>
            </a:r>
            <a:r>
              <a:rPr lang="fr-FR" sz="2400" i="1" dirty="0" err="1"/>
              <a:t>SceneGraph</a:t>
            </a:r>
            <a:r>
              <a:rPr lang="fr-FR" sz="2400" i="1" dirty="0"/>
              <a:t> </a:t>
            </a:r>
            <a:r>
              <a:rPr lang="fr-FR" sz="2400" dirty="0"/>
              <a:t>(graphe des composants)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Permet d'utiliser </a:t>
            </a:r>
            <a:r>
              <a:rPr lang="fr-FR" sz="2400" dirty="0"/>
              <a:t>des effets et animations de </a:t>
            </a:r>
            <a:r>
              <a:rPr lang="fr-FR" sz="2400" dirty="0" smtClean="0"/>
              <a:t>qualité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Façade utilisée par </a:t>
            </a:r>
            <a:r>
              <a:rPr lang="fr-FR" dirty="0" err="1" smtClean="0"/>
              <a:t>JavaFX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191" y="1905261"/>
            <a:ext cx="5239017" cy="16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d’interpolation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 classique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36" y="1905261"/>
            <a:ext cx="8973527" cy="42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1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Interpoler des valeurs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09775"/>
            <a:ext cx="11082866" cy="4848225"/>
          </a:xfrm>
        </p:spPr>
        <p:txBody>
          <a:bodyPr/>
          <a:lstStyle/>
          <a:p>
            <a:r>
              <a:rPr lang="fr-FR" sz="2400" i="1" dirty="0"/>
              <a:t>« Une interpolation est une opération mathématique permettant de construire une courbe à partir des données d'un nombre fini de points, ou une fonction à partir de la donnée d'un nombre fini de valeurs »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peut créer des données « intermédiaires » par interpolation entre plusieurs états définis comme des </a:t>
            </a:r>
            <a:r>
              <a:rPr lang="fr-FR" sz="2400" dirty="0" err="1"/>
              <a:t>KeyFrames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Mécanisme utilisé pour créer des animations fluides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Travail réduit pour le programmeur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Sans trop de code!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15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Animations avec </a:t>
            </a:r>
            <a:r>
              <a:rPr lang="fr-FR" dirty="0" err="1" smtClean="0"/>
              <a:t>Timeline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66284" y="2382473"/>
            <a:ext cx="11025716" cy="40462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Fonctionnement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animations de bas niveau sont basées sur une variation des propriétés d'un </a:t>
            </a:r>
            <a:r>
              <a:rPr lang="fr-FR" sz="2000" dirty="0" err="1" smtClean="0"/>
              <a:t>Node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Timeline</a:t>
            </a:r>
            <a:r>
              <a:rPr lang="fr-FR" sz="2000" dirty="0"/>
              <a:t> contrôle l'exécution de l'animation (lecture, cycles, etc</a:t>
            </a:r>
            <a:r>
              <a:rPr lang="fr-FR" sz="2000" dirty="0" smtClean="0"/>
              <a:t>...)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KeyValue</a:t>
            </a:r>
            <a:r>
              <a:rPr lang="fr-FR" sz="2000" dirty="0"/>
              <a:t> décrit les étapes clés : quelle propriété varie, avec quelle </a:t>
            </a:r>
            <a:r>
              <a:rPr lang="fr-FR" sz="2000" dirty="0" smtClean="0"/>
              <a:t>valeur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KeyFrame</a:t>
            </a:r>
            <a:r>
              <a:rPr lang="fr-FR" sz="2000" dirty="0"/>
              <a:t> définit à quelle durée les </a:t>
            </a:r>
            <a:r>
              <a:rPr lang="fr-FR" sz="2000" dirty="0" err="1"/>
              <a:t>KeyValue</a:t>
            </a:r>
            <a:r>
              <a:rPr lang="fr-FR" sz="2000" dirty="0"/>
              <a:t> sont appliquées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dirty="0"/>
              <a:t>Note : les transformations sont des propriétés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Cas standard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36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Jouer une animation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93620" y="1905261"/>
            <a:ext cx="9072033" cy="3595688"/>
          </a:xfrm>
        </p:spPr>
        <p:txBody>
          <a:bodyPr/>
          <a:lstStyle/>
          <a:p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 = new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Zenika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");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t.setStyle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("-fx-font-size: 30pt");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opStart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t.opacityProperty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(), 0d);</a:t>
            </a:r>
          </a:p>
          <a:p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frameStart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Duration.seconds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(0d),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opStart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opEnd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t.opacityProperty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(), 1d);</a:t>
            </a:r>
          </a:p>
          <a:p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frameEnd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Duration.seconds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(4d),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opEnd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timeline.getKeyFrames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frameStart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frameEnd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//ajouter le nœud à la scène, afficher la scène et immédiatement démarrer l'animation</a:t>
            </a:r>
          </a:p>
          <a:p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timeline.play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Faire apparaître un </a:t>
            </a:r>
            <a:r>
              <a:rPr lang="fr-FR" dirty="0" err="1" smtClean="0"/>
              <a:t>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3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Combiner des interpolations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7392" y="2210718"/>
            <a:ext cx="11134608" cy="3595688"/>
          </a:xfrm>
        </p:spPr>
        <p:txBody>
          <a:bodyPr/>
          <a:lstStyle/>
          <a:p>
            <a:r>
              <a:rPr lang="fr-FR" sz="2400" dirty="0" smtClean="0"/>
              <a:t>Exemple</a:t>
            </a:r>
            <a:r>
              <a:rPr lang="fr-FR" sz="2400" dirty="0"/>
              <a:t> : combiner une rotation et un changement d'opacité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665" y="572168"/>
            <a:ext cx="7646013" cy="669211"/>
          </a:xfrm>
        </p:spPr>
        <p:txBody>
          <a:bodyPr/>
          <a:lstStyle/>
          <a:p>
            <a:r>
              <a:rPr lang="fr-FR" dirty="0" smtClean="0"/>
              <a:t>Plusieurs opérations dans une </a:t>
            </a:r>
            <a:r>
              <a:rPr lang="fr-FR" dirty="0" err="1" smtClean="0"/>
              <a:t>keyframe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57392" y="28589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/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op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t.opacityProperty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0.5d);</a:t>
            </a:r>
          </a:p>
          <a:p>
            <a:pPr marR="0"/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t.rotationProperty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180d);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frame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Duration.seconds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(2.5d), op,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8589637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11580</TotalTime>
  <Words>590</Words>
  <Application>Microsoft Office PowerPoint</Application>
  <PresentationFormat>Widescreen</PresentationFormat>
  <Paragraphs>170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Le moteur de rendu Prism</vt:lpstr>
      <vt:lpstr>Glass Windowing Toolkit</vt:lpstr>
      <vt:lpstr>Quantum Toolkit</vt:lpstr>
      <vt:lpstr>Notion d’interpolation</vt:lpstr>
      <vt:lpstr>Interpoler des valeurs</vt:lpstr>
      <vt:lpstr>Animations avec Timeline</vt:lpstr>
      <vt:lpstr>Jouer une animation</vt:lpstr>
      <vt:lpstr>Combiner des interpolations</vt:lpstr>
      <vt:lpstr>Animations avec Transition</vt:lpstr>
      <vt:lpstr>Combiner des interpolations</vt:lpstr>
      <vt:lpstr>Transition personnalisée</vt:lpstr>
      <vt:lpstr>Utilisation du Z-Order</vt:lpstr>
      <vt:lpstr>Activer le traitement du Z-Order</vt:lpstr>
      <vt:lpstr>Nodes et DepthTest</vt:lpstr>
      <vt:lpstr>Transformations 3D</vt:lpstr>
      <vt:lpstr>Scene3D</vt:lpstr>
      <vt:lpstr>Exemple de rendu 3D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425</cp:revision>
  <dcterms:created xsi:type="dcterms:W3CDTF">2014-10-16T12:54:57Z</dcterms:created>
  <dcterms:modified xsi:type="dcterms:W3CDTF">2014-12-03T15:07:06Z</dcterms:modified>
</cp:coreProperties>
</file>