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5"/>
  </p:notesMasterIdLst>
  <p:sldIdLst>
    <p:sldId id="260" r:id="rId2"/>
    <p:sldId id="261" r:id="rId3"/>
    <p:sldId id="262" r:id="rId4"/>
    <p:sldId id="282" r:id="rId5"/>
    <p:sldId id="283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oudu" initials="BH" lastIdx="1" clrIdx="0">
    <p:extLst>
      <p:ext uri="{19B8F6BF-5375-455C-9EA6-DF929625EA0E}">
        <p15:presenceInfo xmlns:p15="http://schemas.microsoft.com/office/powerpoint/2012/main" userId="1225e2e3e9b4a3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2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D9E91-A5EA-4309-8C52-9FCFE37B6E88}" type="datetimeFigureOut">
              <a:rPr lang="fr-FR" smtClean="0"/>
              <a:t>03/12/2014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CCC30-BA4F-46CB-9AB8-C79304A34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 slide peut se décliner dans les couleurs de la charte que vous trouvez les plus opportunes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9A09D-D1B5-3C48-9FCA-6DC5D8344D1B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2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arrond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4" y="1164167"/>
            <a:ext cx="7281333" cy="4550833"/>
          </a:xfrm>
          <a:prstGeom prst="rect">
            <a:avLst/>
          </a:prstGeom>
        </p:spPr>
      </p:pic>
      <p:sp>
        <p:nvSpPr>
          <p:cNvPr id="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fld id="{55709355-216D-0041-810B-6DD1E004BD8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8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12333121" cy="6963304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" name="Image 4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gri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76968"/>
            <a:ext cx="12418649" cy="7040272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6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2384437" cy="6963304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ble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ge_Zen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217953"/>
            <a:ext cx="12401543" cy="718125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21370159">
            <a:off x="-800005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4" name="Image 3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58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6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9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5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2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6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314398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303213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18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0"/>
            <a:ext cx="12418649" cy="6963304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7" name="Image 6" descr="Ze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8" y="6350919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6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pPr defTabSz="457200"/>
            <a:fld id="{55709355-216D-0041-810B-6DD1E004BD82}" type="slidenum">
              <a:rPr lang="fr-FR" smtClean="0"/>
              <a:pPr defTabSz="45720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682119" y="2755900"/>
            <a:ext cx="9169168" cy="352908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Concurrence</a:t>
            </a:r>
            <a:endParaRPr lang="fr-FR" sz="9600" dirty="0">
              <a:solidFill>
                <a:prstClr val="white"/>
              </a:solidFill>
              <a:latin typeface="Candara" panose="020E0502030303020204" pitchFamily="34" charset="0"/>
              <a:cs typeface="DIN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064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Worker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08015" y="1905262"/>
            <a:ext cx="10983985" cy="49426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La progression est écoutable via des propriétés à exposer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totalWork</a:t>
            </a:r>
            <a:r>
              <a:rPr lang="fr-FR" sz="2000" dirty="0"/>
              <a:t> : représente la charge totale de travail, unités arbitraires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workDone</a:t>
            </a:r>
            <a:r>
              <a:rPr lang="fr-FR" sz="2000" dirty="0"/>
              <a:t> : représente la charge de travail déjà effectuée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progress</a:t>
            </a:r>
            <a:r>
              <a:rPr lang="fr-FR" sz="2000" dirty="0"/>
              <a:t> : pourcentage de travail effectué, double entre 0 et 1, calculé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title</a:t>
            </a:r>
            <a:r>
              <a:rPr lang="fr-FR" sz="2000" dirty="0"/>
              <a:t> et message peuvent servir à communiquer un </a:t>
            </a:r>
            <a:r>
              <a:rPr lang="fr-FR" sz="2000" dirty="0" err="1"/>
              <a:t>status</a:t>
            </a:r>
            <a:r>
              <a:rPr lang="fr-FR" sz="2000" dirty="0"/>
              <a:t> à l'utilisateur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Implémentation d'un </a:t>
            </a:r>
            <a:r>
              <a:rPr lang="fr-FR" sz="2400" dirty="0" err="1" smtClean="0"/>
              <a:t>Worker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Méthode call</a:t>
            </a:r>
            <a:r>
              <a:rPr lang="fr-FR" sz="2000" dirty="0"/>
              <a:t>() </a:t>
            </a:r>
            <a:r>
              <a:rPr lang="fr-FR" sz="2000" dirty="0" smtClean="0"/>
              <a:t>utilisée en cas de succès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Si une exception fait échouer le traitement, </a:t>
            </a:r>
            <a:r>
              <a:rPr lang="fr-FR" sz="2000" dirty="0" smtClean="0"/>
              <a:t>la propriété exception contiendra les informations de l'échec</a:t>
            </a:r>
            <a:endParaRPr lang="fr-FR" sz="2000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2541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Worker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Propriétés exposées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59" y="1783536"/>
            <a:ext cx="10295806" cy="438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9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de </a:t>
            </a:r>
            <a:r>
              <a:rPr lang="fr-FR" dirty="0" err="1" smtClean="0"/>
              <a:t>Worker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85874" y="2247900"/>
            <a:ext cx="10906125" cy="46101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Abstraction fournie basée sur </a:t>
            </a:r>
            <a:r>
              <a:rPr lang="fr-FR" sz="2400" dirty="0" err="1" smtClean="0"/>
              <a:t>Worker</a:t>
            </a:r>
            <a:endParaRPr lang="fr-FR" sz="24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Implémentation concrète de </a:t>
            </a:r>
            <a:r>
              <a:rPr lang="fr-FR" sz="2000" dirty="0" err="1" smtClean="0"/>
              <a:t>Worker</a:t>
            </a:r>
            <a:r>
              <a:rPr lang="fr-FR" sz="2000" dirty="0" smtClean="0"/>
              <a:t>&lt;T&gt;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Implémentation de </a:t>
            </a:r>
            <a:r>
              <a:rPr lang="fr-FR" sz="2000" dirty="0" err="1" smtClean="0"/>
              <a:t>FutureTask</a:t>
            </a:r>
            <a:r>
              <a:rPr lang="fr-FR" sz="2000" dirty="0" smtClean="0"/>
              <a:t>&lt;T</a:t>
            </a:r>
            <a:r>
              <a:rPr lang="fr-FR" sz="2000" dirty="0"/>
              <a:t>&gt; </a:t>
            </a:r>
            <a:endParaRPr lang="fr-FR" sz="20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E</a:t>
            </a:r>
            <a:r>
              <a:rPr lang="fr-FR" sz="2000" dirty="0" smtClean="0"/>
              <a:t>xécutable </a:t>
            </a:r>
            <a:r>
              <a:rPr lang="fr-FR" sz="2000" dirty="0"/>
              <a:t>de manière "classique" selon l'API Java </a:t>
            </a:r>
            <a:r>
              <a:rPr lang="fr-FR" sz="2000" dirty="0" err="1" smtClean="0"/>
              <a:t>Concurrency</a:t>
            </a:r>
            <a:endParaRPr lang="fr-FR" sz="2000" dirty="0"/>
          </a:p>
          <a:p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Task</a:t>
            </a:r>
            <a:r>
              <a:rPr lang="fr-FR" sz="2400" dirty="0"/>
              <a:t> représente un traitement </a:t>
            </a:r>
            <a:r>
              <a:rPr lang="fr-FR" sz="2400" dirty="0" smtClean="0"/>
              <a:t>unique, </a:t>
            </a:r>
            <a:r>
              <a:rPr lang="fr-FR" sz="2400" dirty="0"/>
              <a:t>il ne peut être </a:t>
            </a:r>
            <a:r>
              <a:rPr lang="fr-FR" sz="2400" dirty="0" smtClean="0"/>
              <a:t>réutilisé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Il doit être </a:t>
            </a:r>
            <a:r>
              <a:rPr lang="fr-FR" sz="2000" dirty="0" err="1" smtClean="0"/>
              <a:t>garbage</a:t>
            </a:r>
            <a:r>
              <a:rPr lang="fr-FR" sz="2000" dirty="0" smtClean="0"/>
              <a:t> collecté sous peine de </a:t>
            </a:r>
            <a:r>
              <a:rPr lang="fr-FR" sz="2000" dirty="0" err="1" smtClean="0"/>
              <a:t>leak</a:t>
            </a:r>
            <a:r>
              <a:rPr lang="fr-FR" sz="2000" dirty="0" smtClean="0"/>
              <a:t> mémoire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Ne pas garder de référence définitive à un objet de ce type</a:t>
            </a:r>
            <a:endParaRPr lang="fr-FR" sz="2000" dirty="0"/>
          </a:p>
          <a:p>
            <a:endParaRPr lang="fr-FR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1069116" y="551193"/>
            <a:ext cx="8447550" cy="669211"/>
          </a:xfrm>
        </p:spPr>
        <p:txBody>
          <a:bodyPr/>
          <a:lstStyle/>
          <a:p>
            <a:r>
              <a:rPr lang="fr-FR" dirty="0" smtClean="0"/>
              <a:t>Extension de l'API </a:t>
            </a:r>
            <a:r>
              <a:rPr lang="fr-FR" dirty="0" err="1" smtClean="0"/>
              <a:t>Task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77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Task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996580"/>
            <a:ext cx="11082866" cy="48614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Réagir aux </a:t>
            </a:r>
            <a:r>
              <a:rPr lang="fr-FR" sz="2400" dirty="0"/>
              <a:t>transitions d'état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En </a:t>
            </a:r>
            <a:r>
              <a:rPr lang="fr-FR" sz="2000" dirty="0"/>
              <a:t>surchargeant les méthodes </a:t>
            </a:r>
            <a:r>
              <a:rPr lang="fr-FR" sz="2000" dirty="0" err="1"/>
              <a:t>cancelled</a:t>
            </a:r>
            <a:r>
              <a:rPr lang="fr-FR" sz="2000" dirty="0"/>
              <a:t>(), </a:t>
            </a:r>
            <a:r>
              <a:rPr lang="fr-FR" sz="2000" dirty="0" err="1"/>
              <a:t>succeeded</a:t>
            </a:r>
            <a:r>
              <a:rPr lang="fr-FR" sz="2000" dirty="0"/>
              <a:t>(), </a:t>
            </a:r>
            <a:r>
              <a:rPr lang="fr-FR" sz="2000" dirty="0" err="1"/>
              <a:t>failed</a:t>
            </a:r>
            <a:r>
              <a:rPr lang="fr-FR" sz="2000" dirty="0"/>
              <a:t>(), etc...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En </a:t>
            </a:r>
            <a:r>
              <a:rPr lang="fr-FR" sz="2000" dirty="0" err="1"/>
              <a:t>bindant</a:t>
            </a:r>
            <a:r>
              <a:rPr lang="fr-FR" sz="2000" dirty="0"/>
              <a:t> les propriétés </a:t>
            </a:r>
            <a:r>
              <a:rPr lang="fr-FR" sz="2000" dirty="0" err="1"/>
              <a:t>onCancelledProperty</a:t>
            </a:r>
            <a:r>
              <a:rPr lang="fr-FR" sz="2000" dirty="0"/>
              <a:t>(), </a:t>
            </a:r>
            <a:r>
              <a:rPr lang="fr-FR" sz="2000" dirty="0" err="1"/>
              <a:t>onFailedProperty</a:t>
            </a:r>
            <a:r>
              <a:rPr lang="fr-FR" sz="2000" dirty="0"/>
              <a:t>(), …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En ajoutant des </a:t>
            </a:r>
            <a:r>
              <a:rPr lang="fr-FR" sz="2000" dirty="0" err="1"/>
              <a:t>EventHandler</a:t>
            </a:r>
            <a:r>
              <a:rPr lang="fr-FR" sz="2000" dirty="0"/>
              <a:t>&lt;</a:t>
            </a:r>
            <a:r>
              <a:rPr lang="fr-FR" sz="2000" dirty="0" err="1"/>
              <a:t>WorkerStateEvent</a:t>
            </a:r>
            <a:r>
              <a:rPr lang="fr-FR" sz="2000" dirty="0"/>
              <a:t>&gt; via </a:t>
            </a:r>
            <a:r>
              <a:rPr lang="fr-FR" sz="2000" dirty="0" err="1"/>
              <a:t>setOnCancelled</a:t>
            </a:r>
            <a:r>
              <a:rPr lang="fr-FR" sz="2000" dirty="0"/>
              <a:t>, </a:t>
            </a:r>
            <a:r>
              <a:rPr lang="fr-FR" sz="2000" dirty="0" err="1"/>
              <a:t>setOnFailed</a:t>
            </a:r>
            <a:r>
              <a:rPr lang="fr-FR" sz="2000" dirty="0"/>
              <a:t>, </a:t>
            </a:r>
            <a:r>
              <a:rPr lang="fr-FR" sz="2000" dirty="0" smtClean="0"/>
              <a:t>...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Méthodes pour mettre à jour le titre et le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Méthodes pour mettre à jour la </a:t>
            </a:r>
            <a:r>
              <a:rPr lang="fr-FR" sz="2400" dirty="0" smtClean="0"/>
              <a:t>progression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updateProgress</a:t>
            </a:r>
            <a:r>
              <a:rPr lang="fr-FR" sz="2000" dirty="0" smtClean="0"/>
              <a:t>(</a:t>
            </a:r>
            <a:r>
              <a:rPr lang="fr-FR" sz="2000" dirty="0" err="1" smtClean="0"/>
              <a:t>workDouble</a:t>
            </a:r>
            <a:r>
              <a:rPr lang="fr-FR" sz="2000" dirty="0"/>
              <a:t>, </a:t>
            </a:r>
            <a:r>
              <a:rPr lang="fr-FR" sz="2000" dirty="0" err="1"/>
              <a:t>totalWork</a:t>
            </a:r>
            <a:r>
              <a:rPr lang="fr-FR" sz="2000" dirty="0" smtClean="0"/>
              <a:t>)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Exemples d’utilisations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570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Task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1069914" y="581700"/>
            <a:ext cx="7281729" cy="669211"/>
          </a:xfrm>
        </p:spPr>
        <p:txBody>
          <a:bodyPr/>
          <a:lstStyle/>
          <a:p>
            <a:r>
              <a:rPr lang="fr-FR" sz="3200" dirty="0"/>
              <a:t>Emettre des résultats intermédiaires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752347" y="1873099"/>
            <a:ext cx="977966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en-US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class </a:t>
            </a:r>
            <a:r>
              <a:rPr lang="en-US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PartialResultsTask</a:t>
            </a:r>
            <a:r>
              <a:rPr lang="en-US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extends Task&lt;</a:t>
            </a:r>
            <a:r>
              <a:rPr lang="en-US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ObservableList</a:t>
            </a:r>
            <a:r>
              <a:rPr lang="en-US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&lt;String&gt;&gt; </a:t>
            </a:r>
            <a:r>
              <a:rPr lang="en-US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R="0"/>
            <a:endParaRPr lang="en-US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// Opérateur diamant de Java 7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ReadOnlyObjectWrapper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ObservableList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&lt;String&gt;&gt; 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partialResults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   new 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ReadOnlyObjectWrapper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&lt;&gt;(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"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partialResults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",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           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FXCollections.observableArrayList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(new 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ArrayList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&lt;String&gt;()));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public final </a:t>
            </a:r>
            <a:r>
              <a:rPr lang="fr-FR" sz="1400" dirty="0" err="1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ObservableList</a:t>
            </a:r>
            <a:r>
              <a:rPr lang="fr-FR" sz="1400" dirty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&lt;String&gt; </a:t>
            </a:r>
            <a:r>
              <a:rPr lang="fr-FR" sz="1400" dirty="0" err="1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getPartialResults</a:t>
            </a:r>
            <a:r>
              <a:rPr lang="fr-FR" sz="1400" dirty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{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return 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partialResults.get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}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public final 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ReadOnlyObjectProperty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ObservableList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&lt;String&gt;&gt;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partialResultsProperty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return 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partialResults.getReadOnlyProperty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}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400" dirty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//... méthode call slide suivant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273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Task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Implémentation de call()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283516" y="1336084"/>
            <a:ext cx="1090848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@Override </a:t>
            </a:r>
            <a:endParaRPr lang="en-US" sz="1400" dirty="0" smtClean="0">
              <a:solidFill>
                <a:srgbClr val="0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2"/>
            <a:r>
              <a:rPr lang="en-US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protected </a:t>
            </a:r>
            <a:r>
              <a:rPr lang="en-US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ObservableList</a:t>
            </a:r>
            <a:r>
              <a:rPr lang="en-US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&lt;String&gt; call() throws Exception </a:t>
            </a:r>
            <a:r>
              <a:rPr lang="en-US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lvl="2"/>
            <a:endParaRPr lang="en-US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2"/>
            <a:r>
              <a:rPr lang="fr-FR" sz="1400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err="1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updateMessage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("Création de donnée</a:t>
            </a:r>
            <a:r>
              <a:rPr lang="fr-FR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...");</a:t>
            </a:r>
            <a:r>
              <a:rPr lang="fr-FR" sz="1400" dirty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//montrer à quelle étape on </a:t>
            </a:r>
            <a:r>
              <a:rPr lang="fr-FR" sz="1400" dirty="0" smtClean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est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2"/>
            <a:r>
              <a:rPr lang="nn-NO" sz="1400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nn-NO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for (int i=0; i&lt;100; i++) </a:t>
            </a:r>
            <a:r>
              <a:rPr lang="nn-NO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2"/>
            <a:r>
              <a:rPr lang="fr-FR" sz="1400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if (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isCancelled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()) break</a:t>
            </a:r>
            <a:r>
              <a:rPr lang="fr-FR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  <a:r>
              <a:rPr lang="fr-FR" sz="1400" dirty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//gérer l'annulation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2"/>
            <a:r>
              <a:rPr lang="en-US" sz="1400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String s = "Zen"+</a:t>
            </a:r>
            <a:r>
              <a:rPr lang="en-US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lvl="2"/>
            <a:endParaRPr lang="en-US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2"/>
            <a:r>
              <a:rPr lang="fr-FR" sz="1400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//pousser le résultat partiel dans l'Application Thread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2"/>
            <a:r>
              <a:rPr lang="fr-FR" sz="1400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 err="1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Platform.runLater</a:t>
            </a:r>
            <a:r>
              <a:rPr lang="fr-FR" sz="1400" dirty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(new </a:t>
            </a:r>
            <a:r>
              <a:rPr lang="fr-FR" sz="1400" dirty="0" err="1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Runnable</a:t>
            </a:r>
            <a:r>
              <a:rPr lang="fr-FR" sz="1400" dirty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2"/>
            <a:r>
              <a:rPr lang="fr-FR" sz="1400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fr-FR" sz="1400" dirty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@</a:t>
            </a:r>
            <a:r>
              <a:rPr lang="fr-FR" sz="1400" dirty="0" err="1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Override</a:t>
            </a:r>
            <a:r>
              <a:rPr lang="fr-FR" sz="1400" dirty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endParaRPr lang="fr-FR" sz="1400" dirty="0" smtClean="0">
              <a:solidFill>
                <a:srgbClr val="B30C37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2"/>
            <a:r>
              <a:rPr lang="fr-FR" sz="1400" dirty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smtClean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 smtClean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</a:t>
            </a:r>
            <a:r>
              <a:rPr lang="fr-FR" sz="1400" dirty="0" err="1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400" dirty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run</a:t>
            </a:r>
            <a:r>
              <a:rPr lang="fr-FR" sz="1400" dirty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2"/>
            <a:r>
              <a:rPr lang="fr-FR" sz="1400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	</a:t>
            </a:r>
            <a:r>
              <a:rPr lang="fr-FR" sz="1400" dirty="0" err="1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partialResults.get</a:t>
            </a:r>
            <a:r>
              <a:rPr lang="fr-FR" sz="1400" dirty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400" dirty="0" err="1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</a:t>
            </a:r>
            <a:r>
              <a:rPr lang="fr-FR" sz="1400" dirty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(s);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2"/>
            <a:r>
              <a:rPr lang="fr-FR" sz="1400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fr-FR" sz="1400" dirty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2"/>
            <a:r>
              <a:rPr lang="fr-FR" sz="1400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 smtClean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});</a:t>
            </a:r>
          </a:p>
          <a:p>
            <a:pPr lvl="2"/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2"/>
            <a:r>
              <a:rPr lang="fr-FR" sz="1400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//Notifier de l'avancement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2"/>
            <a:r>
              <a:rPr lang="fr-FR" sz="1400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updateProgress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(i, 100);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2"/>
            <a:r>
              <a:rPr lang="fr-FR" sz="1400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lvl="2"/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2"/>
            <a:r>
              <a:rPr lang="fr-FR" sz="1400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//le résultat final est la collection complète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2"/>
            <a:r>
              <a:rPr lang="fr-FR" sz="1400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return 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partialResults.get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2"/>
            <a:r>
              <a:rPr lang="fr-FR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400" dirty="0" smtClean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1"/>
            <a:endParaRPr lang="fr-FR" sz="1400" dirty="0" smtClean="0">
              <a:solidFill>
                <a:srgbClr val="0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1"/>
            <a:r>
              <a:rPr lang="fr-FR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29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Executor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2088859"/>
            <a:ext cx="11082866" cy="371754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but est de découpler le code à exécuter (</a:t>
            </a:r>
            <a:r>
              <a:rPr lang="fr-FR" sz="2400" dirty="0" err="1"/>
              <a:t>Runnable</a:t>
            </a:r>
            <a:r>
              <a:rPr lang="fr-FR" sz="2400" dirty="0"/>
              <a:t>) et la manière de l'exécuter, la tuyauterie implémentée par </a:t>
            </a:r>
            <a:r>
              <a:rPr lang="fr-FR" sz="2400" dirty="0" smtClean="0"/>
              <a:t>l'</a:t>
            </a:r>
            <a:r>
              <a:rPr lang="fr-FR" sz="2400" dirty="0" err="1" smtClean="0"/>
              <a:t>Executor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Réutilisation des threads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Scheduling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Cache et pool de threads</a:t>
            </a:r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Depuis JDK 1.5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2319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Executor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905261"/>
            <a:ext cx="11082866" cy="37677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Des implémentations concrètes sont </a:t>
            </a:r>
            <a:r>
              <a:rPr lang="fr-FR" sz="2400" dirty="0" err="1"/>
              <a:t>instanciables</a:t>
            </a:r>
            <a:r>
              <a:rPr lang="fr-FR" sz="2400" dirty="0"/>
              <a:t> via </a:t>
            </a:r>
            <a:r>
              <a:rPr lang="fr-FR" sz="2400" dirty="0" err="1"/>
              <a:t>Executors.newXXX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Quelques implémentations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381806" y="2855744"/>
            <a:ext cx="1044667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//le plus simple</a:t>
            </a: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Executors.newSingleThreadExecutor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//avec du cache et un nommage personnalisé des threads (implémentation naïve de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ThreadFactory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ThreadFactory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ThreadFactory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count = 0;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public Thread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newThread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Runnable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r) {</a:t>
            </a:r>
          </a:p>
          <a:p>
            <a:pPr marR="0"/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return new Thread(r, "</a:t>
            </a:r>
            <a:r>
              <a:rPr lang="en-US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ZenThread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-"+(count++));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Executors.newCachedThreadPool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9893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Executor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4875" y="1820411"/>
            <a:ext cx="11287125" cy="50375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ExecutorService</a:t>
            </a:r>
            <a:r>
              <a:rPr lang="fr-FR" sz="2400" dirty="0"/>
              <a:t> étend </a:t>
            </a:r>
            <a:r>
              <a:rPr lang="fr-FR" sz="2400" dirty="0" err="1"/>
              <a:t>Executor</a:t>
            </a:r>
            <a:r>
              <a:rPr lang="fr-FR" sz="2400" dirty="0"/>
              <a:t> pour ajouter la notion de Future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Future&lt;T&gt; représente la promesse d'un résultat à venir, asynchrone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peut </a:t>
            </a:r>
            <a:r>
              <a:rPr lang="fr-FR" sz="2400" dirty="0" smtClean="0"/>
              <a:t>attendre </a:t>
            </a:r>
            <a:r>
              <a:rPr lang="fr-FR" sz="2400" dirty="0"/>
              <a:t>ce résultat en bloquant (</a:t>
            </a:r>
            <a:r>
              <a:rPr lang="fr-FR" sz="2400" dirty="0" err="1"/>
              <a:t>f.get</a:t>
            </a:r>
            <a:r>
              <a:rPr lang="fr-FR" sz="2400" dirty="0"/>
              <a:t>()), </a:t>
            </a:r>
            <a:r>
              <a:rPr lang="fr-FR" sz="2400" dirty="0" smtClean="0"/>
              <a:t>ou préciser </a:t>
            </a:r>
            <a:r>
              <a:rPr lang="fr-FR" sz="2400" dirty="0"/>
              <a:t>un timeout et </a:t>
            </a:r>
            <a:r>
              <a:rPr lang="fr-FR" sz="2400" dirty="0" smtClean="0"/>
              <a:t>réessayer </a:t>
            </a:r>
            <a:r>
              <a:rPr lang="fr-FR" sz="2400" dirty="0"/>
              <a:t>plus tard (</a:t>
            </a:r>
            <a:r>
              <a:rPr lang="fr-FR" sz="2400" dirty="0" err="1"/>
              <a:t>f.get</a:t>
            </a:r>
            <a:r>
              <a:rPr lang="fr-FR" sz="2400" dirty="0"/>
              <a:t>(timeout, unit))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</a:t>
            </a:r>
            <a:r>
              <a:rPr lang="fr-FR" sz="2400" dirty="0" smtClean="0"/>
              <a:t>ossibilité </a:t>
            </a:r>
            <a:r>
              <a:rPr lang="fr-FR" sz="2400" dirty="0"/>
              <a:t>d'annuler la </a:t>
            </a:r>
            <a:r>
              <a:rPr lang="fr-FR" sz="2400" dirty="0" smtClean="0"/>
              <a:t>tâche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Intégrable dans l'API Service de </a:t>
            </a:r>
            <a:r>
              <a:rPr lang="fr-FR" sz="2400" dirty="0" err="1" smtClean="0"/>
              <a:t>JavaFX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Notion de Future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367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Service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2038525"/>
            <a:ext cx="11082866" cy="48194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Palie à </a:t>
            </a:r>
            <a:r>
              <a:rPr lang="fr-FR" sz="2400" dirty="0"/>
              <a:t>la limitation des exécutions uniques des </a:t>
            </a:r>
            <a:r>
              <a:rPr lang="fr-FR" sz="2400" dirty="0" err="1"/>
              <a:t>Task</a:t>
            </a:r>
            <a:r>
              <a:rPr lang="fr-FR" sz="2400" dirty="0"/>
              <a:t> en créant une abstraction supplémentaire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but d'un Service est de pouvoir définir des tâches spécifiques, de manière répétitive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peut l'associer à un </a:t>
            </a:r>
            <a:r>
              <a:rPr lang="fr-FR" sz="2400" dirty="0" err="1"/>
              <a:t>Executor</a:t>
            </a:r>
            <a:r>
              <a:rPr lang="fr-FR" sz="2400" dirty="0"/>
              <a:t> spécifique ou le laisser créer le sien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Un Service est techniquement une </a:t>
            </a:r>
            <a:r>
              <a:rPr lang="fr-FR" sz="2400" dirty="0" err="1"/>
              <a:t>Factory</a:t>
            </a:r>
            <a:r>
              <a:rPr lang="fr-FR" sz="2400" dirty="0"/>
              <a:t> de </a:t>
            </a:r>
            <a:r>
              <a:rPr lang="fr-FR" sz="2400" dirty="0" err="1"/>
              <a:t>Task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Mieux gérer les </a:t>
            </a:r>
            <a:r>
              <a:rPr lang="fr-FR" dirty="0" err="1" smtClean="0"/>
              <a:t>Task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070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Traitements simultanés en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09134" y="1795244"/>
            <a:ext cx="11082866" cy="506275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JavaFX</a:t>
            </a:r>
            <a:r>
              <a:rPr lang="fr-FR" sz="2400" dirty="0"/>
              <a:t> est optimisé pour le traitement </a:t>
            </a:r>
            <a:r>
              <a:rPr lang="fr-FR" sz="2400" dirty="0" smtClean="0"/>
              <a:t>concurrent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Plusieurs traitements simultanés sont possibles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Appels de méthodes de type « callback » en asynchrone à la fin d'un traitement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API fournie pour une intégration souple avec </a:t>
            </a:r>
            <a:r>
              <a:rPr lang="fr-FR" sz="2000" dirty="0" smtClean="0"/>
              <a:t>l'IHM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API compatible avec les possibilités de concurrence natives de Java</a:t>
            </a:r>
            <a:endParaRPr lang="fr-FR" sz="20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La concurrence est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Complexe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Difficile à déboguer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Exigeante : seul le niveau parfait est correct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Performante si bien modélisée</a:t>
            </a:r>
            <a:endParaRPr lang="fr-FR" sz="20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Indispensable en </a:t>
            </a:r>
            <a:r>
              <a:rPr lang="fr-FR" sz="2000" dirty="0" err="1" smtClean="0"/>
              <a:t>JavaFX</a:t>
            </a:r>
            <a:endParaRPr lang="fr-FR" sz="16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12642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Service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610687"/>
            <a:ext cx="11082866" cy="41957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propriétés du service sont </a:t>
            </a:r>
            <a:r>
              <a:rPr lang="fr-FR" sz="2400" dirty="0" err="1"/>
              <a:t>bindées</a:t>
            </a:r>
            <a:r>
              <a:rPr lang="fr-FR" sz="2400" dirty="0"/>
              <a:t> à celles de la tâche en cours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Start pour lancer la tâche, restart pour annuler une tâche en cours et en lancer une nouvelle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65713" y="3028191"/>
            <a:ext cx="842010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Executor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executor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Executors.newCachedThreadPool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Service&lt;String&gt;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zenService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Service&lt;String&gt;() {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protected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Task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&lt;String&gt;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createTask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return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Task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&lt;String&gt;() {</a:t>
            </a:r>
          </a:p>
          <a:p>
            <a:pPr marR="0"/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protected String call() throws Exception {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	return "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ZenService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s'est lancé";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}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};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zenService.setExecutor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executor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zenService.start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75507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Service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736521"/>
            <a:ext cx="11082866" cy="5121479"/>
          </a:xfrm>
        </p:spPr>
        <p:txBody>
          <a:bodyPr/>
          <a:lstStyle/>
          <a:p>
            <a:r>
              <a:rPr lang="fr-FR" sz="2400" dirty="0"/>
              <a:t>Pour un service avec des paramètres d'entrée, exposer une propriété pour ceux-ci et les capturer à la création de la </a:t>
            </a:r>
            <a:r>
              <a:rPr lang="fr-FR" sz="2400" dirty="0" err="1"/>
              <a:t>Task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Interactions entre Service et </a:t>
            </a:r>
            <a:r>
              <a:rPr lang="fr-FR" dirty="0" err="1" smtClean="0"/>
              <a:t>Task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09134" y="2852012"/>
            <a:ext cx="9144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en-US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 static class </a:t>
            </a:r>
            <a:r>
              <a:rPr lang="en-US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SplitterService</a:t>
            </a:r>
            <a:r>
              <a:rPr lang="en-US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extends Service&lt;String[]&gt; </a:t>
            </a:r>
            <a:r>
              <a:rPr lang="en-US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R="0"/>
            <a:endParaRPr lang="en-US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en-US" sz="1400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 final </a:t>
            </a:r>
            <a:r>
              <a:rPr lang="en-US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StringProperty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toSplit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 new </a:t>
            </a:r>
            <a:r>
              <a:rPr lang="en-US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SimpleStringProperty</a:t>
            </a:r>
            <a:r>
              <a:rPr lang="en-US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  <a:endParaRPr lang="en-US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protected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&lt;String[]&gt; 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createTask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</a:t>
            </a:r>
            <a:r>
              <a:rPr lang="fr-FR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R="0"/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//alternativement capturer dans le constructeur de la tâche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String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work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toSplit.get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return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Task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&lt;String[]&gt;()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protected String[] call() throws Exception {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	return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work.split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 ");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};</a:t>
            </a:r>
          </a:p>
          <a:p>
            <a:pPr marR="0"/>
            <a:r>
              <a:rPr lang="fr-FR" sz="1400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24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Service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828800"/>
            <a:ext cx="11082866" cy="3977606"/>
          </a:xfrm>
        </p:spPr>
        <p:txBody>
          <a:bodyPr/>
          <a:lstStyle/>
          <a:p>
            <a:r>
              <a:rPr lang="fr-FR" sz="2400" dirty="0" smtClean="0"/>
              <a:t>Récupérer le résultat de la </a:t>
            </a:r>
            <a:r>
              <a:rPr lang="fr-FR" sz="2400" dirty="0" err="1" smtClean="0"/>
              <a:t>Task</a:t>
            </a:r>
            <a:r>
              <a:rPr lang="fr-FR" sz="2400" dirty="0" smtClean="0"/>
              <a:t> </a:t>
            </a:r>
            <a:r>
              <a:rPr lang="fr-FR" sz="2400" dirty="0"/>
              <a:t>via l'événement </a:t>
            </a:r>
            <a:r>
              <a:rPr lang="fr-FR" sz="2400" dirty="0" err="1" smtClean="0"/>
              <a:t>onSucceeded</a:t>
            </a: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Interactions entre Service et </a:t>
            </a:r>
            <a:r>
              <a:rPr lang="fr-FR" dirty="0" err="1" smtClean="0"/>
              <a:t>Tasl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76246" y="2580074"/>
            <a:ext cx="9144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SplitterService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service = new 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SplitterService</a:t>
            </a:r>
            <a:r>
              <a:rPr lang="fr-FR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//passer la donnée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service.</a:t>
            </a:r>
            <a:r>
              <a:rPr lang="fr-FR" sz="1400" dirty="0" err="1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setToSplit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Zenika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Service</a:t>
            </a:r>
            <a:r>
              <a:rPr lang="fr-FR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");</a:t>
            </a:r>
          </a:p>
          <a:p>
            <a:pPr marR="0"/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//capturer le résultat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service.setOnSucceeded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(new 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WorkerStateEvent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&gt;() </a:t>
            </a:r>
            <a:r>
              <a:rPr lang="fr-FR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R="0"/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handle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WorkerStateEvent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wse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//méthode exemple, pourrait afficher chaque mot dans une table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afficherUnParLigne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(String[]) </a:t>
            </a:r>
            <a:r>
              <a:rPr lang="fr-FR" sz="1400" dirty="0" err="1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wse.getSource</a:t>
            </a:r>
            <a:r>
              <a:rPr lang="fr-FR" sz="1400" dirty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400" dirty="0" err="1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getValue</a:t>
            </a:r>
            <a:r>
              <a:rPr lang="fr-FR" sz="1400" dirty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});</a:t>
            </a:r>
          </a:p>
          <a:p>
            <a:pPr marR="0"/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service.start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950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aller plus loin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2038525"/>
            <a:ext cx="11082866" cy="48194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Il est possible de définir une abstraction au-dessus de l'API Service afin de rendre automatique la définition de paramètres </a:t>
            </a:r>
            <a:r>
              <a:rPr lang="fr-FR" sz="2400" dirty="0" smtClean="0"/>
              <a:t>courants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Pool de </a:t>
            </a:r>
            <a:r>
              <a:rPr lang="fr-FR" sz="2000" dirty="0" smtClean="0"/>
              <a:t>threads spécifique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Handlers</a:t>
            </a:r>
            <a:r>
              <a:rPr lang="fr-FR" sz="2000" dirty="0"/>
              <a:t> par défaut sur les événements d'échec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Ajout de logs dans les threads utilisés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Comme les traitements ont lieu hors Application Thread, les logs générés dans ces threads ne sont pas accessibles par défaut dans la console </a:t>
            </a:r>
            <a:r>
              <a:rPr lang="fr-FR" sz="2400" dirty="0" smtClean="0"/>
              <a:t>Java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Une </a:t>
            </a:r>
            <a:r>
              <a:rPr lang="fr-FR" sz="2000" dirty="0" err="1"/>
              <a:t>factory</a:t>
            </a:r>
            <a:r>
              <a:rPr lang="fr-FR" sz="2000" dirty="0"/>
              <a:t> de Service permet donc de rendre plus aisé le </a:t>
            </a:r>
            <a:r>
              <a:rPr lang="fr-FR" sz="2000" dirty="0" err="1"/>
              <a:t>déboguage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Factory</a:t>
            </a:r>
            <a:r>
              <a:rPr lang="fr-FR" dirty="0" smtClean="0"/>
              <a:t> </a:t>
            </a:r>
            <a:r>
              <a:rPr lang="fr-FR" smtClean="0"/>
              <a:t>de Service?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96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Application Thread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905261"/>
            <a:ext cx="11082866" cy="495273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Dédié au </a:t>
            </a:r>
            <a:r>
              <a:rPr lang="fr-FR" sz="2400" dirty="0" err="1"/>
              <a:t>rendering</a:t>
            </a:r>
            <a:r>
              <a:rPr lang="fr-FR" sz="2400" dirty="0"/>
              <a:t> de l'application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Dessine les composants de la vue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Gère les événements de l'application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Exécute le code des composants </a:t>
            </a:r>
            <a:r>
              <a:rPr lang="fr-FR" sz="2000" dirty="0" err="1" smtClean="0"/>
              <a:t>JavaFX</a:t>
            </a:r>
            <a:endParaRPr lang="fr-FR" sz="2000" dirty="0" smtClean="0"/>
          </a:p>
          <a:p>
            <a:pPr lvl="1" indent="0">
              <a:buNone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Problèmes liés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Tout traitement long effectué dans l'Application Thread « gèle » ou ralentit l'affichage de l'application !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Aucun input utilisateur n'est reconnu (le thread ne gère plus les événements)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Nécessité de comprendre et maîtriser le multithreading et </a:t>
            </a:r>
            <a:r>
              <a:rPr lang="fr-FR" sz="2000" dirty="0" smtClean="0"/>
              <a:t>l'asynchronisme</a:t>
            </a:r>
            <a:endParaRPr lang="fr-FR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GUI Thread et implications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807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Challenges techniques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979802"/>
            <a:ext cx="11082866" cy="38266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Principales problématiques en </a:t>
            </a:r>
            <a:r>
              <a:rPr lang="fr-FR" sz="2400" dirty="0" err="1" smtClean="0"/>
              <a:t>JavaFX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Comment créer et gérer de nouveaux </a:t>
            </a:r>
            <a:r>
              <a:rPr lang="fr-FR" sz="2000" dirty="0" smtClean="0"/>
              <a:t>threads ?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Comment interagir entre threads personnalisés et l'Application Thread </a:t>
            </a:r>
            <a:r>
              <a:rPr lang="fr-FR" sz="2000" dirty="0" smtClean="0"/>
              <a:t>?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Cas d'utilisations </a:t>
            </a:r>
            <a:r>
              <a:rPr lang="fr-FR" sz="2400" dirty="0" smtClean="0"/>
              <a:t>classiques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Appels HTTP ou autres types de requêtes sur le réseau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Accès </a:t>
            </a:r>
            <a:r>
              <a:rPr lang="fr-FR" sz="2000" dirty="0" err="1"/>
              <a:t>filesystem</a:t>
            </a:r>
            <a:r>
              <a:rPr lang="fr-FR" sz="2000" dirty="0"/>
              <a:t> (ouverture de fichiers)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Accès base de données distante ou locale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Longue computation (décryptage, compression de données volumineuses...)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Comment gérer la concurrence?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25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Multi-threading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2038525"/>
            <a:ext cx="11082866" cy="48194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Utiliser un pool de threads dédié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Obtenir une notification </a:t>
            </a:r>
            <a:r>
              <a:rPr lang="fr-FR" sz="2400" dirty="0"/>
              <a:t>lors de la fin d'un </a:t>
            </a:r>
            <a:r>
              <a:rPr lang="fr-FR" sz="2400" dirty="0" smtClean="0"/>
              <a:t>traitement ou de son échec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i="1" dirty="0"/>
              <a:t>Exemple : chargement d'une image terminé, afficher l'image</a:t>
            </a:r>
          </a:p>
          <a:p>
            <a:pPr lvl="2" indent="0">
              <a:buNone/>
            </a:pPr>
            <a:endParaRPr lang="fr-FR" sz="16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Obtenir une notification de </a:t>
            </a:r>
            <a:r>
              <a:rPr lang="fr-FR" sz="2400" dirty="0"/>
              <a:t>la progression en cours du traitement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i="1" dirty="0"/>
              <a:t>Exemple : téléchargement effectué à 35 % du total attendu</a:t>
            </a:r>
          </a:p>
          <a:p>
            <a:pPr lvl="2" indent="0">
              <a:buNone/>
            </a:pPr>
            <a:endParaRPr lang="fr-FR" sz="16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Implémenter des tâches périodiques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i="1" dirty="0"/>
              <a:t>Exemple : </a:t>
            </a:r>
            <a:r>
              <a:rPr lang="fr-FR" sz="2000" i="1" dirty="0" err="1"/>
              <a:t>ping</a:t>
            </a:r>
            <a:r>
              <a:rPr lang="fr-FR" sz="2000" i="1" dirty="0"/>
              <a:t> périodique d'un serveur pour vérifier le réseau</a:t>
            </a:r>
          </a:p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Quelques possibilités avec </a:t>
            </a:r>
            <a:r>
              <a:rPr lang="fr-FR" dirty="0" err="1" smtClean="0"/>
              <a:t>JavaFX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515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un traitement asynchrone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800225"/>
            <a:ext cx="11006666" cy="50577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Instancier un Thread qui aura pour charge d'exécuter du code hors </a:t>
            </a:r>
            <a:r>
              <a:rPr lang="fr-FR" sz="2400" dirty="0" err="1"/>
              <a:t>JavaFX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Par </a:t>
            </a:r>
            <a:r>
              <a:rPr lang="fr-FR" sz="2000" dirty="0"/>
              <a:t>défaut, un thread est en mode </a:t>
            </a:r>
            <a:r>
              <a:rPr lang="fr-FR" sz="2000" dirty="0" err="1"/>
              <a:t>idle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Démarrage </a:t>
            </a:r>
            <a:r>
              <a:rPr lang="fr-FR" sz="2000" dirty="0"/>
              <a:t>via la méthode </a:t>
            </a:r>
            <a:r>
              <a:rPr lang="fr-FR" sz="2000" dirty="0" err="1"/>
              <a:t>start</a:t>
            </a:r>
            <a:endParaRPr lang="fr-FR" sz="20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Définir un </a:t>
            </a:r>
            <a:r>
              <a:rPr lang="fr-FR" sz="2400" dirty="0" err="1"/>
              <a:t>Runnable</a:t>
            </a:r>
            <a:r>
              <a:rPr lang="fr-FR" sz="2400" dirty="0"/>
              <a:t> possédant le code à exécuter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Il est possible de créer un pool de Thread pour plus de souplesse</a:t>
            </a:r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API Thread et </a:t>
            </a:r>
            <a:r>
              <a:rPr lang="fr-FR" dirty="0" err="1" smtClean="0"/>
              <a:t>Runnable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976721" y="396651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/>
            <a:r>
              <a:rPr lang="en-US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Thread </a:t>
            </a:r>
            <a:r>
              <a:rPr lang="en-US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thread</a:t>
            </a:r>
            <a:r>
              <a:rPr lang="en-US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Thread(new Runnable() {</a:t>
            </a:r>
            <a:endParaRPr lang="en-US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@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Override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public 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run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// To Be 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executed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!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}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thread.start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07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Accéder à l’Application Thread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8634" y="1905261"/>
            <a:ext cx="11273366" cy="39011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Utilisation de la </a:t>
            </a:r>
            <a:r>
              <a:rPr lang="fr-FR" sz="2400" dirty="0"/>
              <a:t>méthode statique </a:t>
            </a:r>
            <a:r>
              <a:rPr lang="fr-FR" sz="2400" dirty="0" err="1"/>
              <a:t>Platform.runLater</a:t>
            </a:r>
            <a:r>
              <a:rPr lang="fr-FR" sz="2400" dirty="0"/>
              <a:t>(...)</a:t>
            </a:r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Depuis un autre Thread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963403" y="2629825"/>
            <a:ext cx="826277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Label </a:t>
            </a:r>
            <a:r>
              <a:rPr lang="en-US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label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Label</a:t>
            </a:r>
            <a:r>
              <a:rPr lang="en-US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Un traitement hors Application Thread !");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Thread </a:t>
            </a:r>
            <a:r>
              <a:rPr lang="en-US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thread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Thread(new Runnable() </a:t>
            </a:r>
            <a:r>
              <a:rPr lang="en-US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R="0"/>
            <a:endParaRPr lang="en-US" sz="1400" dirty="0" smtClean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@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Override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1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public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run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Thread.sleep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(3000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      	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Platform.runLater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Runnable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public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run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label.setText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Done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!"); 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}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});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});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thread.start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817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Notes sur </a:t>
            </a:r>
            <a:r>
              <a:rPr lang="fr-FR" dirty="0" err="1" smtClean="0"/>
              <a:t>Platform.runLater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2000250"/>
            <a:ext cx="11082866" cy="42862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En cas d'exécution de code IHM en dehors de l'Application Thread, on obtient une exception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délègue à </a:t>
            </a:r>
            <a:r>
              <a:rPr lang="fr-FR" sz="2400" dirty="0" err="1"/>
              <a:t>JavaFX</a:t>
            </a:r>
            <a:r>
              <a:rPr lang="fr-FR" sz="2400" dirty="0"/>
              <a:t> le soin d'exécuter le code quand cela lui semble optimal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Pas de garantie en ordre de temps sur l'exécution du callback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Que faire si on a beaucoup de callbacks ? Faut-il toujours utiliser </a:t>
            </a:r>
            <a:r>
              <a:rPr lang="fr-FR" sz="2000" dirty="0" err="1"/>
              <a:t>Platform.runLater</a:t>
            </a:r>
            <a:r>
              <a:rPr lang="fr-FR" sz="2000" dirty="0"/>
              <a:t> 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Précautions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514913" y="3007614"/>
            <a:ext cx="943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en-US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java.lang.IllegalStateException</a:t>
            </a:r>
            <a:r>
              <a:rPr lang="en-US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: Not on FX application thread; </a:t>
            </a:r>
            <a:r>
              <a:rPr lang="en-US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currentThread</a:t>
            </a:r>
            <a:r>
              <a:rPr lang="en-US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xxx</a:t>
            </a:r>
            <a:endParaRPr lang="en-US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26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Worker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57392" y="1988191"/>
            <a:ext cx="11134608" cy="48698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JavaFX</a:t>
            </a:r>
            <a:r>
              <a:rPr lang="fr-FR" sz="2400" dirty="0"/>
              <a:t> met à disposition un </a:t>
            </a:r>
            <a:r>
              <a:rPr lang="fr-FR" sz="2400" dirty="0" err="1"/>
              <a:t>framework</a:t>
            </a:r>
            <a:r>
              <a:rPr lang="fr-FR" sz="2400" dirty="0"/>
              <a:t> de concurrence pour cadrer l'utilisation correcte des threads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Meilleure maintenabilité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Meilleure prédictibilité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Meilleure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classes se trouvent dans le package </a:t>
            </a:r>
            <a:r>
              <a:rPr lang="fr-FR" sz="2400" dirty="0" err="1"/>
              <a:t>javafx.concurrent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Interface </a:t>
            </a:r>
            <a:r>
              <a:rPr lang="fr-FR" sz="2000" dirty="0" err="1" smtClean="0"/>
              <a:t>Worker</a:t>
            </a:r>
            <a:r>
              <a:rPr lang="fr-FR" sz="2000" dirty="0" smtClean="0"/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Implémentations disponibles à étendre : </a:t>
            </a:r>
            <a:r>
              <a:rPr lang="fr-FR" sz="2000" dirty="0" err="1" smtClean="0"/>
              <a:t>Task</a:t>
            </a:r>
            <a:r>
              <a:rPr lang="fr-FR" sz="2000" dirty="0" smtClean="0"/>
              <a:t> et Service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Support des callbacks dans le </a:t>
            </a:r>
            <a:r>
              <a:rPr lang="fr-FR" sz="2000" dirty="0" err="1" smtClean="0"/>
              <a:t>JavaFX</a:t>
            </a:r>
            <a:r>
              <a:rPr lang="fr-FR" sz="2000" dirty="0" smtClean="0"/>
              <a:t> Application Thread natif!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Faciliter les traitements asynchrones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7529070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Titre">
      <a:dk1>
        <a:srgbClr val="AF1E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11660</TotalTime>
  <Words>966</Words>
  <Application>Microsoft Office PowerPoint</Application>
  <PresentationFormat>Widescreen</PresentationFormat>
  <Paragraphs>299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Candara</vt:lpstr>
      <vt:lpstr>DIN-Medium</vt:lpstr>
      <vt:lpstr>Liberation Mono</vt:lpstr>
      <vt:lpstr>Open Sans</vt:lpstr>
      <vt:lpstr>2_Thème Office</vt:lpstr>
      <vt:lpstr>PowerPoint Presentation</vt:lpstr>
      <vt:lpstr>Introduction</vt:lpstr>
      <vt:lpstr>JavaFX Application Thread</vt:lpstr>
      <vt:lpstr>Challenges techniques</vt:lpstr>
      <vt:lpstr>Multi-threading</vt:lpstr>
      <vt:lpstr>Créer un traitement asynchrone</vt:lpstr>
      <vt:lpstr>Accéder à l’Application Thread</vt:lpstr>
      <vt:lpstr>Notes sur Platform.runLater</vt:lpstr>
      <vt:lpstr>API Worker</vt:lpstr>
      <vt:lpstr>API Worker</vt:lpstr>
      <vt:lpstr>API Worker</vt:lpstr>
      <vt:lpstr>Implémentation de Worker</vt:lpstr>
      <vt:lpstr>API Task</vt:lpstr>
      <vt:lpstr>API Task</vt:lpstr>
      <vt:lpstr>API Task</vt:lpstr>
      <vt:lpstr>API Executor</vt:lpstr>
      <vt:lpstr>API Executor</vt:lpstr>
      <vt:lpstr>API Executor</vt:lpstr>
      <vt:lpstr>API Service</vt:lpstr>
      <vt:lpstr>API Service</vt:lpstr>
      <vt:lpstr>API Service</vt:lpstr>
      <vt:lpstr>API Service</vt:lpstr>
      <vt:lpstr>Pour aller plus loin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REX Storm / Redis</dc:title>
  <dc:creator>Benjamin Houdu</dc:creator>
  <cp:lastModifiedBy>Benjamin Houdu</cp:lastModifiedBy>
  <cp:revision>462</cp:revision>
  <dcterms:created xsi:type="dcterms:W3CDTF">2014-10-16T12:54:57Z</dcterms:created>
  <dcterms:modified xsi:type="dcterms:W3CDTF">2014-12-03T15:37:42Z</dcterms:modified>
</cp:coreProperties>
</file>