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304"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3"/>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47" userDrawn="1">
          <p15:clr>
            <a:srgbClr val="A4A3A4"/>
          </p15:clr>
        </p15:guide>
        <p15:guide id="2" pos="140" userDrawn="1">
          <p15:clr>
            <a:srgbClr val="A4A3A4"/>
          </p15:clr>
        </p15:guide>
        <p15:guide id="3" orient="horz" pos="93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showGuides="1">
      <p:cViewPr>
        <p:scale>
          <a:sx n="100" d="100"/>
          <a:sy n="100" d="100"/>
        </p:scale>
        <p:origin x="442" y="120"/>
      </p:cViewPr>
      <p:guideLst>
        <p:guide orient="horz" pos="647"/>
        <p:guide pos="140"/>
        <p:guide orient="horz" pos="93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010986" y="1030514"/>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endParaRPr lang="en-US" sz="2000" dirty="0">
              <a:solidFill>
                <a:srgbClr val="161D23"/>
              </a:solidFill>
            </a:endParaRPr>
          </a:p>
        </p:txBody>
      </p:sp>
      <p:sp>
        <p:nvSpPr>
          <p:cNvPr id="13" name="Google Shape;70;p13"/>
          <p:cNvSpPr txBox="1"/>
          <p:nvPr/>
        </p:nvSpPr>
        <p:spPr>
          <a:xfrm>
            <a:off x="1003935" y="3552825"/>
            <a:ext cx="1456690" cy="366395"/>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100455" y="3956050"/>
            <a:ext cx="2482215" cy="759460"/>
          </a:xfrm>
          <a:prstGeom prst="rect">
            <a:avLst/>
          </a:prstGeom>
          <a:noFill/>
        </p:spPr>
        <p:txBody>
          <a:bodyPr wrap="square">
            <a:no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 Yabesh Jesilen V</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:au951221104059</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JP College Of Engineering</a:t>
            </a:r>
            <a:endParaRPr lang="en-US" sz="1100"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br>
              <a:rPr lang="en-IN" sz="2000" b="1" dirty="0">
                <a:solidFill>
                  <a:srgbClr val="213163"/>
                </a:solidFill>
              </a:rPr>
            </a:br>
            <a:r>
              <a:rPr lang="en-IN" sz="2000" b="1" dirty="0">
                <a:solidFill>
                  <a:srgbClr val="213163"/>
                </a:solidFill>
              </a:rPr>
              <a:t>                       </a:t>
            </a:r>
            <a:endParaRPr lang="en-IN" sz="20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4" name="TextBox 3"/>
          <p:cNvSpPr txBox="1"/>
          <p:nvPr/>
        </p:nvSpPr>
        <p:spPr>
          <a:xfrm>
            <a:off x="465005" y="1286765"/>
            <a:ext cx="8427535" cy="3107690"/>
          </a:xfrm>
          <a:prstGeom prst="rect">
            <a:avLst/>
          </a:prstGeom>
          <a:noFill/>
        </p:spPr>
        <p:txBody>
          <a:bodyPr wrap="square">
            <a:spAutoFit/>
          </a:bodyPr>
          <a:lstStyle/>
          <a:p>
            <a:pPr marL="342900" indent="-342900">
              <a:buFont typeface="Arial" panose="020B0604020202020204" pitchFamily="34" charset="0"/>
              <a:buChar char="•"/>
            </a:pPr>
            <a:r>
              <a:rPr lang="en-GB" dirty="0">
                <a:sym typeface="+mn-ea"/>
              </a:rPr>
              <a:t> Utilizing Django's model system, we structure data entities such as User, Poll, Choice, and Vote to represent users, polls, poll choices, and user votes respectively, ensuring efficient data management and relationships. </a:t>
            </a:r>
            <a:endParaRPr lang="en-GB" dirty="0">
              <a:sym typeface="+mn-ea"/>
            </a:endParaRPr>
          </a:p>
          <a:p>
            <a:pPr marL="342900" indent="-342900">
              <a:buFont typeface="Arial" panose="020B0604020202020204" pitchFamily="34" charset="0"/>
              <a:buChar char="•"/>
            </a:pPr>
            <a:endParaRPr lang="en-GB" dirty="0">
              <a:sym typeface="+mn-ea"/>
            </a:endParaRPr>
          </a:p>
          <a:p>
            <a:pPr marL="342900" indent="-342900">
              <a:buFont typeface="Arial" panose="020B0604020202020204" pitchFamily="34" charset="0"/>
              <a:buChar char="•"/>
            </a:pPr>
            <a:r>
              <a:rPr dirty="0">
                <a:sym typeface="+mn-ea"/>
              </a:rPr>
              <a:t> Users can create polls with customized questions and choices, and other users can participate by submitting their votes. Each vote is recorded and associated with the respective choice and user.</a:t>
            </a:r>
            <a:r>
              <a:rPr lang="en-IN" dirty="0"/>
              <a:t>In developing a voting application using Django, meticulous attention is directed towards both </a:t>
            </a:r>
            <a:r>
              <a:rPr lang="en-IN" dirty="0" err="1"/>
              <a:t>modeling</a:t>
            </a:r>
            <a:r>
              <a:rPr lang="en-IN" dirty="0"/>
              <a:t> the underlying data structure and effectively presenting the voting results to users. </a:t>
            </a:r>
            <a:endParaRPr lang="en-IN"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GB" dirty="0"/>
              <a:t>As votes are submitted, the system dynamically updates the poll results, providing users with instant feedback on the current standings of each choice.</a:t>
            </a: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 Our solution includes features for analyzing poll results, such as visualizations and statistical summaries, empowering users to gain insights into voting patterns and preferences.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sp>
        <p:nvSpPr>
          <p:cNvPr id="3" name="Text Placeholder 2"/>
          <p:cNvSpPr>
            <a:spLocks noGrp="1"/>
          </p:cNvSpPr>
          <p:nvPr>
            <p:ph type="body" idx="1"/>
          </p:nvPr>
        </p:nvSpPr>
        <p:spPr>
          <a:xfrm>
            <a:off x="311699" y="1389600"/>
            <a:ext cx="8603701" cy="3525300"/>
          </a:xfrm>
        </p:spPr>
        <p:txBody>
          <a:bodyPr/>
          <a:lstStyle/>
          <a:p>
            <a:pPr marL="152400" indent="0">
              <a:buNone/>
            </a:pPr>
            <a:r>
              <a:rPr lang="en-US" dirty="0"/>
              <a:t> </a:t>
            </a:r>
            <a:endParaRPr lang="en-US" dirty="0"/>
          </a:p>
        </p:txBody>
      </p:sp>
      <p:pic>
        <p:nvPicPr>
          <p:cNvPr id="4" name="Picture 3" descr="IMG-20240427-WA0001"/>
          <p:cNvPicPr>
            <a:picLocks noChangeAspect="1"/>
          </p:cNvPicPr>
          <p:nvPr/>
        </p:nvPicPr>
        <p:blipFill>
          <a:blip r:embed="rId1"/>
          <a:stretch>
            <a:fillRect/>
          </a:stretch>
        </p:blipFill>
        <p:spPr>
          <a:xfrm>
            <a:off x="804545" y="1276985"/>
            <a:ext cx="7534910" cy="30632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Polling Questions Page</a:t>
            </a:r>
            <a:endParaRPr lang="en-US" b="1" dirty="0"/>
          </a:p>
        </p:txBody>
      </p:sp>
      <p:pic>
        <p:nvPicPr>
          <p:cNvPr id="5" name="Picture 4"/>
          <p:cNvPicPr>
            <a:picLocks noChangeAspect="1"/>
          </p:cNvPicPr>
          <p:nvPr/>
        </p:nvPicPr>
        <p:blipFill>
          <a:blip r:embed="rId1"/>
          <a:stretch>
            <a:fillRect/>
          </a:stretch>
        </p:blipFill>
        <p:spPr>
          <a:xfrm>
            <a:off x="814070" y="1518285"/>
            <a:ext cx="7516495" cy="29641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273780"/>
            <a:ext cx="7886430" cy="993870"/>
          </a:xfrm>
        </p:spPr>
        <p:txBody>
          <a:bodyPr anchor="ctr">
            <a:normAutofit/>
          </a:bodyPr>
          <a:lstStyle/>
          <a:p>
            <a:r>
              <a:rPr lang="en-US" sz="2000" b="1" dirty="0"/>
              <a:t>Voting Page</a:t>
            </a:r>
            <a:endParaRPr lang="en-US" sz="2000" b="1" dirty="0"/>
          </a:p>
        </p:txBody>
      </p:sp>
      <p:sp>
        <p:nvSpPr>
          <p:cNvPr id="9" name="Subtitle 2"/>
          <p:cNvSpPr>
            <a:spLocks noGrp="1"/>
          </p:cNvSpPr>
          <p:nvPr>
            <p:ph type="subTitle"/>
          </p:nvPr>
        </p:nvSpPr>
        <p:spPr>
          <a:xfrm>
            <a:off x="688975" y="1361440"/>
            <a:ext cx="5524500" cy="2057400"/>
          </a:xfrm>
        </p:spPr>
        <p:txBody>
          <a:bodyPr/>
          <a:lstStyle/>
          <a:p>
            <a:endParaRPr lang="en-US" b="1" dirty="0"/>
          </a:p>
        </p:txBody>
      </p:sp>
      <p:pic>
        <p:nvPicPr>
          <p:cNvPr id="3" name="Picture 2"/>
          <p:cNvPicPr>
            <a:picLocks noChangeAspect="1"/>
          </p:cNvPicPr>
          <p:nvPr/>
        </p:nvPicPr>
        <p:blipFill>
          <a:blip r:embed="rId1"/>
          <a:stretch>
            <a:fillRect/>
          </a:stretch>
        </p:blipFill>
        <p:spPr>
          <a:xfrm>
            <a:off x="759460" y="1267460"/>
            <a:ext cx="7387590" cy="3098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55600"/>
            <a:ext cx="2808000" cy="755700"/>
          </a:xfrm>
        </p:spPr>
        <p:txBody>
          <a:bodyPr wrap="square" anchor="b">
            <a:normAutofit/>
          </a:bodyPr>
          <a:lstStyle/>
          <a:p>
            <a:r>
              <a:rPr lang="en-US" sz="2200" b="1"/>
              <a:t>Admin-Page</a:t>
            </a:r>
            <a:endParaRPr lang="en-US" sz="2200" b="1"/>
          </a:p>
        </p:txBody>
      </p:sp>
      <p:sp>
        <p:nvSpPr>
          <p:cNvPr id="7" name="Text Placeholder 2"/>
          <p:cNvSpPr>
            <a:spLocks noGrp="1"/>
          </p:cNvSpPr>
          <p:nvPr>
            <p:ph type="body" idx="1"/>
          </p:nvPr>
        </p:nvSpPr>
        <p:spPr>
          <a:xfrm>
            <a:off x="311700" y="1389600"/>
            <a:ext cx="7498800" cy="3179400"/>
          </a:xfrm>
        </p:spPr>
        <p:txBody>
          <a:bodyPr/>
          <a:lstStyle/>
          <a:p>
            <a:endParaRPr lang="en-US" sz="1600" dirty="0"/>
          </a:p>
        </p:txBody>
      </p:sp>
      <p:pic>
        <p:nvPicPr>
          <p:cNvPr id="3" name="Picture 2" descr="admin"/>
          <p:cNvPicPr>
            <a:picLocks noChangeAspect="1"/>
          </p:cNvPicPr>
          <p:nvPr/>
        </p:nvPicPr>
        <p:blipFill>
          <a:blip r:embed="rId1"/>
          <a:stretch>
            <a:fillRect/>
          </a:stretch>
        </p:blipFill>
        <p:spPr>
          <a:xfrm>
            <a:off x="462280" y="1487170"/>
            <a:ext cx="8505190" cy="28682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2000" b="1" dirty="0">
                <a:solidFill>
                  <a:srgbClr val="213163"/>
                </a:solidFill>
                <a:latin typeface="+mj-lt"/>
              </a:rPr>
              <a:t>Future </a:t>
            </a:r>
            <a:r>
              <a:rPr lang="en-US" sz="2000" b="1" dirty="0">
                <a:solidFill>
                  <a:srgbClr val="213163"/>
                </a:solidFill>
                <a:latin typeface="+mj-lt"/>
              </a:rPr>
              <a:t>Enhancements</a:t>
            </a:r>
            <a:r>
              <a:rPr lang="en-US" sz="2000" b="1" dirty="0">
                <a:solidFill>
                  <a:srgbClr val="374151"/>
                </a:solidFill>
                <a:latin typeface="+mj-lt"/>
                <a:cs typeface="Times New Roman" panose="02020603050405020304" pitchFamily="18" charset="0"/>
              </a:rPr>
              <a:t>:</a:t>
            </a:r>
            <a:br>
              <a:rPr lang="en-US" sz="2000" b="0" i="0" dirty="0">
                <a:solidFill>
                  <a:srgbClr val="374151"/>
                </a:solidFill>
                <a:effectLst/>
                <a:latin typeface="Söhne"/>
              </a:rPr>
            </a:br>
            <a:endParaRPr lang="en-US" sz="2000" dirty="0"/>
          </a:p>
        </p:txBody>
      </p:sp>
      <p:sp>
        <p:nvSpPr>
          <p:cNvPr id="4" name="TextBox 3"/>
          <p:cNvSpPr txBox="1"/>
          <p:nvPr/>
        </p:nvSpPr>
        <p:spPr>
          <a:xfrm>
            <a:off x="1224776" y="1374929"/>
            <a:ext cx="7168375" cy="3291840"/>
          </a:xfrm>
          <a:prstGeom prst="rect">
            <a:avLst/>
          </a:prstGeom>
          <a:noFill/>
        </p:spPr>
        <p:txBody>
          <a:bodyPr wrap="square">
            <a:spAutoFit/>
          </a:bodyPr>
          <a:lstStyle/>
          <a:p>
            <a:pPr marL="285750" indent="-285750">
              <a:buFont typeface="Arial" panose="020B0604020202020204" pitchFamily="34" charset="0"/>
              <a:buChar char="•"/>
            </a:pPr>
            <a:r>
              <a:rPr lang="en-IN" sz="1600" dirty="0"/>
              <a:t>Integrate advanced analytics features such as trend analysis, demographic breakdowns, and predictive modeling to provide deeper insights into voting behaviors and preferences.</a:t>
            </a:r>
            <a:endParaRPr lang="en-IN" sz="1600" dirty="0"/>
          </a:p>
          <a:p>
            <a:pPr marL="285750" indent="-285750">
              <a:buFont typeface="Arial" panose="020B0604020202020204" pitchFamily="34" charset="0"/>
              <a:buChar char="•"/>
            </a:pPr>
            <a:r>
              <a:rPr lang="en-IN" sz="1600" dirty="0">
                <a:sym typeface="+mn-ea"/>
              </a:rPr>
              <a:t>Implement interactive elements such as live polling sessions, real-time chat functionalities, and interactive visualizations to further engage users and encourage participation.</a:t>
            </a:r>
            <a:endParaRPr lang="en-IN" sz="1600" dirty="0">
              <a:sym typeface="+mn-ea"/>
            </a:endParaRPr>
          </a:p>
          <a:p>
            <a:pPr marL="285750" indent="-285750">
              <a:buFont typeface="Arial" panose="020B0604020202020204" pitchFamily="34" charset="0"/>
              <a:buChar char="•"/>
            </a:pPr>
            <a:r>
              <a:rPr lang="en-IN" sz="1600" dirty="0">
                <a:sym typeface="+mn-ea"/>
              </a:rPr>
              <a:t> Enable seamless integration with popular social media platforms and collaboration tools to expand reach and facilitate sharing of polls, fostering greater community involvement and awareness.</a:t>
            </a:r>
            <a:endParaRPr lang="en-IN" sz="1600" dirty="0">
              <a:sym typeface="+mn-ea"/>
            </a:endParaRPr>
          </a:p>
          <a:p>
            <a:pPr marL="285750" indent="-285750">
              <a:buFont typeface="Arial" panose="020B0604020202020204" pitchFamily="34" charset="0"/>
              <a:buChar char="•"/>
            </a:pPr>
            <a:r>
              <a:rPr lang="en-IN" sz="1600">
                <a:sym typeface="+mn-ea"/>
              </a:rPr>
              <a:t> Explore incorporating machine learning algorithms for tasks such as sentiment analysis of poll responses, personalized recommendations for poll topics, and automated moderation of user-generated content to enhance the overall user experience and decision-making process.</a:t>
            </a:r>
            <a:endParaRPr lang="en-IN" sz="160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4" name="TextBox 3"/>
          <p:cNvSpPr txBox="1"/>
          <p:nvPr/>
        </p:nvSpPr>
        <p:spPr>
          <a:xfrm>
            <a:off x="912728" y="1556087"/>
            <a:ext cx="7666278" cy="2799715"/>
          </a:xfrm>
          <a:prstGeom prst="rect">
            <a:avLst/>
          </a:prstGeom>
          <a:noFill/>
        </p:spPr>
        <p:txBody>
          <a:bodyPr wrap="square">
            <a:spAutoFit/>
          </a:bodyPr>
          <a:lstStyle/>
          <a:p>
            <a:r>
              <a:rPr lang="en-IN" sz="1600"/>
              <a:t>In conclusion, our Django-based voting web application presents a comprehensive solution for conducting online polls and voting with efficiency, accessibility, and engagement at its core. By leveraging Django's framework, we have developed a user-friendly platform that facilitates poll creation, participation, and result analysis. The inclusion of real-time result updates and customizable poll features ensures an interactive and dynamic voting experience for users. Moving forward, the potential for future enhancements such as advanced analytics, interactive features, external platform integration, and machine learning integration holds promise for further enriching the functionality and impact of our application. Overall, our project embodies a commitment to democratizing decision-making processes and fostering inclusive participation in shaping collective outcomes.</a:t>
            </a:r>
            <a:endParaRPr lang="en-IN"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p:cNvSpPr txBox="1"/>
          <p:nvPr/>
        </p:nvSpPr>
        <p:spPr>
          <a:xfrm>
            <a:off x="1715775"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Voting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Abstract</a:t>
            </a:r>
            <a:endParaRPr lang="en-IN" sz="24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5" name="TextBox 4"/>
          <p:cNvSpPr txBox="1"/>
          <p:nvPr/>
        </p:nvSpPr>
        <p:spPr>
          <a:xfrm>
            <a:off x="845820" y="1544448"/>
            <a:ext cx="7529376" cy="1383665"/>
          </a:xfrm>
          <a:prstGeom prst="rect">
            <a:avLst/>
          </a:prstGeom>
          <a:noFill/>
        </p:spPr>
        <p:txBody>
          <a:bodyPr wrap="square">
            <a:spAutoFit/>
          </a:bodyPr>
          <a:lstStyle/>
          <a:p>
            <a:pPr indent="457200"/>
            <a:r>
              <a:rPr lang="en-IN" dirty="0"/>
              <a:t>This project aims to develop a web application using the Django framework for conducting online polls and voting. The application allows users to view and participate in polls, submit their votes, and view real-time results. Key features include user authentication, creation of new polls, and interactive user interface. The project aims to provide a user-friendly and engaging platform for conducting various types of polls and gathering opinions from participants.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2567563" cy="52962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a:t>
            </a:r>
            <a:endParaRPr lang="en-IN" sz="18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7" name="TextBox 6"/>
          <p:cNvSpPr txBox="1"/>
          <p:nvPr/>
        </p:nvSpPr>
        <p:spPr>
          <a:xfrm>
            <a:off x="1003300" y="1210945"/>
            <a:ext cx="6824345" cy="1636395"/>
          </a:xfrm>
          <a:prstGeom prst="rect">
            <a:avLst/>
          </a:prstGeom>
          <a:noFill/>
        </p:spPr>
        <p:txBody>
          <a:bodyPr wrap="square">
            <a:noAutofit/>
          </a:bodyPr>
          <a:lstStyle/>
          <a:p>
            <a:pPr marL="285750" indent="-285750">
              <a:buFont typeface="Arial" panose="020B0604020202020204" pitchFamily="34" charset="0"/>
              <a:buChar char="•"/>
            </a:pPr>
            <a:r>
              <a:rPr lang="en-IN" dirty="0"/>
              <a:t>Limited Engagement in Traditional Voting Systems: Traditional methods of conducting polls and voting often lack engagement and accessibility, leading to low participation rates and limited representation of diverse opinions.</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Complexity in Poll Creation and Management: Existing platforms for creating and managing polls may be complex and require technical expertise, making it challenging for non-technical users to conduct their own polls effectively.</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Lack of Real-time Interaction and Feedback: Many polling systems do not provide real-time interaction and feedback, hindering the ability to engage users dynamically and limiting the effectiveness of gathering timely insights and responses.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22011" y="704433"/>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5" name="TextBox 4"/>
          <p:cNvSpPr txBox="1"/>
          <p:nvPr/>
        </p:nvSpPr>
        <p:spPr>
          <a:xfrm>
            <a:off x="931769" y="1330524"/>
            <a:ext cx="7149148" cy="3538220"/>
          </a:xfrm>
          <a:prstGeom prst="rect">
            <a:avLst/>
          </a:prstGeom>
          <a:noFill/>
        </p:spPr>
        <p:txBody>
          <a:bodyPr wrap="square">
            <a:spAutoFit/>
          </a:bodyPr>
          <a:lstStyle/>
          <a:p>
            <a:pPr marL="285750" indent="-285750">
              <a:buFont typeface="Arial" panose="020B0604020202020204" pitchFamily="34" charset="0"/>
              <a:buChar char="•"/>
            </a:pPr>
            <a:r>
              <a:rPr lang="en-IN" dirty="0"/>
              <a:t>Develop a user-friendly web app using Django for facilitating online polls and voting.</a:t>
            </a:r>
            <a:r>
              <a:rPr lang="en-US" altLang="en-IN" dirty="0"/>
              <a:t> </a:t>
            </a:r>
            <a:endParaRPr lang="en-US" alt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Enhance engagement by enabling easy participation, vote submission, and real-time result viewing.</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User Authentication: Ensure secure access for users to the platform.</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Poll Creation: Enable intuitive creation and management of polls with customizable questions and choices.</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Individuals, organizations, and communities seeking efficient polling solutions.</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Students, professionals, community leaders, and businesses looking for interactive decision-making tools.</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Proposed Solution</a:t>
            </a:r>
            <a:endParaRPr lang="en-IN" sz="2000" dirty="0"/>
          </a:p>
        </p:txBody>
      </p:sp>
      <p:sp>
        <p:nvSpPr>
          <p:cNvPr id="11"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5" name="TextBox 4"/>
          <p:cNvSpPr txBox="1"/>
          <p:nvPr/>
        </p:nvSpPr>
        <p:spPr>
          <a:xfrm>
            <a:off x="927100" y="1175067"/>
            <a:ext cx="6036527" cy="3538220"/>
          </a:xfrm>
          <a:prstGeom prst="rect">
            <a:avLst/>
          </a:prstGeom>
          <a:noFill/>
        </p:spPr>
        <p:txBody>
          <a:bodyPr wrap="square">
            <a:spAutoFit/>
          </a:bodyPr>
          <a:lstStyle/>
          <a:p>
            <a:r>
              <a:rPr lang="en-IN" dirty="0"/>
              <a:t>Our solution entails developing a robust web application leveraging Django's framework to streamline the process of conducting online polls and voting. By prioritizing user-friendliness, we aim to create an intuitive platform where users can effortlessly create, participate in, and analyze polls. Through features like user authentication and real-time result updates, we ensure both security and engagement throughout the voting process</a:t>
            </a:r>
            <a:endParaRPr lang="en-IN" dirty="0"/>
          </a:p>
          <a:p>
            <a:r>
              <a:rPr lang="en-IN" dirty="0"/>
              <a:t>1.Django Framework Utilization</a:t>
            </a:r>
            <a:endParaRPr lang="en-IN" dirty="0"/>
          </a:p>
          <a:p>
            <a:r>
              <a:rPr lang="en-IN" dirty="0"/>
              <a:t>2.User-Friendly Interface Design</a:t>
            </a:r>
            <a:endParaRPr lang="en-IN" dirty="0"/>
          </a:p>
          <a:p>
            <a:r>
              <a:rPr lang="en-IN" dirty="0"/>
              <a:t>3.Secure User Authentication</a:t>
            </a:r>
            <a:endParaRPr lang="en-IN" dirty="0"/>
          </a:p>
          <a:p>
            <a:r>
              <a:rPr lang="en-IN" dirty="0"/>
              <a:t>4</a:t>
            </a:r>
            <a:r>
              <a:rPr lang="en-US" altLang="en-IN" dirty="0"/>
              <a:t>.Real-Time Result Updates</a:t>
            </a:r>
            <a:endParaRPr lang="en-US" altLang="en-IN" dirty="0"/>
          </a:p>
          <a:p>
            <a:r>
              <a:rPr lang="en-IN" dirty="0"/>
              <a:t>5.Customizable Poll Creation</a:t>
            </a:r>
            <a:endParaRPr lang="en-IN" dirty="0"/>
          </a:p>
          <a:p>
            <a:r>
              <a:rPr lang="en-IN" dirty="0"/>
              <a:t>6.Responsive Design for Accessibility</a:t>
            </a:r>
            <a:endParaRPr lang="en-IN" dirty="0"/>
          </a:p>
          <a:p>
            <a:r>
              <a:rPr lang="en-IN" dirty="0"/>
              <a:t>7.Scalable Infrastructure</a:t>
            </a:r>
            <a:endParaRPr lang="en-IN" dirty="0"/>
          </a:p>
          <a:p>
            <a:r>
              <a:rPr lang="en-IN" dirty="0"/>
              <a:t>8.Community Engagement </a:t>
            </a:r>
            <a:endParaRPr lang="en-IN"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9921" y="688093"/>
            <a:ext cx="8017933" cy="3784600"/>
          </a:xfrm>
          <a:prstGeom prst="rect">
            <a:avLst/>
          </a:prstGeom>
          <a:noFill/>
        </p:spPr>
        <p:txBody>
          <a:bodyPr wrap="square">
            <a:spAutoFit/>
          </a:bodyPr>
          <a:lstStyle/>
          <a:p>
            <a:pPr marL="457200" lvl="1" algn="l">
              <a:lnSpc>
                <a:spcPct val="150000"/>
              </a:lnSpc>
            </a:pPr>
            <a:r>
              <a:rPr lang="en-US" sz="2000" b="1" dirty="0">
                <a:solidFill>
                  <a:srgbClr val="374151"/>
                </a:solidFill>
                <a:latin typeface="+mj-ea"/>
                <a:cs typeface="+mj-ea"/>
              </a:rPr>
              <a:t>Advantages</a:t>
            </a:r>
            <a:r>
              <a:rPr lang="en-US" sz="2000" b="1" dirty="0">
                <a:solidFill>
                  <a:srgbClr val="374151"/>
                </a:solidFill>
                <a:latin typeface="+mn-lt"/>
                <a:cs typeface="+mn-lt"/>
              </a:rPr>
              <a:t>:</a:t>
            </a:r>
            <a:endParaRPr lang="en-US" sz="2000" b="1" dirty="0">
              <a:solidFill>
                <a:srgbClr val="374151"/>
              </a:solidFill>
              <a:latin typeface="+mn-lt"/>
              <a:cs typeface="+mn-lt"/>
            </a:endParaRPr>
          </a:p>
          <a:p>
            <a:pPr marL="800100" lvl="1" indent="-342900" algn="l">
              <a:lnSpc>
                <a:spcPct val="150000"/>
              </a:lnSpc>
              <a:buFont typeface="Arial" panose="020B0604020202020204" pitchFamily="34" charset="0"/>
              <a:buChar char="•"/>
            </a:pPr>
            <a:r>
              <a:rPr lang="en-GB" dirty="0">
                <a:solidFill>
                  <a:srgbClr val="374151"/>
                </a:solidFill>
                <a:latin typeface="+mn-lt"/>
                <a:cs typeface="+mn-lt"/>
              </a:rPr>
              <a:t>The user-friendly interface and real-time result updates foster greater engagement among participants, encouraging active involvement in the voting process.</a:t>
            </a:r>
            <a:r>
              <a:rPr lang="en-US" altLang="en-GB" dirty="0">
                <a:solidFill>
                  <a:srgbClr val="374151"/>
                </a:solidFill>
                <a:latin typeface="+mn-lt"/>
                <a:cs typeface="+mn-lt"/>
              </a:rPr>
              <a:t> </a:t>
            </a:r>
            <a:endParaRPr lang="en-US" altLang="en-GB" dirty="0">
              <a:solidFill>
                <a:srgbClr val="374151"/>
              </a:solidFill>
              <a:latin typeface="+mn-lt"/>
              <a:cs typeface="+mn-lt"/>
            </a:endParaRPr>
          </a:p>
          <a:p>
            <a:pPr marL="800100" lvl="1" indent="-342900" algn="l">
              <a:lnSpc>
                <a:spcPct val="150000"/>
              </a:lnSpc>
              <a:buFont typeface="Arial" panose="020B0604020202020204" pitchFamily="34" charset="0"/>
              <a:buChar char="•"/>
            </a:pPr>
            <a:endParaRPr lang="en-GB" dirty="0">
              <a:solidFill>
                <a:srgbClr val="374151"/>
              </a:solidFill>
              <a:latin typeface="+mn-lt"/>
              <a:cs typeface="+mn-lt"/>
            </a:endParaRPr>
          </a:p>
          <a:p>
            <a:pPr marL="800100" lvl="1" indent="-342900" algn="l">
              <a:lnSpc>
                <a:spcPct val="150000"/>
              </a:lnSpc>
              <a:buFont typeface="Arial" panose="020B0604020202020204" pitchFamily="34" charset="0"/>
              <a:buChar char="•"/>
            </a:pPr>
            <a:r>
              <a:rPr lang="en-GB" dirty="0">
                <a:solidFill>
                  <a:srgbClr val="374151"/>
                </a:solidFill>
                <a:latin typeface="+mn-lt"/>
                <a:cs typeface="+mn-lt"/>
              </a:rPr>
              <a:t> By providing a seamless platform for creating and participating in polls, our solution improves the efficiency of decision-making processes and enhances accessibility for a wide range of users.</a:t>
            </a:r>
            <a:endParaRPr lang="en-GB" dirty="0">
              <a:solidFill>
                <a:srgbClr val="374151"/>
              </a:solidFill>
              <a:latin typeface="+mn-lt"/>
              <a:cs typeface="+mn-lt"/>
            </a:endParaRPr>
          </a:p>
          <a:p>
            <a:pPr marL="800100" lvl="1" indent="-342900" algn="l">
              <a:lnSpc>
                <a:spcPct val="150000"/>
              </a:lnSpc>
              <a:buFont typeface="Arial" panose="020B0604020202020204" pitchFamily="34" charset="0"/>
              <a:buChar char="•"/>
            </a:pPr>
            <a:endParaRPr lang="en-GB" dirty="0">
              <a:solidFill>
                <a:srgbClr val="374151"/>
              </a:solidFill>
              <a:latin typeface="+mn-lt"/>
              <a:cs typeface="+mn-lt"/>
            </a:endParaRPr>
          </a:p>
          <a:p>
            <a:pPr marL="800100" lvl="1" indent="-342900" algn="l">
              <a:lnSpc>
                <a:spcPct val="150000"/>
              </a:lnSpc>
              <a:buFont typeface="Arial" panose="020B0604020202020204" pitchFamily="34" charset="0"/>
              <a:buChar char="•"/>
            </a:pPr>
            <a:r>
              <a:rPr lang="en-GB" dirty="0">
                <a:solidFill>
                  <a:srgbClr val="374151"/>
                </a:solidFill>
                <a:latin typeface="+mn-lt"/>
                <a:cs typeface="+mn-lt"/>
              </a:rPr>
              <a:t> With customizable poll creation options and scalability, our solution can be tailored to suit diverse needs and adapted for various domains, ensuring flexibility and relevance across different contexts</a:t>
            </a:r>
            <a:r>
              <a:rPr lang="en-US" altLang="en-GB" dirty="0">
                <a:solidFill>
                  <a:srgbClr val="374151"/>
                </a:solidFill>
                <a:latin typeface="+mn-lt"/>
                <a:cs typeface="+mn-lt"/>
              </a:rPr>
              <a:t>.</a:t>
            </a:r>
            <a:endParaRPr lang="en-US" altLang="en-GB" dirty="0">
              <a:solidFill>
                <a:srgbClr val="374151"/>
              </a:solidFill>
              <a:latin typeface="+mn-lt"/>
              <a:cs typeface="+mn-lt"/>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4431030"/>
          </a:xfrm>
          <a:prstGeom prst="rect">
            <a:avLst/>
          </a:prstGeom>
          <a:noFill/>
        </p:spPr>
        <p:txBody>
          <a:bodyPr wrap="square">
            <a:spAutoFit/>
          </a:bodyPr>
          <a:lstStyle/>
          <a:p>
            <a:pPr marL="457200" lvl="1" algn="l">
              <a:lnSpc>
                <a:spcPct val="150000"/>
              </a:lnSpc>
            </a:pPr>
            <a:r>
              <a:rPr lang="en-US" sz="2000" b="1" i="0" dirty="0">
                <a:solidFill>
                  <a:srgbClr val="374151"/>
                </a:solidFill>
                <a:effectLst/>
                <a:latin typeface="+mn-lt"/>
                <a:cs typeface="+mn-lt"/>
              </a:rPr>
              <a:t>Disadvantages:</a:t>
            </a:r>
            <a:endParaRPr lang="en-US" sz="2000" b="1" i="0" dirty="0">
              <a:solidFill>
                <a:srgbClr val="374151"/>
              </a:solidFill>
              <a:effectLst/>
              <a:latin typeface="+mn-lt"/>
              <a:cs typeface="+mn-lt"/>
            </a:endParaRPr>
          </a:p>
          <a:p>
            <a:pPr marL="742950" lvl="1" indent="-285750" algn="l">
              <a:lnSpc>
                <a:spcPct val="150000"/>
              </a:lnSpc>
              <a:buFont typeface="Arial" panose="020B0604020202020204" pitchFamily="34" charset="0"/>
              <a:buChar char="•"/>
            </a:pPr>
            <a:r>
              <a:rPr i="0" dirty="0">
                <a:solidFill>
                  <a:srgbClr val="374151"/>
                </a:solidFill>
                <a:effectLst/>
                <a:latin typeface="+mn-lt"/>
                <a:cs typeface="+mn-lt"/>
              </a:rPr>
              <a:t> The user-friendly interface and real-time result updates foster greater engagement among participants, encouraging active involvement in the voting process.</a:t>
            </a:r>
            <a:endParaRPr i="0" dirty="0">
              <a:solidFill>
                <a:srgbClr val="374151"/>
              </a:solidFill>
              <a:effectLst/>
              <a:latin typeface="+mn-lt"/>
              <a:cs typeface="+mn-lt"/>
            </a:endParaRPr>
          </a:p>
          <a:p>
            <a:pPr marL="742950" lvl="1" indent="-285750" algn="l">
              <a:lnSpc>
                <a:spcPct val="150000"/>
              </a:lnSpc>
              <a:buFont typeface="Arial" panose="020B0604020202020204" pitchFamily="34" charset="0"/>
              <a:buChar char="•"/>
            </a:pPr>
            <a:endParaRPr i="0" dirty="0">
              <a:solidFill>
                <a:srgbClr val="374151"/>
              </a:solidFill>
              <a:effectLst/>
              <a:latin typeface="+mn-lt"/>
              <a:cs typeface="+mn-lt"/>
            </a:endParaRPr>
          </a:p>
          <a:p>
            <a:pPr marL="742950" lvl="1" indent="-285750" algn="l">
              <a:lnSpc>
                <a:spcPct val="150000"/>
              </a:lnSpc>
              <a:buFont typeface="Arial" panose="020B0604020202020204" pitchFamily="34" charset="0"/>
              <a:buChar char="•"/>
            </a:pPr>
            <a:r>
              <a:rPr i="0" dirty="0">
                <a:solidFill>
                  <a:srgbClr val="374151"/>
                </a:solidFill>
                <a:effectLst/>
                <a:latin typeface="+mn-lt"/>
                <a:cs typeface="+mn-lt"/>
              </a:rPr>
              <a:t>By providing a seamless platform for creating and participating in polls, our solution improves the efficiency of decision-making processes and enhances accessibility for a wide range of users.</a:t>
            </a:r>
            <a:endParaRPr i="0" dirty="0">
              <a:solidFill>
                <a:srgbClr val="374151"/>
              </a:solidFill>
              <a:effectLst/>
              <a:latin typeface="+mn-lt"/>
              <a:cs typeface="+mn-lt"/>
            </a:endParaRPr>
          </a:p>
          <a:p>
            <a:pPr marL="742950" lvl="1" indent="-285750" algn="l">
              <a:lnSpc>
                <a:spcPct val="150000"/>
              </a:lnSpc>
              <a:buFont typeface="Arial" panose="020B0604020202020204" pitchFamily="34" charset="0"/>
              <a:buChar char="•"/>
            </a:pPr>
            <a:endParaRPr i="0" dirty="0">
              <a:solidFill>
                <a:srgbClr val="374151"/>
              </a:solidFill>
              <a:effectLst/>
              <a:latin typeface="+mn-lt"/>
              <a:cs typeface="+mn-lt"/>
            </a:endParaRPr>
          </a:p>
          <a:p>
            <a:pPr marL="742950" lvl="1" indent="-285750" algn="l">
              <a:lnSpc>
                <a:spcPct val="150000"/>
              </a:lnSpc>
              <a:buFont typeface="Arial" panose="020B0604020202020204" pitchFamily="34" charset="0"/>
              <a:buChar char="•"/>
            </a:pPr>
            <a:r>
              <a:rPr i="0" dirty="0">
                <a:solidFill>
                  <a:srgbClr val="374151"/>
                </a:solidFill>
                <a:effectLst/>
                <a:latin typeface="+mn-lt"/>
                <a:cs typeface="+mn-lt"/>
              </a:rPr>
              <a:t>  With customizable poll creation options and scalability, our solution can be tailored to suit diverse needs and adapted for various domains, ensuring flexibility and relevance across different contexts.</a:t>
            </a:r>
            <a:endParaRPr i="0" dirty="0">
              <a:solidFill>
                <a:srgbClr val="374151"/>
              </a:solidFill>
              <a:effectLst/>
              <a:latin typeface="+mn-lt"/>
              <a:cs typeface="+mn-lt"/>
            </a:endParaRPr>
          </a:p>
          <a:p>
            <a:pPr marL="742950" lvl="1" indent="-285750" algn="l">
              <a:lnSpc>
                <a:spcPct val="150000"/>
              </a:lnSpc>
              <a:buFont typeface="Arial" panose="020B0604020202020204" pitchFamily="34" charset="0"/>
              <a:buChar char="•"/>
            </a:pPr>
            <a:endParaRPr i="0" dirty="0">
              <a:solidFill>
                <a:srgbClr val="374151"/>
              </a:solidFill>
              <a:effectLst/>
              <a:latin typeface="+mn-lt"/>
              <a:cs typeface="+mn-lt"/>
            </a:endParaRPr>
          </a:p>
          <a:p>
            <a:pPr marL="742950" lvl="1" indent="-285750" algn="l">
              <a:lnSpc>
                <a:spcPct val="150000"/>
              </a:lnSpc>
              <a:buFont typeface="Arial" panose="020B0604020202020204" pitchFamily="34" charset="0"/>
              <a:buChar char="•"/>
            </a:pPr>
            <a:endParaRPr i="0" dirty="0">
              <a:solidFill>
                <a:srgbClr val="374151"/>
              </a:solidFill>
              <a:effectLst/>
              <a:latin typeface="+mn-lt"/>
              <a:cs typeface="+mn-lt"/>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213" y="68199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2" name="TextBox 11"/>
          <p:cNvSpPr txBox="1"/>
          <p:nvPr/>
        </p:nvSpPr>
        <p:spPr>
          <a:xfrm>
            <a:off x="1000125" y="1361440"/>
            <a:ext cx="2517775" cy="1599565"/>
          </a:xfrm>
          <a:prstGeom prst="rect">
            <a:avLst/>
          </a:prstGeom>
          <a:noFill/>
        </p:spPr>
        <p:txBody>
          <a:bodyPr wrap="square" rtlCol="0">
            <a:spAutoFit/>
          </a:bodyPr>
          <a:lstStyle/>
          <a:p>
            <a:pPr algn="ctr"/>
            <a:r>
              <a:rPr lang="en-US" b="1">
                <a:latin typeface="Arial Black" panose="020B0A04020102020204" charset="0"/>
                <a:cs typeface="Arial Black" panose="020B0A04020102020204" charset="0"/>
              </a:rPr>
              <a:t>Front-end</a:t>
            </a:r>
            <a:endParaRPr lang="en-US" b="1">
              <a:latin typeface="Arial Black" panose="020B0A04020102020204" charset="0"/>
              <a:cs typeface="Arial Black" panose="020B0A04020102020204" charset="0"/>
            </a:endParaRPr>
          </a:p>
          <a:p>
            <a:pPr algn="ctr"/>
            <a:endParaRPr lang="en-US" b="1"/>
          </a:p>
          <a:p>
            <a:pPr algn="l"/>
            <a:r>
              <a:rPr lang="en-US">
                <a:latin typeface="Bahnschrift Condensed" panose="020B0502040204020203" charset="0"/>
                <a:cs typeface="Bahnschrift Condensed" panose="020B0502040204020203" charset="0"/>
              </a:rPr>
              <a:t>1.HTML</a:t>
            </a:r>
            <a:endParaRPr lang="en-US">
              <a:latin typeface="Bahnschrift Condensed" panose="020B0502040204020203" charset="0"/>
              <a:cs typeface="Bahnschrift Condensed" panose="020B0502040204020203" charset="0"/>
            </a:endParaRPr>
          </a:p>
          <a:p>
            <a:pPr algn="l"/>
            <a:r>
              <a:rPr lang="en-US">
                <a:latin typeface="Bahnschrift Condensed" panose="020B0502040204020203" charset="0"/>
                <a:cs typeface="Bahnschrift Condensed" panose="020B0502040204020203" charset="0"/>
              </a:rPr>
              <a:t>2.CSS</a:t>
            </a:r>
            <a:endParaRPr lang="en-US">
              <a:latin typeface="Bahnschrift Condensed" panose="020B0502040204020203" charset="0"/>
              <a:cs typeface="Bahnschrift Condensed" panose="020B0502040204020203" charset="0"/>
            </a:endParaRPr>
          </a:p>
          <a:p>
            <a:pPr algn="l"/>
            <a:r>
              <a:rPr lang="en-US">
                <a:latin typeface="Bahnschrift Condensed" panose="020B0502040204020203" charset="0"/>
                <a:cs typeface="Bahnschrift Condensed" panose="020B0502040204020203" charset="0"/>
              </a:rPr>
              <a:t>3.Java Script</a:t>
            </a:r>
            <a:endParaRPr lang="en-US">
              <a:latin typeface="Bahnschrift Condensed" panose="020B0502040204020203" charset="0"/>
              <a:cs typeface="Bahnschrift Condensed" panose="020B0502040204020203" charset="0"/>
            </a:endParaRPr>
          </a:p>
          <a:p>
            <a:pPr algn="l"/>
            <a:r>
              <a:rPr lang="en-US">
                <a:latin typeface="Bahnschrift Condensed" panose="020B0502040204020203" charset="0"/>
                <a:cs typeface="Bahnschrift Condensed" panose="020B0502040204020203" charset="0"/>
              </a:rPr>
              <a:t>4.Bootstrap</a:t>
            </a:r>
            <a:endParaRPr lang="en-US"/>
          </a:p>
          <a:p>
            <a:pPr algn="ctr"/>
            <a:endParaRPr lang="en-US"/>
          </a:p>
        </p:txBody>
      </p:sp>
      <p:sp>
        <p:nvSpPr>
          <p:cNvPr id="13" name="TextBox 12"/>
          <p:cNvSpPr txBox="1"/>
          <p:nvPr/>
        </p:nvSpPr>
        <p:spPr>
          <a:xfrm>
            <a:off x="4865736" y="1286887"/>
            <a:ext cx="3580969" cy="1168400"/>
          </a:xfrm>
          <a:prstGeom prst="rect">
            <a:avLst/>
          </a:prstGeom>
          <a:noFill/>
        </p:spPr>
        <p:txBody>
          <a:bodyPr wrap="square" rtlCol="0">
            <a:spAutoFit/>
          </a:bodyPr>
          <a:lstStyle/>
          <a:p>
            <a:pPr algn="ctr"/>
            <a:r>
              <a:rPr lang="en-US" b="1">
                <a:latin typeface="Arial Black" panose="020B0A04020102020204" charset="0"/>
                <a:cs typeface="Arial Black" panose="020B0A04020102020204" charset="0"/>
              </a:rPr>
              <a:t>Back-end</a:t>
            </a:r>
            <a:endParaRPr lang="en-US" b="1">
              <a:latin typeface="Arial Black" panose="020B0A04020102020204" charset="0"/>
              <a:cs typeface="Arial Black" panose="020B0A04020102020204" charset="0"/>
            </a:endParaRPr>
          </a:p>
          <a:p>
            <a:pPr algn="ctr"/>
            <a:endParaRPr lang="en-US" b="1"/>
          </a:p>
          <a:p>
            <a:pPr algn="l"/>
            <a:r>
              <a:rPr lang="en-US">
                <a:latin typeface="Bahnschrift Condensed" panose="020B0502040204020203" charset="0"/>
                <a:cs typeface="Bahnschrift Condensed" panose="020B0502040204020203" charset="0"/>
              </a:rPr>
              <a:t>1.Python</a:t>
            </a:r>
            <a:endParaRPr lang="en-US">
              <a:latin typeface="Bahnschrift Condensed" panose="020B0502040204020203" charset="0"/>
              <a:cs typeface="Bahnschrift Condensed" panose="020B0502040204020203" charset="0"/>
            </a:endParaRPr>
          </a:p>
          <a:p>
            <a:pPr algn="l"/>
            <a:r>
              <a:rPr lang="en-US">
                <a:latin typeface="Bahnschrift Condensed" panose="020B0502040204020203" charset="0"/>
                <a:cs typeface="Bahnschrift Condensed" panose="020B0502040204020203" charset="0"/>
              </a:rPr>
              <a:t>2.Django</a:t>
            </a:r>
            <a:endParaRPr lang="en-US">
              <a:latin typeface="Bahnschrift Condensed" panose="020B0502040204020203" charset="0"/>
              <a:cs typeface="Bahnschrift Condensed" panose="020B0502040204020203" charset="0"/>
            </a:endParaRPr>
          </a:p>
          <a:p>
            <a:pPr algn="l"/>
            <a:r>
              <a:rPr lang="en-US">
                <a:latin typeface="Bahnschrift Condensed" panose="020B0502040204020203" charset="0"/>
                <a:cs typeface="Bahnschrift Condensed" panose="020B0502040204020203" charset="0"/>
              </a:rPr>
              <a:t>3.SQL</a:t>
            </a:r>
            <a:endParaRPr lang="en-US">
              <a:latin typeface="Bahnschrift Condensed" panose="020B0502040204020203" charset="0"/>
              <a:cs typeface="Bahnschrift Condensed" panose="020B0502040204020203" charset="0"/>
            </a:endParaRP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0</TotalTime>
  <Words>6791</Words>
  <Application>WPS Presentation</Application>
  <PresentationFormat>On-screen Show (16:9)</PresentationFormat>
  <Paragraphs>132</Paragraphs>
  <Slides>17</Slides>
  <Notes>10</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幻灯片标题</vt:lpstr>
      </vt:variant>
      <vt:variant>
        <vt:i4>17</vt:i4>
      </vt:variant>
      <vt:variant>
        <vt:lpstr>自定义放映</vt:lpstr>
      </vt:variant>
      <vt:variant>
        <vt:i4>1</vt:i4>
      </vt:variant>
    </vt:vector>
  </HeadingPairs>
  <TitlesOfParts>
    <vt:vector size="39" baseType="lpstr">
      <vt:lpstr>Arial</vt:lpstr>
      <vt:lpstr>SimSun</vt:lpstr>
      <vt:lpstr>Wingdings</vt:lpstr>
      <vt:lpstr>Arial</vt:lpstr>
      <vt:lpstr>Calibri</vt:lpstr>
      <vt:lpstr>Arial MT</vt:lpstr>
      <vt:lpstr>Times New Roman</vt:lpstr>
      <vt:lpstr>Poppins</vt:lpstr>
      <vt:lpstr>Segoe Print</vt:lpstr>
      <vt:lpstr>Times New Roman</vt:lpstr>
      <vt:lpstr>Söhne</vt:lpstr>
      <vt:lpstr>Microsoft YaHei</vt:lpstr>
      <vt:lpstr>Arial Unicode MS</vt:lpstr>
      <vt:lpstr>Algerian</vt:lpstr>
      <vt:lpstr>Agency FB</vt:lpstr>
      <vt:lpstr>Arial Black</vt:lpstr>
      <vt:lpstr>Arial Narrow</vt:lpstr>
      <vt:lpstr>Bahnschrift Light Condensed</vt:lpstr>
      <vt:lpstr>Bahnschrift</vt:lpstr>
      <vt:lpstr>Bahnschrift Condensed</vt:lpstr>
      <vt:lpstr>Simple Light</vt:lpstr>
      <vt:lpstr>PowerPoint 演示文稿</vt:lpstr>
      <vt:lpstr>PowerPoint 演示文稿</vt:lpstr>
      <vt:lpstr>Abstract</vt:lpstr>
      <vt:lpstr>Problem Statement</vt:lpstr>
      <vt:lpstr>Project Overview</vt:lpstr>
      <vt:lpstr>Proposed Solution</vt:lpstr>
      <vt:lpstr>PowerPoint 演示文稿</vt:lpstr>
      <vt:lpstr>PowerPoint 演示文稿</vt:lpstr>
      <vt:lpstr>Technology Used</vt:lpstr>
      <vt:lpstr>Modelling &amp; Results                        </vt:lpstr>
      <vt:lpstr>Homepage</vt:lpstr>
      <vt:lpstr>Polling Questions Page</vt:lpstr>
      <vt:lpstr>Voting Page</vt:lpstr>
      <vt:lpstr>Admin-Page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19</cp:revision>
  <dcterms:created xsi:type="dcterms:W3CDTF">2024-04-27T06:41:00Z</dcterms:created>
  <dcterms:modified xsi:type="dcterms:W3CDTF">2024-04-27T08:49:45Z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20F9AD7EE62042AE8085F2AEC0C7ED87_13</vt:lpwstr>
  </property>
  <property fmtid="{D5CDD505-2E9C-101B-9397-08002B2CF9AE}" pid="4" name="KSOProductBuildVer">
    <vt:lpwstr>1033-12.2.0.13489</vt:lpwstr>
  </property>
</Properties>
</file>