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78" r:id="rId8"/>
    <p:sldId id="312" r:id="rId9"/>
    <p:sldId id="314" r:id="rId10"/>
    <p:sldId id="318" r:id="rId11"/>
    <p:sldId id="322" r:id="rId12"/>
    <p:sldId id="315" r:id="rId13"/>
    <p:sldId id="319" r:id="rId14"/>
    <p:sldId id="313" r:id="rId15"/>
    <p:sldId id="320" r:id="rId16"/>
    <p:sldId id="321" r:id="rId17"/>
    <p:sldId id="316" r:id="rId18"/>
  </p:sldIdLst>
  <p:sldSz cx="9144000" cy="5143500"/>
  <p:notesSz cx="6858000" cy="9144000"/>
  <p:embeddedFontLst>
    <p:embeddedFont>
      <p:font typeface="Play" panose="0000050000000000000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5311" userDrawn="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531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4" name="Shape 2634"/>
        <p:cNvGrpSpPr/>
        <p:nvPr/>
      </p:nvGrpSpPr>
      <p:grpSpPr>
        <a:xfrm>
          <a:off x="0" y="0"/>
          <a:ext cx="0" cy="0"/>
          <a:chOff x="0" y="0"/>
          <a:chExt cx="0" cy="0"/>
        </a:xfrm>
      </p:grpSpPr>
      <p:sp>
        <p:nvSpPr>
          <p:cNvPr id="2635" name="Google Shape;2635;g10b651380e3_0_1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2" name="Shape 2662"/>
        <p:cNvGrpSpPr/>
        <p:nvPr/>
      </p:nvGrpSpPr>
      <p:grpSpPr>
        <a:xfrm>
          <a:off x="0" y="0"/>
          <a:ext cx="0" cy="0"/>
          <a:chOff x="0" y="0"/>
          <a:chExt cx="0" cy="0"/>
        </a:xfrm>
      </p:grpSpPr>
      <p:sp>
        <p:nvSpPr>
          <p:cNvPr id="2663" name="Google Shape;2663;g10b651380e3_0_19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1" name="Shape 2691"/>
        <p:cNvGrpSpPr/>
        <p:nvPr/>
      </p:nvGrpSpPr>
      <p:grpSpPr>
        <a:xfrm>
          <a:off x="0" y="0"/>
          <a:ext cx="0" cy="0"/>
          <a:chOff x="0" y="0"/>
          <a:chExt cx="0" cy="0"/>
        </a:xfrm>
      </p:grpSpPr>
      <p:sp>
        <p:nvSpPr>
          <p:cNvPr id="2692" name="Google Shape;2692;g10b651380e3_0_22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4" Type="http://schemas.openxmlformats.org/officeDocument/2006/relationships/hyperlink" Target="https://freepik.com/" TargetMode="External"/><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22" name="Shape 622"/>
        <p:cNvGrpSpPr/>
        <p:nvPr/>
      </p:nvGrpSpPr>
      <p:grpSpPr>
        <a:xfrm>
          <a:off x="0" y="0"/>
          <a:ext cx="0" cy="0"/>
          <a:chOff x="0" y="0"/>
          <a:chExt cx="0" cy="0"/>
        </a:xfrm>
      </p:grpSpPr>
      <p:sp>
        <p:nvSpPr>
          <p:cNvPr id="623" name="Google Shape;623;p11"/>
          <p:cNvSpPr txBox="1"/>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1" name="Google Shape;701;p11"/>
          <p:cNvSpPr txBox="1"/>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07" name="Google Shape;707;p13"/>
          <p:cNvSpPr txBox="1"/>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3" name="Google Shape;713;p13"/>
          <p:cNvSpPr txBox="1"/>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5" name="Google Shape;715;p13"/>
          <p:cNvSpPr txBox="1"/>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p:txBody>
      </p:sp>
      <p:sp>
        <p:nvSpPr>
          <p:cNvPr id="923" name="Google Shape;923;p15"/>
          <p:cNvSpPr txBox="1"/>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3" name="Google Shape;1073;p16"/>
          <p:cNvSpPr txBox="1"/>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5" name="Google Shape;1075;p16"/>
          <p:cNvSpPr txBox="1"/>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7" name="Google Shape;1077;p16"/>
          <p:cNvSpPr txBox="1"/>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17"/>
          <p:cNvSpPr txBox="1"/>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6" name="Google Shape;1196;p17"/>
          <p:cNvSpPr txBox="1"/>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8" name="Google Shape;1198;p17"/>
          <p:cNvSpPr txBox="1"/>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8" name="Google Shape;1288;p20"/>
          <p:cNvSpPr txBox="1"/>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
        <p:nvSpPr>
          <p:cNvPr id="66" name="Google Shape;66;p3"/>
          <p:cNvSpPr txBox="1"/>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3" name="Google Shape;1383;p21"/>
          <p:cNvSpPr txBox="1"/>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8" name="Google Shape;1428;p2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2" name="Google Shape;1662;p26"/>
          <p:cNvSpPr txBox="1"/>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3" name="Google Shape;1663;p26"/>
          <p:cNvSpPr txBox="1"/>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5" name="Google Shape;1695;p27"/>
          <p:cNvSpPr txBox="1"/>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6" name="Google Shape;1696;p27"/>
          <p:cNvSpPr txBox="1"/>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7" name="Google Shape;1697;p27"/>
          <p:cNvSpPr txBox="1"/>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8" name="Google Shape;1698;p27"/>
          <p:cNvSpPr txBox="1"/>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9" name="Google Shape;1699;p27"/>
          <p:cNvSpPr txBox="1"/>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5" name="Google Shape;1735;p28"/>
          <p:cNvSpPr txBox="1"/>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6" name="Google Shape;1736;p28"/>
          <p:cNvSpPr txBox="1"/>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7" name="Google Shape;1737;p28"/>
          <p:cNvSpPr txBox="1"/>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8" name="Google Shape;1738;p28"/>
          <p:cNvSpPr txBox="1"/>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9" name="Google Shape;1739;p28"/>
          <p:cNvSpPr txBox="1"/>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68" name="Google Shape;1868;p29"/>
          <p:cNvSpPr txBox="1"/>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0" name="Google Shape;1870;p29"/>
          <p:cNvSpPr txBox="1"/>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2" name="Google Shape;1872;p29"/>
          <p:cNvSpPr txBox="1"/>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1" name="Google Shape;1971;p30"/>
          <p:cNvSpPr txBox="1"/>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2" name="Google Shape;1972;p30"/>
          <p:cNvSpPr txBox="1"/>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73" name="Google Shape;1973;p30"/>
          <p:cNvSpPr txBox="1"/>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4" name="Google Shape;1974;p30"/>
          <p:cNvSpPr txBox="1"/>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0" name="Google Shape;1980;p30"/>
          <p:cNvSpPr txBox="1"/>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1" name="Google Shape;1981;p30"/>
          <p:cNvSpPr txBox="1"/>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82" name="Google Shape;1982;p30"/>
          <p:cNvSpPr txBox="1"/>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3" name="Google Shape;1983;p30"/>
          <p:cNvSpPr txBox="1"/>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7" name="Google Shape;2057;p31"/>
          <p:cNvSpPr txBox="1"/>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8" name="Google Shape;2058;p31"/>
          <p:cNvSpPr txBox="1"/>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59" name="Google Shape;2059;p31"/>
          <p:cNvSpPr txBox="1"/>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0" name="Google Shape;2060;p31"/>
          <p:cNvSpPr txBox="1"/>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1" name="Google Shape;2061;p31"/>
          <p:cNvSpPr txBox="1"/>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2" name="Google Shape;2062;p31"/>
          <p:cNvSpPr txBox="1"/>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3" name="Google Shape;2063;p31"/>
          <p:cNvSpPr txBox="1"/>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4" name="Google Shape;2064;p31"/>
          <p:cNvSpPr txBox="1"/>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5" name="Google Shape;2065;p31"/>
          <p:cNvSpPr txBox="1"/>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6" name="Google Shape;2066;p31"/>
          <p:cNvSpPr txBox="1"/>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1" name="Google Shape;2071;p32"/>
          <p:cNvSpPr txBox="1"/>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3" name="Google Shape;2073;p32"/>
          <p:cNvSpPr txBox="1"/>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5" name="Google Shape;2075;p32"/>
          <p:cNvSpPr txBox="1"/>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7" name="Google Shape;2077;p32"/>
          <p:cNvSpPr txBox="1"/>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9" name="Google Shape;2079;p32"/>
          <p:cNvSpPr txBox="1"/>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09" name="Google Shape;2109;p33"/>
          <p:cNvSpPr txBox="1"/>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0" name="Google Shape;2110;p33"/>
          <p:cNvSpPr txBox="1"/>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1" name="Google Shape;2111;p33"/>
          <p:cNvSpPr txBox="1"/>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2" name="Google Shape;2112;p33"/>
          <p:cNvSpPr txBox="1"/>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3" name="Google Shape;2113;p33"/>
          <p:cNvSpPr txBox="1"/>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4" name="Google Shape;2114;p33"/>
          <p:cNvSpPr txBox="1"/>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5" name="Google Shape;2115;p33"/>
          <p:cNvSpPr txBox="1"/>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6" name="Google Shape;2116;p33"/>
          <p:cNvSpPr txBox="1"/>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7" name="Google Shape;2117;p33"/>
          <p:cNvSpPr txBox="1"/>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8" name="Google Shape;2118;p33"/>
          <p:cNvSpPr txBox="1"/>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9" name="Google Shape;2119;p33"/>
          <p:cNvSpPr txBox="1"/>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lt1"/>
                </a:solidFill>
                <a:latin typeface="Source Sans Pro"/>
                <a:ea typeface="Source Sans Pro"/>
                <a:cs typeface="Source Sans Pro"/>
                <a:sym typeface="Source Sans Pro"/>
              </a:rPr>
              <a:t>Credits: This presentation template was created by </a:t>
            </a:r>
            <a:r>
              <a:rPr lang="en-GB" sz="1200" b="1">
                <a:solidFill>
                  <a:schemeClr val="accent1"/>
                </a:solidFill>
                <a:uFill>
                  <a:noFill/>
                </a:uFill>
                <a:latin typeface="Source Sans Pro"/>
                <a:ea typeface="Source Sans Pro"/>
                <a:cs typeface="Source Sans Pro"/>
                <a:sym typeface="Source Sans Pro"/>
                <a:hlinkClick r:id="rId2"/>
              </a:rPr>
              <a:t>Slidesgo</a:t>
            </a:r>
            <a:r>
              <a:rPr lang="en-GB" sz="1200">
                <a:solidFill>
                  <a:schemeClr val="lt1"/>
                </a:solidFill>
                <a:latin typeface="Source Sans Pro"/>
                <a:ea typeface="Source Sans Pro"/>
                <a:cs typeface="Source Sans Pro"/>
                <a:sym typeface="Source Sans Pro"/>
              </a:rPr>
              <a:t>, including icons by </a:t>
            </a:r>
            <a:r>
              <a:rPr lang="en-GB" sz="1200" b="1">
                <a:solidFill>
                  <a:schemeClr val="accent1"/>
                </a:solidFill>
                <a:uFill>
                  <a:noFill/>
                </a:uFill>
                <a:latin typeface="Source Sans Pro"/>
                <a:ea typeface="Source Sans Pro"/>
                <a:cs typeface="Source Sans Pro"/>
                <a:sym typeface="Source Sans Pro"/>
                <a:hlinkClick r:id="rId3"/>
              </a:rPr>
              <a:t>Flaticon</a:t>
            </a:r>
            <a:r>
              <a:rPr lang="en-GB" sz="1200">
                <a:solidFill>
                  <a:schemeClr val="lt1"/>
                </a:solidFill>
                <a:latin typeface="Source Sans Pro"/>
                <a:ea typeface="Source Sans Pro"/>
                <a:cs typeface="Source Sans Pro"/>
                <a:sym typeface="Source Sans Pro"/>
              </a:rPr>
              <a:t>, and infographics &amp; images by </a:t>
            </a:r>
            <a:r>
              <a:rPr lang="en-GB" sz="1200" b="1">
                <a:solidFill>
                  <a:schemeClr val="accent1"/>
                </a:solidFill>
                <a:uFill>
                  <a:noFill/>
                </a:uFill>
                <a:latin typeface="Source Sans Pro"/>
                <a:ea typeface="Source Sans Pro"/>
                <a:cs typeface="Source Sans Pro"/>
                <a:sym typeface="Source Sans Pro"/>
                <a:hlinkClick r:id="rId4"/>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p:txBody>
      </p:sp>
      <p:sp>
        <p:nvSpPr>
          <p:cNvPr id="2462" name="Google Shape;2462;p34"/>
          <p:cNvSpPr txBox="1"/>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5" name="Google Shape;255;p5"/>
          <p:cNvSpPr txBox="1"/>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6" name="Google Shape;256;p5"/>
          <p:cNvSpPr txBox="1"/>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5"/>
          <p:cNvSpPr txBox="1"/>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7"/>
          <p:cNvSpPr txBox="1"/>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0"/>
          <p:cNvSpPr txBox="1"/>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1pPr>
            <a:lvl2pPr lvl="1"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2pPr>
            <a:lvl3pPr lvl="2"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3pPr>
            <a:lvl4pPr lvl="3"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4pPr>
            <a:lvl5pPr lvl="4"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5pPr>
            <a:lvl6pPr lvl="5"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6pPr>
            <a:lvl7pPr lvl="6"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7pPr>
            <a:lvl8pPr lvl="7"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8pPr>
            <a:lvl9pPr lvl="8"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7" name="Google Shape;7;p1"/>
          <p:cNvSpPr txBox="1"/>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37" name="Shape 2637"/>
        <p:cNvGrpSpPr/>
        <p:nvPr/>
      </p:nvGrpSpPr>
      <p:grpSpPr>
        <a:xfrm>
          <a:off x="0" y="0"/>
          <a:ext cx="0" cy="0"/>
          <a:chOff x="0" y="0"/>
          <a:chExt cx="0" cy="0"/>
        </a:xfrm>
      </p:grpSpPr>
      <p:sp>
        <p:nvSpPr>
          <p:cNvPr id="2638" name="Google Shape;2638;p40"/>
          <p:cNvSpPr txBox="1"/>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Saint Mary Univeristy</a:t>
            </a:r>
            <a:br>
              <a:rPr lang="en-US" altLang="en-GB" sz="2800"/>
            </a:br>
            <a:r>
              <a:rPr lang="en-US" altLang="en-GB" sz="2800"/>
              <a:t>Selected Topics</a:t>
            </a:r>
            <a:br>
              <a:rPr lang="en-US" altLang="en-GB" sz="2800"/>
            </a:br>
            <a:r>
              <a:rPr lang="en-GB" sz="2800"/>
              <a:t>:</a:t>
            </a:r>
            <a:r>
              <a:rPr lang="en-GB" sz="4100"/>
              <a:t> </a:t>
            </a:r>
            <a:r>
              <a:rPr lang="en-US" altLang="en-GB" sz="4100"/>
              <a:t>K-Means Clustring </a:t>
            </a:r>
            <a:r>
              <a:rPr lang="en-GB">
                <a:solidFill>
                  <a:schemeClr val="lt2"/>
                </a:solidFill>
              </a:rPr>
              <a:t> </a:t>
            </a:r>
            <a:endParaRPr lang="en-GB">
              <a:solidFill>
                <a:schemeClr val="lt2"/>
              </a:solidFill>
            </a:endParaRPr>
          </a:p>
        </p:txBody>
      </p:sp>
      <p:sp>
        <p:nvSpPr>
          <p:cNvPr id="2639" name="Google Shape;2639;p40"/>
          <p:cNvSpPr txBox="1"/>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GB"/>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5619750"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We Collected the Data?</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cxnSp>
        <p:nvCxnSpPr>
          <p:cNvPr id="3223" name="Google Shape;3223;p62"/>
          <p:cNvCxnSpPr/>
          <p:nvPr/>
        </p:nvCxnSpPr>
        <p:spPr>
          <a:xfrm>
            <a:off x="3294743" y="3003950"/>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cxnSp>
        <p:nvCxnSpPr>
          <p:cNvPr id="3227" name="Google Shape;3227;p62"/>
          <p:cNvCxnSpPr/>
          <p:nvPr/>
        </p:nvCxnSpPr>
        <p:spPr>
          <a:xfrm>
            <a:off x="3295378" y="3003950"/>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1055370"/>
            <a:ext cx="5746115" cy="2574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 was collected from a dataset named "Mall_Customers.csv," which contains information about customers at a mall. The dataset includes features such as CustomerID, Gender, Age, Annual Income, and Spending Score. The data was pre-processed to handle missing values, normalize features, and ensure quality for clustering analysis.</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230251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Showcase and Challenges We Faced</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81407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Showcase: </a:t>
            </a:r>
            <a:r>
              <a:rPr lang="en-GB"/>
              <a:t>We applied K-Means Clustering to segment customers based on purchasing behavior, allowing for targeted marketing strategies.</a:t>
            </a:r>
            <a:endParaRPr lang="en-GB"/>
          </a:p>
          <a:p>
            <a:pPr marL="0" lvl="0" indent="0" algn="l" rtl="0">
              <a:spcBef>
                <a:spcPts val="0"/>
              </a:spcBef>
              <a:spcAft>
                <a:spcPts val="0"/>
              </a:spcAft>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81407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ym typeface="+mn-ea"/>
              </a:rPr>
              <a:t>Challenges:</a:t>
            </a:r>
            <a:endParaRPr lang="en-GB" sz="2400"/>
          </a:p>
          <a:p>
            <a:pPr marL="0" lvl="0" indent="0" algn="l" rtl="0">
              <a:spcBef>
                <a:spcPts val="0"/>
              </a:spcBef>
              <a:spcAft>
                <a:spcPts val="0"/>
              </a:spcAft>
              <a:buNone/>
            </a:pPr>
            <a:r>
              <a:rPr lang="en-GB">
                <a:sym typeface="+mn-ea"/>
              </a:rPr>
              <a:t>Choosing the Right K: Determining the optimal number of clusters (K) was challenging and required techniques like the Elbow Method or Silhouette Analysis.</a:t>
            </a:r>
            <a:endParaRPr lang="en-GB"/>
          </a:p>
          <a:p>
            <a:pPr marL="0" lvl="0" indent="0" algn="l" rtl="0">
              <a:spcBef>
                <a:spcPts val="0"/>
              </a:spcBef>
              <a:spcAft>
                <a:spcPts val="0"/>
              </a:spcAft>
              <a:buNone/>
            </a:pPr>
            <a:r>
              <a:rPr lang="en-GB">
                <a:sym typeface="+mn-ea"/>
              </a:rPr>
              <a:t>Handling Outliers: Outliers can skew the clustering results, making it essential to preprocess and possibly remove outliers.</a:t>
            </a:r>
            <a:endParaRPr lang="en-GB"/>
          </a:p>
          <a:p>
            <a:pPr marL="0" lvl="0" indent="0" algn="l" rtl="0">
              <a:spcBef>
                <a:spcPts val="0"/>
              </a:spcBef>
              <a:spcAft>
                <a:spcPts val="0"/>
              </a:spcAft>
              <a:buNone/>
            </a:pPr>
            <a:r>
              <a:rPr lang="en-GB">
                <a:sym typeface="+mn-ea"/>
              </a:rPr>
              <a:t>Scalability: Processing large datasets required efficient computation and sometimes dimensionality reduction techniques to improve performance.</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References</a:t>
            </a:r>
            <a:endParaRPr lang="en-US" alt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6</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1" name="Google Shape;3220;p62"/>
          <p:cNvSpPr txBox="1"/>
          <p:nvPr/>
        </p:nvSpPr>
        <p:spPr>
          <a:xfrm>
            <a:off x="3166110" y="2620010"/>
            <a:ext cx="6104255" cy="6807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US" altLang="en-GB" sz="1600"/>
              <a:t>https://www.kaggle.com/datasets/shwetabh123/mall-customers</a:t>
            </a:r>
            <a:endParaRPr lang="en-US" altLang="en-GB" sz="1600"/>
          </a:p>
          <a:p>
            <a:pPr marL="0" lvl="0" indent="0" algn="l" rtl="0">
              <a:spcBef>
                <a:spcPts val="0"/>
              </a:spcBef>
              <a:spcAft>
                <a:spcPts val="0"/>
              </a:spcAft>
              <a:buNone/>
            </a:pPr>
            <a:r>
              <a:rPr lang="en-US" altLang="en-GB" sz="1600"/>
              <a:t>https://www.datacamp.com/tutorial/k-means-clustering-python</a:t>
            </a:r>
            <a:endParaRPr lang="en-US" altLang="en-GB" sz="1600"/>
          </a:p>
          <a:p>
            <a:pPr marL="0" lvl="0" indent="0" algn="l" rtl="0">
              <a:spcBef>
                <a:spcPts val="0"/>
              </a:spcBef>
              <a:spcAft>
                <a:spcPts val="0"/>
              </a:spcAft>
              <a:buNone/>
            </a:pPr>
            <a:endParaRPr lang="en-US" altLang="en-GB"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65" name="Shape 2665"/>
        <p:cNvGrpSpPr/>
        <p:nvPr/>
      </p:nvGrpSpPr>
      <p:grpSpPr>
        <a:xfrm>
          <a:off x="0" y="0"/>
          <a:ext cx="0" cy="0"/>
          <a:chOff x="0" y="0"/>
          <a:chExt cx="0" cy="0"/>
        </a:xfrm>
      </p:grpSpPr>
      <p:grpSp>
        <p:nvGrpSpPr>
          <p:cNvPr id="2666" name="Google Shape;2666;p43"/>
          <p:cNvGrpSpPr/>
          <p:nvPr/>
        </p:nvGrpSpPr>
        <p:grpSpPr>
          <a:xfrm>
            <a:off x="1062387" y="2286186"/>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9" name="Google Shape;2669;p43"/>
          <p:cNvGrpSpPr/>
          <p:nvPr/>
        </p:nvGrpSpPr>
        <p:grpSpPr>
          <a:xfrm>
            <a:off x="4891192" y="2353496"/>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2" name="Google Shape;2672;p43"/>
          <p:cNvGrpSpPr/>
          <p:nvPr/>
        </p:nvGrpSpPr>
        <p:grpSpPr>
          <a:xfrm>
            <a:off x="4900082" y="1287979"/>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5" name="Google Shape;2675;p43"/>
          <p:cNvGrpSpPr/>
          <p:nvPr/>
        </p:nvGrpSpPr>
        <p:grpSpPr>
          <a:xfrm>
            <a:off x="1049052" y="1287991"/>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8" name="Google Shape;2678;p43"/>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2680" name="Google Shape;2680;p43"/>
          <p:cNvSpPr txBox="1"/>
          <p:nvPr>
            <p:ph type="subTitle" idx="2"/>
          </p:nvPr>
        </p:nvSpPr>
        <p:spPr>
          <a:xfrm>
            <a:off x="1975600" y="235324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GB"/>
              <a:t>How K-Means Clustering works ? </a:t>
            </a:r>
            <a:endParaRPr lang="en-GB"/>
          </a:p>
        </p:txBody>
      </p:sp>
      <p:sp>
        <p:nvSpPr>
          <p:cNvPr id="2681" name="Google Shape;2681;p43"/>
          <p:cNvSpPr txBox="1"/>
          <p:nvPr>
            <p:ph type="title" idx="3"/>
          </p:nvPr>
        </p:nvSpPr>
        <p:spPr>
          <a:xfrm>
            <a:off x="1041006" y="235321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682" name="Google Shape;2682;p43"/>
          <p:cNvSpPr txBox="1"/>
          <p:nvPr>
            <p:ph type="title" idx="4"/>
          </p:nvPr>
        </p:nvSpPr>
        <p:spPr>
          <a:xfrm>
            <a:off x="4909181" y="235321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2683" name="Google Shape;2683;p43"/>
          <p:cNvSpPr txBox="1"/>
          <p:nvPr>
            <p:ph type="title" idx="5"/>
          </p:nvPr>
        </p:nvSpPr>
        <p:spPr>
          <a:xfrm>
            <a:off x="1049261" y="147438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684" name="Google Shape;2684;p43"/>
          <p:cNvSpPr txBox="1"/>
          <p:nvPr>
            <p:ph type="title" idx="6"/>
          </p:nvPr>
        </p:nvSpPr>
        <p:spPr>
          <a:xfrm>
            <a:off x="4891401" y="140580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686" name="Google Shape;2686;p43"/>
          <p:cNvSpPr txBox="1"/>
          <p:nvPr>
            <p:ph type="subTitle" idx="8"/>
          </p:nvPr>
        </p:nvSpPr>
        <p:spPr>
          <a:xfrm>
            <a:off x="1844790" y="1287743"/>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ltLang="en-GB"/>
              <a:t>W</a:t>
            </a:r>
            <a:r>
              <a:rPr lang="en-GB"/>
              <a:t>hat is Clustering algorithm ?</a:t>
            </a:r>
            <a:endParaRPr lang="en-GB"/>
          </a:p>
        </p:txBody>
      </p:sp>
      <p:sp>
        <p:nvSpPr>
          <p:cNvPr id="2688" name="Google Shape;2688;p43"/>
          <p:cNvSpPr txBox="1"/>
          <p:nvPr>
            <p:ph type="subTitle" idx="13"/>
          </p:nvPr>
        </p:nvSpPr>
        <p:spPr>
          <a:xfrm>
            <a:off x="5712965" y="235324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GB"/>
              <a:t>How we collected the data ?</a:t>
            </a:r>
            <a:endParaRPr lang="en-GB"/>
          </a:p>
        </p:txBody>
      </p:sp>
      <p:sp>
        <p:nvSpPr>
          <p:cNvPr id="2690" name="Google Shape;2690;p43"/>
          <p:cNvSpPr txBox="1"/>
          <p:nvPr>
            <p:ph type="subTitle" idx="15"/>
          </p:nvPr>
        </p:nvSpPr>
        <p:spPr>
          <a:xfrm>
            <a:off x="5695185" y="1287743"/>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ltLang="en-GB"/>
              <a:t>W</a:t>
            </a:r>
            <a:r>
              <a:rPr lang="en-GB"/>
              <a:t>hat is K-Means Clustering ?</a:t>
            </a:r>
            <a:endParaRPr lang="en-GB"/>
          </a:p>
        </p:txBody>
      </p:sp>
      <p:grpSp>
        <p:nvGrpSpPr>
          <p:cNvPr id="5" name="Google Shape;2666;p43"/>
          <p:cNvGrpSpPr/>
          <p:nvPr/>
        </p:nvGrpSpPr>
        <p:grpSpPr>
          <a:xfrm>
            <a:off x="1040797" y="3232336"/>
            <a:ext cx="795537" cy="795537"/>
            <a:chOff x="851175" y="1582401"/>
            <a:chExt cx="964872" cy="964872"/>
          </a:xfrm>
        </p:grpSpPr>
        <p:sp>
          <p:nvSpPr>
            <p:cNvPr id="6"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 name="Google Shape;2666;p43"/>
          <p:cNvGrpSpPr/>
          <p:nvPr/>
        </p:nvGrpSpPr>
        <p:grpSpPr>
          <a:xfrm>
            <a:off x="4917472" y="3300916"/>
            <a:ext cx="795537" cy="795537"/>
            <a:chOff x="851175" y="1582401"/>
            <a:chExt cx="964872" cy="964872"/>
          </a:xfrm>
        </p:grpSpPr>
        <p:sp>
          <p:nvSpPr>
            <p:cNvPr id="9"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 name="Google Shape;2681;p43"/>
          <p:cNvSpPr txBox="1"/>
          <p:nvPr/>
        </p:nvSpPr>
        <p:spPr>
          <a:xfrm>
            <a:off x="4882756" y="3451130"/>
            <a:ext cx="804000" cy="558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ctr" rtl="0">
              <a:spcBef>
                <a:spcPts val="0"/>
              </a:spcBef>
              <a:spcAft>
                <a:spcPts val="0"/>
              </a:spcAft>
              <a:buNone/>
            </a:pPr>
            <a:r>
              <a:rPr lang="en-GB"/>
              <a:t>0</a:t>
            </a:r>
            <a:r>
              <a:rPr lang="en-US" altLang="en-GB"/>
              <a:t>6</a:t>
            </a:r>
            <a:endParaRPr lang="en-US" altLang="en-GB"/>
          </a:p>
        </p:txBody>
      </p:sp>
      <p:sp>
        <p:nvSpPr>
          <p:cNvPr id="12" name="Google Shape;2681;p43"/>
          <p:cNvSpPr txBox="1"/>
          <p:nvPr/>
        </p:nvSpPr>
        <p:spPr>
          <a:xfrm>
            <a:off x="1032751" y="3334290"/>
            <a:ext cx="804000" cy="558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ctr" rtl="0">
              <a:spcBef>
                <a:spcPts val="0"/>
              </a:spcBef>
              <a:spcAft>
                <a:spcPts val="0"/>
              </a:spcAft>
              <a:buNone/>
            </a:pPr>
            <a:r>
              <a:rPr lang="en-GB"/>
              <a:t>0</a:t>
            </a:r>
            <a:r>
              <a:rPr lang="en-US" altLang="en-GB"/>
              <a:t>5</a:t>
            </a:r>
            <a:endParaRPr lang="en-US" altLang="en-GB"/>
          </a:p>
        </p:txBody>
      </p:sp>
      <p:sp>
        <p:nvSpPr>
          <p:cNvPr id="13" name="Google Shape;2680;p43"/>
          <p:cNvSpPr txBox="1"/>
          <p:nvPr/>
        </p:nvSpPr>
        <p:spPr>
          <a:xfrm>
            <a:off x="1975600" y="3232088"/>
            <a:ext cx="2409600" cy="300600"/>
          </a:xfrm>
          <a:prstGeom prst="rect">
            <a:avLst/>
          </a:prstGeom>
          <a:noFill/>
          <a:ln>
            <a:noFill/>
          </a:ln>
        </p:spPr>
        <p:txBody>
          <a:bodyPr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US" altLang="en-GB"/>
              <a:t>S</a:t>
            </a:r>
            <a:r>
              <a:rPr lang="en-GB"/>
              <a:t>how case and challenges</a:t>
            </a:r>
            <a:endParaRPr lang="en-GB"/>
          </a:p>
        </p:txBody>
      </p:sp>
      <p:sp>
        <p:nvSpPr>
          <p:cNvPr id="14" name="Google Shape;2680;p43"/>
          <p:cNvSpPr txBox="1"/>
          <p:nvPr/>
        </p:nvSpPr>
        <p:spPr>
          <a:xfrm>
            <a:off x="5816715" y="3300668"/>
            <a:ext cx="2409600" cy="300600"/>
          </a:xfrm>
          <a:prstGeom prst="rect">
            <a:avLst/>
          </a:prstGeom>
          <a:noFill/>
          <a:ln>
            <a:noFill/>
          </a:ln>
        </p:spPr>
        <p:txBody>
          <a:bodyPr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GB"/>
              <a:t> </a:t>
            </a:r>
            <a:r>
              <a:rPr lang="en-US" altLang="en-GB"/>
              <a:t>R</a:t>
            </a:r>
            <a:r>
              <a:rPr lang="en-GB"/>
              <a:t>eferences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94"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8" name="Google Shape;2698;p44"/>
          <p:cNvSpPr txBox="1"/>
          <p:nvPr>
            <p:ph type="title"/>
          </p:nvPr>
        </p:nvSpPr>
        <p:spPr>
          <a:xfrm>
            <a:off x="2206800" y="2550045"/>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Clustering algorithm </a:t>
            </a:r>
            <a:endParaRPr lang="en-GB"/>
          </a:p>
        </p:txBody>
      </p:sp>
      <p:sp>
        <p:nvSpPr>
          <p:cNvPr id="2700" name="Google Shape;2700;p44"/>
          <p:cNvSpPr txBox="1"/>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cxnSp>
        <p:nvCxnSpPr>
          <p:cNvPr id="2701" name="Google Shape;2701;p44"/>
          <p:cNvCxnSpPr/>
          <p:nvPr/>
        </p:nvCxnSpPr>
        <p:spPr>
          <a:xfrm rot="10800000" flipH="1">
            <a:off x="2493738" y="357769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09" name="Google Shape;2709;p45"/>
          <p:cNvSpPr txBox="1"/>
          <p:nvPr>
            <p:ph type="title"/>
          </p:nvPr>
        </p:nvSpPr>
        <p:spPr>
          <a:xfrm>
            <a:off x="1670050" y="1403350"/>
            <a:ext cx="5965825" cy="628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Clustring Algorithm</a:t>
            </a:r>
            <a:endParaRPr lang="en-US" altLang="en-GB"/>
          </a:p>
        </p:txBody>
      </p:sp>
      <p:sp>
        <p:nvSpPr>
          <p:cNvPr id="2710" name="Google Shape;2710;p45"/>
          <p:cNvSpPr txBox="1"/>
          <p:nvPr>
            <p:ph type="subTitle" idx="1"/>
          </p:nvPr>
        </p:nvSpPr>
        <p:spPr>
          <a:xfrm>
            <a:off x="1889125" y="254508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clustering algorithm is a type of unsupervised learning method used to group similar data points into clusters. These algorithms aim to identify patterns or structures within data without pre-labeled categories, allowing for natural grouping based on the inherent characteristics of the data.</a:t>
            </a:r>
            <a:endParaRPr lang="en-GB"/>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K-Means Clustering</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09" name="Google Shape;2709;p45"/>
          <p:cNvSpPr txBox="1"/>
          <p:nvPr>
            <p:ph type="title"/>
          </p:nvPr>
        </p:nvSpPr>
        <p:spPr>
          <a:xfrm>
            <a:off x="1670050" y="1403350"/>
            <a:ext cx="5965825" cy="628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K-Means Clustring </a:t>
            </a:r>
            <a:endParaRPr lang="en-US" altLang="en-GB"/>
          </a:p>
        </p:txBody>
      </p:sp>
      <p:sp>
        <p:nvSpPr>
          <p:cNvPr id="2710" name="Google Shape;2710;p45"/>
          <p:cNvSpPr txBox="1"/>
          <p:nvPr>
            <p:ph type="subTitle" idx="1"/>
          </p:nvPr>
        </p:nvSpPr>
        <p:spPr>
          <a:xfrm>
            <a:off x="1889125" y="254508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K-Means Clustering is a popular and simple clustering algorithm that partitions data into K distinct, non-overlapping clusters. Each data point is assigned to the cluster with the nearest mean, which serves as the cluster's centroid. The objective is to minimize the total variance within each cluster.</a:t>
            </a:r>
            <a:endParaRPr lang="en-GB"/>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K-Means Clustering Works</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1055370"/>
            <a:ext cx="5746115" cy="2644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1.</a:t>
            </a:r>
            <a:r>
              <a:rPr lang="en-GB"/>
              <a:t>Initialization: Select K initial centroids randomly.</a:t>
            </a:r>
            <a:endParaRPr lang="en-GB"/>
          </a:p>
          <a:p>
            <a:pPr marL="0" lvl="0" indent="0" algn="l" rtl="0">
              <a:spcBef>
                <a:spcPts val="0"/>
              </a:spcBef>
              <a:spcAft>
                <a:spcPts val="0"/>
              </a:spcAft>
              <a:buNone/>
            </a:pPr>
            <a:r>
              <a:rPr lang="en-US" altLang="en-GB"/>
              <a:t>2.</a:t>
            </a:r>
            <a:r>
              <a:rPr lang="en-GB"/>
              <a:t>Assignment: Assign each data point to the nearest centroid, forming K clusters.</a:t>
            </a:r>
            <a:endParaRPr lang="en-GB"/>
          </a:p>
          <a:p>
            <a:pPr marL="0" lvl="0" indent="0" algn="l" rtl="0">
              <a:spcBef>
                <a:spcPts val="0"/>
              </a:spcBef>
              <a:spcAft>
                <a:spcPts val="0"/>
              </a:spcAft>
              <a:buNone/>
            </a:pPr>
            <a:r>
              <a:rPr lang="en-US" altLang="en-GB">
                <a:sym typeface="+mn-ea"/>
              </a:rPr>
              <a:t>3.</a:t>
            </a:r>
            <a:r>
              <a:rPr lang="en-GB">
                <a:sym typeface="+mn-ea"/>
              </a:rPr>
              <a:t>Update: Calculate new centroids as the mean of all points in each cluster.</a:t>
            </a:r>
            <a:endParaRPr lang="en-GB"/>
          </a:p>
          <a:p>
            <a:pPr marL="0" lvl="0" indent="0" algn="l" rtl="0">
              <a:spcBef>
                <a:spcPts val="0"/>
              </a:spcBef>
              <a:spcAft>
                <a:spcPts val="0"/>
              </a:spcAft>
              <a:buNone/>
            </a:pPr>
            <a:r>
              <a:rPr lang="en-US" altLang="en-GB">
                <a:sym typeface="+mn-ea"/>
              </a:rPr>
              <a:t>4.</a:t>
            </a:r>
            <a:r>
              <a:rPr lang="en-GB">
                <a:sym typeface="+mn-ea"/>
              </a:rPr>
              <a:t>Repeat: Reassign data points to the nearest centroid and update the centroids iteratively until convergence, meaning the centroids no longer change significantly.</a:t>
            </a:r>
            <a:endParaRPr lang="en-GB"/>
          </a:p>
          <a:p>
            <a:pPr marL="0" lvl="0" indent="0" algn="l" rtl="0">
              <a:spcBef>
                <a:spcPts val="0"/>
              </a:spcBef>
              <a:spcAft>
                <a:spcPts val="0"/>
              </a:spcAft>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k_means"/>
          <p:cNvPicPr>
            <a:picLocks noChangeAspect="1"/>
          </p:cNvPicPr>
          <p:nvPr/>
        </p:nvPicPr>
        <p:blipFill>
          <a:blip r:embed="rId1"/>
          <a:stretch>
            <a:fillRect/>
          </a:stretch>
        </p:blipFill>
        <p:spPr>
          <a:xfrm>
            <a:off x="1247140" y="504190"/>
            <a:ext cx="6649720" cy="3326130"/>
          </a:xfrm>
          <a:prstGeom prst="rect">
            <a:avLst/>
          </a:prstGeom>
        </p:spPr>
      </p:pic>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2411</Words>
  <Application>WPS Presentation</Application>
  <PresentationFormat/>
  <Paragraphs>80</Paragraphs>
  <Slides>15</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15</vt:i4>
      </vt:variant>
    </vt:vector>
  </HeadingPairs>
  <TitlesOfParts>
    <vt:vector size="40" baseType="lpstr">
      <vt:lpstr>Arial</vt:lpstr>
      <vt:lpstr>SimSun</vt:lpstr>
      <vt:lpstr>Wingdings</vt:lpstr>
      <vt:lpstr>Arial</vt:lpstr>
      <vt:lpstr>Play</vt:lpstr>
      <vt:lpstr>Source Sans Pro</vt:lpstr>
      <vt:lpstr>Proxima Nova Semibold</vt:lpstr>
      <vt:lpstr>Proxima Nova</vt:lpstr>
      <vt:lpstr>Microsoft YaHei</vt:lpstr>
      <vt:lpstr>Arial Unicode MS</vt:lpstr>
      <vt:lpstr>Rubik</vt:lpstr>
      <vt:lpstr>Calibri</vt:lpstr>
      <vt:lpstr>Amatic SC</vt:lpstr>
      <vt:lpstr>Roboto Medium</vt:lpstr>
      <vt:lpstr>Ethiopic Hiwua</vt:lpstr>
      <vt:lpstr>Amatic SC</vt:lpstr>
      <vt:lpstr>Calibri</vt:lpstr>
      <vt:lpstr>Play</vt:lpstr>
      <vt:lpstr>Proxima Nova</vt:lpstr>
      <vt:lpstr>Proxima Nova Semibold</vt:lpstr>
      <vt:lpstr>Roboto Medium</vt:lpstr>
      <vt:lpstr>Rubik</vt:lpstr>
      <vt:lpstr>Source Sans Pro</vt:lpstr>
      <vt:lpstr>Arial Black</vt:lpstr>
      <vt:lpstr>Computer Science &amp; Mathematics Major For College: Computer Science &amp; Programming by Slidesgo</vt:lpstr>
      <vt:lpstr>COMPUTER SCIENCE &amp; MATHEMATICS MAJOR FOR COLLEGE: COMPUTER SCIENCE &amp; PROGRAMMING</vt:lpstr>
      <vt:lpstr>03</vt:lpstr>
      <vt:lpstr>01</vt:lpstr>
      <vt:lpstr>INTRODUCTION</vt:lpstr>
      <vt:lpstr>02</vt:lpstr>
      <vt:lpstr>Clustring Algorithm</vt:lpstr>
      <vt:lpstr>02</vt:lpstr>
      <vt:lpstr>Clustring Algorithm</vt:lpstr>
      <vt:lpstr>PowerPoint 演示文稿</vt:lpstr>
      <vt:lpstr>02</vt:lpstr>
      <vt:lpstr>Clustring Algorithm</vt:lpstr>
      <vt:lpstr>02</vt:lpstr>
      <vt:lpstr>Clustring Algorithm</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Saint Mary Univeristy Selected Topics : K-Means Clustring  </dc:title>
  <dc:creator/>
  <cp:lastModifiedBy>getah</cp:lastModifiedBy>
  <cp:revision>2</cp:revision>
  <dcterms:created xsi:type="dcterms:W3CDTF">2024-05-31T06:16:09Z</dcterms:created>
  <dcterms:modified xsi:type="dcterms:W3CDTF">2024-05-31T06:16:31Z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7493FB0CFB624BF8A3765091E4810021_13</vt:lpwstr>
  </property>
  <property fmtid="{D5CDD505-2E9C-101B-9397-08002B2CF9AE}" pid="3" name="KSOProductBuildVer">
    <vt:lpwstr>1033-12.2.0.16909</vt:lpwstr>
  </property>
</Properties>
</file>