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78" r:id="rId8"/>
    <p:sldId id="312" r:id="rId9"/>
    <p:sldId id="314" r:id="rId10"/>
    <p:sldId id="318" r:id="rId11"/>
    <p:sldId id="322" r:id="rId12"/>
    <p:sldId id="315" r:id="rId13"/>
    <p:sldId id="319" r:id="rId14"/>
    <p:sldId id="313" r:id="rId15"/>
    <p:sldId id="320" r:id="rId16"/>
    <p:sldId id="321" r:id="rId17"/>
    <p:sldId id="316" r:id="rId18"/>
  </p:sldIdLst>
  <p:sldSz cx="9144000" cy="5143500"/>
  <p:notesSz cx="6858000" cy="9144000"/>
  <p:embeddedFontLst>
    <p:embeddedFont>
      <p:font typeface="Play" panose="0000050000000000000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5311" userDrawn="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pos="531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4" name="Shape 2634"/>
        <p:cNvGrpSpPr/>
        <p:nvPr/>
      </p:nvGrpSpPr>
      <p:grpSpPr>
        <a:xfrm>
          <a:off x="0" y="0"/>
          <a:ext cx="0" cy="0"/>
          <a:chOff x="0" y="0"/>
          <a:chExt cx="0" cy="0"/>
        </a:xfrm>
      </p:grpSpPr>
      <p:sp>
        <p:nvSpPr>
          <p:cNvPr id="2635" name="Google Shape;2635;g10b651380e3_0_1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2" name="Shape 2662"/>
        <p:cNvGrpSpPr/>
        <p:nvPr/>
      </p:nvGrpSpPr>
      <p:grpSpPr>
        <a:xfrm>
          <a:off x="0" y="0"/>
          <a:ext cx="0" cy="0"/>
          <a:chOff x="0" y="0"/>
          <a:chExt cx="0" cy="0"/>
        </a:xfrm>
      </p:grpSpPr>
      <p:sp>
        <p:nvSpPr>
          <p:cNvPr id="2663" name="Google Shape;2663;g10b651380e3_0_19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1" name="Shape 2691"/>
        <p:cNvGrpSpPr/>
        <p:nvPr/>
      </p:nvGrpSpPr>
      <p:grpSpPr>
        <a:xfrm>
          <a:off x="0" y="0"/>
          <a:ext cx="0" cy="0"/>
          <a:chOff x="0" y="0"/>
          <a:chExt cx="0" cy="0"/>
        </a:xfrm>
      </p:grpSpPr>
      <p:sp>
        <p:nvSpPr>
          <p:cNvPr id="2692" name="Google Shape;2692;g10b651380e3_0_22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5" name="Shape 2705"/>
        <p:cNvGrpSpPr/>
        <p:nvPr/>
      </p:nvGrpSpPr>
      <p:grpSpPr>
        <a:xfrm>
          <a:off x="0" y="0"/>
          <a:ext cx="0" cy="0"/>
          <a:chOff x="0" y="0"/>
          <a:chExt cx="0" cy="0"/>
        </a:xfrm>
      </p:grpSpPr>
      <p:sp>
        <p:nvSpPr>
          <p:cNvPr id="2706" name="Google Shape;2706;g10b651380e3_0_2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3" name="Shape 3213"/>
        <p:cNvGrpSpPr/>
        <p:nvPr/>
      </p:nvGrpSpPr>
      <p:grpSpPr>
        <a:xfrm>
          <a:off x="0" y="0"/>
          <a:ext cx="0" cy="0"/>
          <a:chOff x="0" y="0"/>
          <a:chExt cx="0" cy="0"/>
        </a:xfrm>
      </p:grpSpPr>
      <p:sp>
        <p:nvSpPr>
          <p:cNvPr id="3214" name="Google Shape;3214;g10a69f07881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5" name="Google Shape;3215;g10a69f07881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4" Type="http://schemas.openxmlformats.org/officeDocument/2006/relationships/hyperlink" Target="https://freepik.com/" TargetMode="External"/><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22" name="Shape 622"/>
        <p:cNvGrpSpPr/>
        <p:nvPr/>
      </p:nvGrpSpPr>
      <p:grpSpPr>
        <a:xfrm>
          <a:off x="0" y="0"/>
          <a:ext cx="0" cy="0"/>
          <a:chOff x="0" y="0"/>
          <a:chExt cx="0" cy="0"/>
        </a:xfrm>
      </p:grpSpPr>
      <p:sp>
        <p:nvSpPr>
          <p:cNvPr id="623" name="Google Shape;623;p11"/>
          <p:cNvSpPr txBox="1"/>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1" name="Google Shape;701;p11"/>
          <p:cNvSpPr txBox="1"/>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07" name="Google Shape;707;p13"/>
          <p:cNvSpPr txBox="1"/>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3" name="Google Shape;713;p13"/>
          <p:cNvSpPr txBox="1"/>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715" name="Google Shape;715;p13"/>
          <p:cNvSpPr txBox="1"/>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p:txBody>
      </p:sp>
      <p:sp>
        <p:nvSpPr>
          <p:cNvPr id="923" name="Google Shape;923;p15"/>
          <p:cNvSpPr txBox="1"/>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3" name="Google Shape;1073;p16"/>
          <p:cNvSpPr txBox="1"/>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5" name="Google Shape;1075;p16"/>
          <p:cNvSpPr txBox="1"/>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077" name="Google Shape;1077;p16"/>
          <p:cNvSpPr txBox="1"/>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4" name="Google Shape;1194;p17"/>
          <p:cNvSpPr txBox="1"/>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6" name="Google Shape;1196;p17"/>
          <p:cNvSpPr txBox="1"/>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8" name="Google Shape;1198;p17"/>
          <p:cNvSpPr txBox="1"/>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8" name="Google Shape;1288;p20"/>
          <p:cNvSpPr txBox="1"/>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sp>
        <p:nvSpPr>
          <p:cNvPr id="66" name="Google Shape;66;p3"/>
          <p:cNvSpPr txBox="1"/>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3" name="Google Shape;1383;p21"/>
          <p:cNvSpPr txBox="1"/>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8" name="Google Shape;1428;p2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2" name="Google Shape;1662;p26"/>
          <p:cNvSpPr txBox="1"/>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p:txBody>
      </p:sp>
      <p:sp>
        <p:nvSpPr>
          <p:cNvPr id="1663" name="Google Shape;1663;p26"/>
          <p:cNvSpPr txBox="1"/>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5" name="Google Shape;1695;p27"/>
          <p:cNvSpPr txBox="1"/>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6" name="Google Shape;1696;p27"/>
          <p:cNvSpPr txBox="1"/>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7" name="Google Shape;1697;p27"/>
          <p:cNvSpPr txBox="1"/>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698" name="Google Shape;1698;p27"/>
          <p:cNvSpPr txBox="1"/>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99" name="Google Shape;1699;p27"/>
          <p:cNvSpPr txBox="1"/>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5" name="Google Shape;1735;p28"/>
          <p:cNvSpPr txBox="1"/>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6" name="Google Shape;1736;p28"/>
          <p:cNvSpPr txBox="1"/>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7" name="Google Shape;1737;p28"/>
          <p:cNvSpPr txBox="1"/>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738" name="Google Shape;1738;p28"/>
          <p:cNvSpPr txBox="1"/>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9" name="Google Shape;1739;p28"/>
          <p:cNvSpPr txBox="1"/>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68" name="Google Shape;1868;p29"/>
          <p:cNvSpPr txBox="1"/>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0" name="Google Shape;1870;p29"/>
          <p:cNvSpPr txBox="1"/>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872" name="Google Shape;1872;p29"/>
          <p:cNvSpPr txBox="1"/>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1" name="Google Shape;1971;p30"/>
          <p:cNvSpPr txBox="1"/>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2" name="Google Shape;1972;p30"/>
          <p:cNvSpPr txBox="1"/>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73" name="Google Shape;1973;p30"/>
          <p:cNvSpPr txBox="1"/>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4" name="Google Shape;1974;p30"/>
          <p:cNvSpPr txBox="1"/>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0" name="Google Shape;1980;p30"/>
          <p:cNvSpPr txBox="1"/>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1" name="Google Shape;1981;p30"/>
          <p:cNvSpPr txBox="1"/>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1982" name="Google Shape;1982;p30"/>
          <p:cNvSpPr txBox="1"/>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3" name="Google Shape;1983;p30"/>
          <p:cNvSpPr txBox="1"/>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7" name="Google Shape;2057;p31"/>
          <p:cNvSpPr txBox="1"/>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8" name="Google Shape;2058;p31"/>
          <p:cNvSpPr txBox="1"/>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59" name="Google Shape;2059;p31"/>
          <p:cNvSpPr txBox="1"/>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0" name="Google Shape;2060;p31"/>
          <p:cNvSpPr txBox="1"/>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1" name="Google Shape;2061;p31"/>
          <p:cNvSpPr txBox="1"/>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2" name="Google Shape;2062;p31"/>
          <p:cNvSpPr txBox="1"/>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3" name="Google Shape;2063;p31"/>
          <p:cNvSpPr txBox="1"/>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4" name="Google Shape;2064;p31"/>
          <p:cNvSpPr txBox="1"/>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65" name="Google Shape;2065;p31"/>
          <p:cNvSpPr txBox="1"/>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6" name="Google Shape;2066;p31"/>
          <p:cNvSpPr txBox="1"/>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1" name="Google Shape;2071;p32"/>
          <p:cNvSpPr txBox="1"/>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3" name="Google Shape;2073;p32"/>
          <p:cNvSpPr txBox="1"/>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5" name="Google Shape;2075;p32"/>
          <p:cNvSpPr txBox="1"/>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7" name="Google Shape;2077;p32"/>
          <p:cNvSpPr txBox="1"/>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079" name="Google Shape;2079;p32"/>
          <p:cNvSpPr txBox="1"/>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09" name="Google Shape;2109;p33"/>
          <p:cNvSpPr txBox="1"/>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0" name="Google Shape;2110;p33"/>
          <p:cNvSpPr txBox="1"/>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1" name="Google Shape;2111;p33"/>
          <p:cNvSpPr txBox="1"/>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2" name="Google Shape;2112;p33"/>
          <p:cNvSpPr txBox="1"/>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3" name="Google Shape;2113;p33"/>
          <p:cNvSpPr txBox="1"/>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4" name="Google Shape;2114;p33"/>
          <p:cNvSpPr txBox="1"/>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5" name="Google Shape;2115;p33"/>
          <p:cNvSpPr txBox="1"/>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6" name="Google Shape;2116;p33"/>
          <p:cNvSpPr txBox="1"/>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7" name="Google Shape;2117;p33"/>
          <p:cNvSpPr txBox="1"/>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118" name="Google Shape;2118;p33"/>
          <p:cNvSpPr txBox="1"/>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19" name="Google Shape;2119;p33"/>
          <p:cNvSpPr txBox="1"/>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chemeClr val="lt1"/>
                </a:solidFill>
                <a:latin typeface="Source Sans Pro"/>
                <a:ea typeface="Source Sans Pro"/>
                <a:cs typeface="Source Sans Pro"/>
                <a:sym typeface="Source Sans Pro"/>
              </a:rPr>
              <a:t>Credits: This presentation template was created by </a:t>
            </a:r>
            <a:r>
              <a:rPr lang="en-GB" sz="1200" b="1">
                <a:solidFill>
                  <a:schemeClr val="accent1"/>
                </a:solidFill>
                <a:uFill>
                  <a:noFill/>
                </a:uFill>
                <a:latin typeface="Source Sans Pro"/>
                <a:ea typeface="Source Sans Pro"/>
                <a:cs typeface="Source Sans Pro"/>
                <a:sym typeface="Source Sans Pro"/>
                <a:hlinkClick r:id="rId2"/>
              </a:rPr>
              <a:t>Slidesgo</a:t>
            </a:r>
            <a:r>
              <a:rPr lang="en-GB" sz="1200">
                <a:solidFill>
                  <a:schemeClr val="lt1"/>
                </a:solidFill>
                <a:latin typeface="Source Sans Pro"/>
                <a:ea typeface="Source Sans Pro"/>
                <a:cs typeface="Source Sans Pro"/>
                <a:sym typeface="Source Sans Pro"/>
              </a:rPr>
              <a:t>, including icons by </a:t>
            </a:r>
            <a:r>
              <a:rPr lang="en-GB" sz="1200" b="1">
                <a:solidFill>
                  <a:schemeClr val="accent1"/>
                </a:solidFill>
                <a:uFill>
                  <a:noFill/>
                </a:uFill>
                <a:latin typeface="Source Sans Pro"/>
                <a:ea typeface="Source Sans Pro"/>
                <a:cs typeface="Source Sans Pro"/>
                <a:sym typeface="Source Sans Pro"/>
                <a:hlinkClick r:id="rId3"/>
              </a:rPr>
              <a:t>Flaticon</a:t>
            </a:r>
            <a:r>
              <a:rPr lang="en-GB" sz="1200">
                <a:solidFill>
                  <a:schemeClr val="lt1"/>
                </a:solidFill>
                <a:latin typeface="Source Sans Pro"/>
                <a:ea typeface="Source Sans Pro"/>
                <a:cs typeface="Source Sans Pro"/>
                <a:sym typeface="Source Sans Pro"/>
              </a:rPr>
              <a:t>, and infographics &amp; images by </a:t>
            </a:r>
            <a:r>
              <a:rPr lang="en-GB" sz="1200" b="1">
                <a:solidFill>
                  <a:schemeClr val="accent1"/>
                </a:solidFill>
                <a:uFill>
                  <a:noFill/>
                </a:uFill>
                <a:latin typeface="Source Sans Pro"/>
                <a:ea typeface="Source Sans Pro"/>
                <a:cs typeface="Source Sans Pro"/>
                <a:sym typeface="Source Sans Pro"/>
                <a:hlinkClick r:id="rId4"/>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p:txBody>
      </p:sp>
      <p:sp>
        <p:nvSpPr>
          <p:cNvPr id="2462" name="Google Shape;2462;p34"/>
          <p:cNvSpPr txBox="1"/>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5" name="Google Shape;255;p5"/>
          <p:cNvSpPr txBox="1"/>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6" name="Google Shape;256;p5"/>
          <p:cNvSpPr txBox="1"/>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5"/>
          <p:cNvSpPr txBox="1"/>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1pPr>
            <a:lvl2pPr lvl="1"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2pPr>
            <a:lvl3pPr lvl="2"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3pPr>
            <a:lvl4pPr lvl="3"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4pPr>
            <a:lvl5pPr lvl="4"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5pPr>
            <a:lvl6pPr lvl="5"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6pPr>
            <a:lvl7pPr lvl="6"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7pPr>
            <a:lvl8pPr lvl="7"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8pPr>
            <a:lvl9pPr lvl="8" algn="ctr" rtl="0">
              <a:lnSpc>
                <a:spcPct val="100000"/>
              </a:lnSpc>
              <a:spcBef>
                <a:spcPts val="0"/>
              </a:spcBef>
              <a:spcAft>
                <a:spcPts val="0"/>
              </a:spcAft>
              <a:buSzPts val="2000"/>
              <a:buFont typeface="Play" panose="00000500000000000000"/>
              <a:buNone/>
              <a:defRPr sz="2000" b="1">
                <a:latin typeface="Play" panose="00000500000000000000"/>
                <a:ea typeface="Play" panose="00000500000000000000"/>
                <a:cs typeface="Play" panose="00000500000000000000"/>
                <a:sym typeface="Play" panose="00000500000000000000"/>
              </a:defRPr>
            </a:lvl9pPr>
          </a:lstStyle>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2" name="Google Shape;482;p7"/>
          <p:cNvSpPr txBox="1"/>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0"/>
          <p:cNvSpPr txBox="1"/>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1pPr>
            <a:lvl2pPr lvl="1"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2pPr>
            <a:lvl3pPr lvl="2"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3pPr>
            <a:lvl4pPr lvl="3"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4pPr>
            <a:lvl5pPr lvl="4"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5pPr>
            <a:lvl6pPr lvl="5"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6pPr>
            <a:lvl7pPr lvl="6"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7pPr>
            <a:lvl8pPr lvl="7"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8pPr>
            <a:lvl9pPr lvl="8" algn="ctr">
              <a:spcBef>
                <a:spcPts val="0"/>
              </a:spcBef>
              <a:spcAft>
                <a:spcPts val="0"/>
              </a:spcAft>
              <a:buClr>
                <a:schemeClr val="lt1"/>
              </a:buClr>
              <a:buSzPts val="3300"/>
              <a:buFont typeface="Play" panose="00000500000000000000"/>
              <a:buNone/>
              <a:defRPr sz="3300" b="1">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7" name="Google Shape;7;p1"/>
          <p:cNvSpPr txBox="1"/>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37" name="Shape 2637"/>
        <p:cNvGrpSpPr/>
        <p:nvPr/>
      </p:nvGrpSpPr>
      <p:grpSpPr>
        <a:xfrm>
          <a:off x="0" y="0"/>
          <a:ext cx="0" cy="0"/>
          <a:chOff x="0" y="0"/>
          <a:chExt cx="0" cy="0"/>
        </a:xfrm>
      </p:grpSpPr>
      <p:sp>
        <p:nvSpPr>
          <p:cNvPr id="2638" name="Google Shape;2638;p40"/>
          <p:cNvSpPr txBox="1"/>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Saint Mary Univeristy</a:t>
            </a:r>
            <a:br>
              <a:rPr lang="en-US" altLang="en-GB" sz="2800"/>
            </a:br>
            <a:r>
              <a:rPr lang="en-US" altLang="en-GB" sz="2800"/>
              <a:t>Selected Topics</a:t>
            </a:r>
            <a:br>
              <a:rPr lang="en-US" altLang="en-GB" sz="2800"/>
            </a:br>
            <a:r>
              <a:rPr lang="en-GB" sz="2800"/>
              <a:t>:</a:t>
            </a:r>
            <a:r>
              <a:rPr lang="en-GB" sz="4100"/>
              <a:t> </a:t>
            </a:r>
            <a:r>
              <a:rPr lang="en-US" altLang="en-GB" sz="4100"/>
              <a:t>K-Means Clustring </a:t>
            </a:r>
            <a:r>
              <a:rPr lang="en-GB">
                <a:solidFill>
                  <a:schemeClr val="lt2"/>
                </a:solidFill>
              </a:rPr>
              <a:t> </a:t>
            </a:r>
            <a:endParaRPr lang="en-GB">
              <a:solidFill>
                <a:schemeClr val="lt2"/>
              </a:solidFill>
            </a:endParaRPr>
          </a:p>
        </p:txBody>
      </p:sp>
      <p:sp>
        <p:nvSpPr>
          <p:cNvPr id="2639" name="Google Shape;2639;p40"/>
          <p:cNvSpPr txBox="1"/>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GB"/>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5619750"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We Collected the Data?</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4</a:t>
            </a:r>
            <a:endParaRPr lang="en-US" altLang="en-GB"/>
          </a:p>
        </p:txBody>
      </p:sp>
      <p:cxnSp>
        <p:nvCxnSpPr>
          <p:cNvPr id="3223" name="Google Shape;3223;p62"/>
          <p:cNvCxnSpPr/>
          <p:nvPr/>
        </p:nvCxnSpPr>
        <p:spPr>
          <a:xfrm>
            <a:off x="3294743" y="3003950"/>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cxnSp>
        <p:nvCxnSpPr>
          <p:cNvPr id="3227" name="Google Shape;3227;p62"/>
          <p:cNvCxnSpPr/>
          <p:nvPr/>
        </p:nvCxnSpPr>
        <p:spPr>
          <a:xfrm>
            <a:off x="3295378" y="3003950"/>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1055370"/>
            <a:ext cx="5746115" cy="2574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 was collected from a dataset named "housing.csv," which contains information about housing units. The dataset includes features such as longitude, latitude, housing median age, total rooms, total bedrooms, population, households, median income, median house value, and ocean proximity. The data was pre-processed to handle missing values, normalize features, and ensure quality for clustering analysis.</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230251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Showcase and Challenges We Faced</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5</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81407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Showcase: </a:t>
            </a:r>
            <a:r>
              <a:rPr lang="en-GB"/>
              <a:t>We applied K-Means Clustering to segment customers based on purchasing behavior, allowing for targeted marketing strategies.</a:t>
            </a:r>
            <a:endParaRPr lang="en-GB"/>
          </a:p>
          <a:p>
            <a:pPr marL="0" lvl="0" indent="0" algn="l" rtl="0">
              <a:spcBef>
                <a:spcPts val="0"/>
              </a:spcBef>
              <a:spcAft>
                <a:spcPts val="0"/>
              </a:spcAft>
              <a:buNone/>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81407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ym typeface="+mn-ea"/>
              </a:rPr>
              <a:t>Challenges:</a:t>
            </a:r>
            <a:endParaRPr lang="en-GB" sz="2400"/>
          </a:p>
          <a:p>
            <a:pPr marL="0" lvl="0" indent="0" algn="l" rtl="0">
              <a:spcBef>
                <a:spcPts val="0"/>
              </a:spcBef>
              <a:spcAft>
                <a:spcPts val="0"/>
              </a:spcAft>
              <a:buNone/>
            </a:pPr>
            <a:r>
              <a:rPr lang="en-GB">
                <a:sym typeface="+mn-ea"/>
              </a:rPr>
              <a:t>Choosing the Right K: Determining the optimal number of clusters (K) was challenging and required techniques like the Elbow Method or Silhouette Analysis.</a:t>
            </a:r>
            <a:endParaRPr lang="en-GB"/>
          </a:p>
          <a:p>
            <a:pPr marL="0" lvl="0" indent="0" algn="l" rtl="0">
              <a:spcBef>
                <a:spcPts val="0"/>
              </a:spcBef>
              <a:spcAft>
                <a:spcPts val="0"/>
              </a:spcAft>
              <a:buNone/>
            </a:pPr>
            <a:r>
              <a:rPr lang="en-GB">
                <a:sym typeface="+mn-ea"/>
              </a:rPr>
              <a:t>Handling Outliers: Outliers can skew the clustering results, making it essential to preprocess and possibly remove outliers.</a:t>
            </a:r>
            <a:endParaRPr lang="en-GB"/>
          </a:p>
          <a:p>
            <a:pPr marL="0" lvl="0" indent="0" algn="l" rtl="0">
              <a:spcBef>
                <a:spcPts val="0"/>
              </a:spcBef>
              <a:spcAft>
                <a:spcPts val="0"/>
              </a:spcAft>
              <a:buNone/>
            </a:pPr>
            <a:r>
              <a:rPr lang="en-GB">
                <a:sym typeface="+mn-ea"/>
              </a:rPr>
              <a:t>Scalability: Processing large datasets required efficient computation and sometimes dimensionality reduction techniques to improve performance.</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References</a:t>
            </a:r>
            <a:endParaRPr lang="en-US" alt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6</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 name="Google Shape;3220;p62"/>
          <p:cNvSpPr txBox="1"/>
          <p:nvPr/>
        </p:nvSpPr>
        <p:spPr>
          <a:xfrm>
            <a:off x="3166110" y="2620010"/>
            <a:ext cx="6104255" cy="6807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chemeClr val="lt1"/>
              </a:buClr>
              <a:buSzPts val="4500"/>
              <a:buFont typeface="Play" panose="00000500000000000000"/>
              <a:buNone/>
              <a:defRPr sz="45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US" altLang="en-GB" sz="1600"/>
              <a:t>https://www.kaggle.com/datasets/shwetabh123/mall-customers</a:t>
            </a:r>
            <a:endParaRPr lang="en-US" altLang="en-GB" sz="1600"/>
          </a:p>
          <a:p>
            <a:pPr marL="0" lvl="0" indent="0" algn="l" rtl="0">
              <a:spcBef>
                <a:spcPts val="0"/>
              </a:spcBef>
              <a:spcAft>
                <a:spcPts val="0"/>
              </a:spcAft>
              <a:buNone/>
            </a:pPr>
            <a:r>
              <a:rPr lang="en-US" altLang="en-GB" sz="1600"/>
              <a:t>https://www.datacamp.com/tutorial/k-means-clustering-python</a:t>
            </a:r>
            <a:endParaRPr lang="en-US" altLang="en-GB" sz="1600"/>
          </a:p>
          <a:p>
            <a:pPr marL="0" lvl="0" indent="0" algn="l" rtl="0">
              <a:spcBef>
                <a:spcPts val="0"/>
              </a:spcBef>
              <a:spcAft>
                <a:spcPts val="0"/>
              </a:spcAft>
              <a:buNone/>
            </a:pPr>
            <a:endParaRPr lang="en-US" altLang="en-GB"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65" name="Shape 2665"/>
        <p:cNvGrpSpPr/>
        <p:nvPr/>
      </p:nvGrpSpPr>
      <p:grpSpPr>
        <a:xfrm>
          <a:off x="0" y="0"/>
          <a:ext cx="0" cy="0"/>
          <a:chOff x="0" y="0"/>
          <a:chExt cx="0" cy="0"/>
        </a:xfrm>
      </p:grpSpPr>
      <p:grpSp>
        <p:nvGrpSpPr>
          <p:cNvPr id="2666" name="Google Shape;2666;p43"/>
          <p:cNvGrpSpPr/>
          <p:nvPr/>
        </p:nvGrpSpPr>
        <p:grpSpPr>
          <a:xfrm>
            <a:off x="1062387" y="2286186"/>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9" name="Google Shape;2669;p43"/>
          <p:cNvGrpSpPr/>
          <p:nvPr/>
        </p:nvGrpSpPr>
        <p:grpSpPr>
          <a:xfrm>
            <a:off x="4891192" y="2353496"/>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2" name="Google Shape;2672;p43"/>
          <p:cNvGrpSpPr/>
          <p:nvPr/>
        </p:nvGrpSpPr>
        <p:grpSpPr>
          <a:xfrm>
            <a:off x="4900082" y="1287979"/>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5" name="Google Shape;2675;p43"/>
          <p:cNvGrpSpPr/>
          <p:nvPr/>
        </p:nvGrpSpPr>
        <p:grpSpPr>
          <a:xfrm>
            <a:off x="1049052" y="1287991"/>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8" name="Google Shape;2678;p43"/>
          <p:cNvSpPr txBox="1"/>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2680" name="Google Shape;2680;p43"/>
          <p:cNvSpPr txBox="1"/>
          <p:nvPr>
            <p:ph type="subTitle" idx="2"/>
          </p:nvPr>
        </p:nvSpPr>
        <p:spPr>
          <a:xfrm>
            <a:off x="1975600" y="235324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GB"/>
              <a:t>How K-Means Clustering works ? </a:t>
            </a:r>
            <a:endParaRPr lang="en-GB"/>
          </a:p>
        </p:txBody>
      </p:sp>
      <p:sp>
        <p:nvSpPr>
          <p:cNvPr id="2681" name="Google Shape;2681;p43"/>
          <p:cNvSpPr txBox="1"/>
          <p:nvPr>
            <p:ph type="title" idx="3"/>
          </p:nvPr>
        </p:nvSpPr>
        <p:spPr>
          <a:xfrm>
            <a:off x="1041006" y="235321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682" name="Google Shape;2682;p43"/>
          <p:cNvSpPr txBox="1"/>
          <p:nvPr>
            <p:ph type="title" idx="4"/>
          </p:nvPr>
        </p:nvSpPr>
        <p:spPr>
          <a:xfrm>
            <a:off x="4909181" y="2353215"/>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2683" name="Google Shape;2683;p43"/>
          <p:cNvSpPr txBox="1"/>
          <p:nvPr>
            <p:ph type="title" idx="5"/>
          </p:nvPr>
        </p:nvSpPr>
        <p:spPr>
          <a:xfrm>
            <a:off x="1049261" y="147438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684" name="Google Shape;2684;p43"/>
          <p:cNvSpPr txBox="1"/>
          <p:nvPr>
            <p:ph type="title" idx="6"/>
          </p:nvPr>
        </p:nvSpPr>
        <p:spPr>
          <a:xfrm>
            <a:off x="4891401" y="1405808"/>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686" name="Google Shape;2686;p43"/>
          <p:cNvSpPr txBox="1"/>
          <p:nvPr>
            <p:ph type="subTitle" idx="8"/>
          </p:nvPr>
        </p:nvSpPr>
        <p:spPr>
          <a:xfrm>
            <a:off x="1844790" y="1287743"/>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ltLang="en-GB"/>
              <a:t>W</a:t>
            </a:r>
            <a:r>
              <a:rPr lang="en-GB"/>
              <a:t>hat is Clustering algorithm ?</a:t>
            </a:r>
            <a:endParaRPr lang="en-GB"/>
          </a:p>
        </p:txBody>
      </p:sp>
      <p:sp>
        <p:nvSpPr>
          <p:cNvPr id="2688" name="Google Shape;2688;p43"/>
          <p:cNvSpPr txBox="1"/>
          <p:nvPr>
            <p:ph type="subTitle" idx="13"/>
          </p:nvPr>
        </p:nvSpPr>
        <p:spPr>
          <a:xfrm>
            <a:off x="5712965" y="2353248"/>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GB"/>
              <a:t>How we collected the data ?</a:t>
            </a:r>
            <a:endParaRPr lang="en-GB"/>
          </a:p>
        </p:txBody>
      </p:sp>
      <p:sp>
        <p:nvSpPr>
          <p:cNvPr id="2690" name="Google Shape;2690;p43"/>
          <p:cNvSpPr txBox="1"/>
          <p:nvPr>
            <p:ph type="subTitle" idx="15"/>
          </p:nvPr>
        </p:nvSpPr>
        <p:spPr>
          <a:xfrm>
            <a:off x="5695185" y="1287743"/>
            <a:ext cx="2409600" cy="30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ltLang="en-GB"/>
              <a:t>W</a:t>
            </a:r>
            <a:r>
              <a:rPr lang="en-GB"/>
              <a:t>hat is K-Means Clustering ?</a:t>
            </a:r>
            <a:endParaRPr lang="en-GB"/>
          </a:p>
        </p:txBody>
      </p:sp>
      <p:grpSp>
        <p:nvGrpSpPr>
          <p:cNvPr id="5" name="Google Shape;2666;p43"/>
          <p:cNvGrpSpPr/>
          <p:nvPr/>
        </p:nvGrpSpPr>
        <p:grpSpPr>
          <a:xfrm>
            <a:off x="1040797" y="3232336"/>
            <a:ext cx="795537" cy="795537"/>
            <a:chOff x="851175" y="1582401"/>
            <a:chExt cx="964872" cy="964872"/>
          </a:xfrm>
        </p:grpSpPr>
        <p:sp>
          <p:nvSpPr>
            <p:cNvPr id="6"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8" name="Google Shape;2666;p43"/>
          <p:cNvGrpSpPr/>
          <p:nvPr/>
        </p:nvGrpSpPr>
        <p:grpSpPr>
          <a:xfrm>
            <a:off x="4917472" y="3300916"/>
            <a:ext cx="795537" cy="795537"/>
            <a:chOff x="851175" y="1582401"/>
            <a:chExt cx="964872" cy="964872"/>
          </a:xfrm>
        </p:grpSpPr>
        <p:sp>
          <p:nvSpPr>
            <p:cNvPr id="9"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1" name="Google Shape;2681;p43"/>
          <p:cNvSpPr txBox="1"/>
          <p:nvPr/>
        </p:nvSpPr>
        <p:spPr>
          <a:xfrm>
            <a:off x="4882756" y="3451130"/>
            <a:ext cx="804000" cy="558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ctr" rtl="0">
              <a:spcBef>
                <a:spcPts val="0"/>
              </a:spcBef>
              <a:spcAft>
                <a:spcPts val="0"/>
              </a:spcAft>
              <a:buNone/>
            </a:pPr>
            <a:r>
              <a:rPr lang="en-GB"/>
              <a:t>0</a:t>
            </a:r>
            <a:r>
              <a:rPr lang="en-US" altLang="en-GB"/>
              <a:t>6</a:t>
            </a:r>
            <a:endParaRPr lang="en-US" altLang="en-GB"/>
          </a:p>
        </p:txBody>
      </p:sp>
      <p:sp>
        <p:nvSpPr>
          <p:cNvPr id="12" name="Google Shape;2681;p43"/>
          <p:cNvSpPr txBox="1"/>
          <p:nvPr/>
        </p:nvSpPr>
        <p:spPr>
          <a:xfrm>
            <a:off x="1032751" y="3334290"/>
            <a:ext cx="804000" cy="558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ctr" rtl="0">
              <a:lnSpc>
                <a:spcPct val="100000"/>
              </a:lnSpc>
              <a:spcBef>
                <a:spcPts val="0"/>
              </a:spcBef>
              <a:spcAft>
                <a:spcPts val="0"/>
              </a:spcAft>
              <a:buClr>
                <a:schemeClr val="lt1"/>
              </a:buClr>
              <a:buSzPts val="3300"/>
              <a:buFont typeface="Play" panose="00000500000000000000"/>
              <a:buNone/>
              <a:defRPr sz="33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ctr" rtl="0">
              <a:spcBef>
                <a:spcPts val="0"/>
              </a:spcBef>
              <a:spcAft>
                <a:spcPts val="0"/>
              </a:spcAft>
              <a:buNone/>
            </a:pPr>
            <a:r>
              <a:rPr lang="en-GB"/>
              <a:t>0</a:t>
            </a:r>
            <a:r>
              <a:rPr lang="en-US" altLang="en-GB"/>
              <a:t>5</a:t>
            </a:r>
            <a:endParaRPr lang="en-US" altLang="en-GB"/>
          </a:p>
        </p:txBody>
      </p:sp>
      <p:sp>
        <p:nvSpPr>
          <p:cNvPr id="13" name="Google Shape;2680;p43"/>
          <p:cNvSpPr txBox="1"/>
          <p:nvPr/>
        </p:nvSpPr>
        <p:spPr>
          <a:xfrm>
            <a:off x="1975600" y="3232088"/>
            <a:ext cx="2409600" cy="300600"/>
          </a:xfrm>
          <a:prstGeom prst="rect">
            <a:avLst/>
          </a:prstGeom>
          <a:noFill/>
          <a:ln>
            <a:noFill/>
          </a:ln>
        </p:spPr>
        <p:txBody>
          <a:bodyPr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US" altLang="en-GB"/>
              <a:t>S</a:t>
            </a:r>
            <a:r>
              <a:rPr lang="en-GB"/>
              <a:t>how case and challenges</a:t>
            </a:r>
            <a:endParaRPr lang="en-GB"/>
          </a:p>
        </p:txBody>
      </p:sp>
      <p:sp>
        <p:nvSpPr>
          <p:cNvPr id="14" name="Google Shape;2680;p43"/>
          <p:cNvSpPr txBox="1"/>
          <p:nvPr/>
        </p:nvSpPr>
        <p:spPr>
          <a:xfrm>
            <a:off x="5816715" y="3300668"/>
            <a:ext cx="2409600" cy="300600"/>
          </a:xfrm>
          <a:prstGeom prst="rect">
            <a:avLst/>
          </a:prstGeom>
          <a:noFill/>
          <a:ln>
            <a:noFill/>
          </a:ln>
        </p:spPr>
        <p:txBody>
          <a:bodyPr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17500" algn="l" rtl="0">
              <a:lnSpc>
                <a:spcPct val="100000"/>
              </a:lnSpc>
              <a:spcBef>
                <a:spcPts val="0"/>
              </a:spcBef>
              <a:spcAft>
                <a:spcPts val="0"/>
              </a:spcAft>
              <a:buClr>
                <a:schemeClr val="lt1"/>
              </a:buClr>
              <a:buSzPts val="2000"/>
              <a:buFont typeface="Play" panose="00000500000000000000"/>
              <a:buNone/>
              <a:defRPr sz="2000" b="1"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l" rtl="0">
              <a:spcBef>
                <a:spcPts val="0"/>
              </a:spcBef>
              <a:spcAft>
                <a:spcPts val="0"/>
              </a:spcAft>
              <a:buNone/>
            </a:pPr>
            <a:r>
              <a:rPr lang="en-GB"/>
              <a:t> </a:t>
            </a:r>
            <a:r>
              <a:rPr lang="en-US" altLang="en-GB"/>
              <a:t>R</a:t>
            </a:r>
            <a:r>
              <a:rPr lang="en-GB"/>
              <a:t>eferences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694"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98" name="Google Shape;2698;p44"/>
          <p:cNvSpPr txBox="1"/>
          <p:nvPr>
            <p:ph type="title"/>
          </p:nvPr>
        </p:nvSpPr>
        <p:spPr>
          <a:xfrm>
            <a:off x="2206800" y="2550045"/>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Clustering algorithm </a:t>
            </a:r>
            <a:endParaRPr lang="en-GB"/>
          </a:p>
        </p:txBody>
      </p:sp>
      <p:sp>
        <p:nvSpPr>
          <p:cNvPr id="2700" name="Google Shape;2700;p44"/>
          <p:cNvSpPr txBox="1"/>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cxnSp>
        <p:nvCxnSpPr>
          <p:cNvPr id="2701" name="Google Shape;2701;p44"/>
          <p:cNvCxnSpPr/>
          <p:nvPr/>
        </p:nvCxnSpPr>
        <p:spPr>
          <a:xfrm rot="10800000" flipH="1">
            <a:off x="2493738" y="357769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09" name="Google Shape;2709;p45"/>
          <p:cNvSpPr txBox="1"/>
          <p:nvPr>
            <p:ph type="title"/>
          </p:nvPr>
        </p:nvSpPr>
        <p:spPr>
          <a:xfrm>
            <a:off x="1670050" y="1403350"/>
            <a:ext cx="5965825" cy="628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Clustring Algorithm</a:t>
            </a:r>
            <a:endParaRPr lang="en-US" altLang="en-GB"/>
          </a:p>
        </p:txBody>
      </p:sp>
      <p:sp>
        <p:nvSpPr>
          <p:cNvPr id="2710" name="Google Shape;2710;p45"/>
          <p:cNvSpPr txBox="1"/>
          <p:nvPr>
            <p:ph type="subTitle" idx="1"/>
          </p:nvPr>
        </p:nvSpPr>
        <p:spPr>
          <a:xfrm>
            <a:off x="1889125" y="254508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clustering algorithm is a type of unsupervised learning method used to group similar data points into clusters. These algorithms aim to identify patterns or structures within data without pre-labeled categories, allowing for natural grouping based on the inherent characteristics of the data.</a:t>
            </a:r>
            <a:endParaRPr lang="en-GB"/>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K-Means Clustering</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2</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09" name="Google Shape;2709;p45"/>
          <p:cNvSpPr txBox="1"/>
          <p:nvPr>
            <p:ph type="title"/>
          </p:nvPr>
        </p:nvSpPr>
        <p:spPr>
          <a:xfrm>
            <a:off x="1670050" y="1403350"/>
            <a:ext cx="5965825" cy="628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K-Means Clustring </a:t>
            </a:r>
            <a:endParaRPr lang="en-US" altLang="en-GB"/>
          </a:p>
        </p:txBody>
      </p:sp>
      <p:sp>
        <p:nvSpPr>
          <p:cNvPr id="2710" name="Google Shape;2710;p45"/>
          <p:cNvSpPr txBox="1"/>
          <p:nvPr>
            <p:ph type="subTitle" idx="1"/>
          </p:nvPr>
        </p:nvSpPr>
        <p:spPr>
          <a:xfrm>
            <a:off x="1889125" y="2545080"/>
            <a:ext cx="5746115" cy="148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K-Means Clustering is a popular and simple clustering algorithm that partitions data into K distinct, non-overlapping clusters. Each data point is assigned to the cluster with the nearest mean, which serves as the cluster's centroid. The objective is to minimize the total variance within each cluster.</a:t>
            </a:r>
            <a:endParaRPr lang="en-GB"/>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3216" name="Shape 3216"/>
        <p:cNvGrpSpPr/>
        <p:nvPr/>
      </p:nvGrpSpPr>
      <p:grpSpPr>
        <a:xfrm>
          <a:off x="0" y="0"/>
          <a:ext cx="0" cy="0"/>
          <a:chOff x="0" y="0"/>
          <a:chExt cx="0" cy="0"/>
        </a:xfrm>
      </p:grpSpPr>
      <p:grpSp>
        <p:nvGrpSpPr>
          <p:cNvPr id="3217" name="Google Shape;3217;p62"/>
          <p:cNvGrpSpPr/>
          <p:nvPr/>
        </p:nvGrpSpPr>
        <p:grpSpPr>
          <a:xfrm>
            <a:off x="1595258" y="2004497"/>
            <a:ext cx="1133821" cy="1133821"/>
            <a:chOff x="851175" y="1582401"/>
            <a:chExt cx="964872" cy="964872"/>
          </a:xfrm>
        </p:grpSpPr>
        <p:sp>
          <p:nvSpPr>
            <p:cNvPr id="3218" name="Google Shape;3218;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2"/>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0" name="Google Shape;3220;p62"/>
          <p:cNvSpPr txBox="1"/>
          <p:nvPr>
            <p:ph type="title"/>
          </p:nvPr>
        </p:nvSpPr>
        <p:spPr>
          <a:xfrm>
            <a:off x="3039110" y="1812290"/>
            <a:ext cx="6104255" cy="6807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K-Means Clustering Works</a:t>
            </a:r>
            <a:endParaRPr lang="en-GB"/>
          </a:p>
        </p:txBody>
      </p:sp>
      <p:sp>
        <p:nvSpPr>
          <p:cNvPr id="3222" name="Google Shape;3222;p62"/>
          <p:cNvSpPr txBox="1"/>
          <p:nvPr>
            <p:ph type="title" idx="2"/>
          </p:nvPr>
        </p:nvSpPr>
        <p:spPr>
          <a:xfrm>
            <a:off x="1624100" y="2159377"/>
            <a:ext cx="1076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en-US" altLang="en-GB"/>
              <a:t>3</a:t>
            </a:r>
            <a:endParaRPr lang="en-US" altLang="en-GB"/>
          </a:p>
        </p:txBody>
      </p:sp>
      <p:cxnSp>
        <p:nvCxnSpPr>
          <p:cNvPr id="3223" name="Google Shape;3223;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226" name="Google Shape;3226;p62"/>
          <p:cNvGrpSpPr/>
          <p:nvPr/>
        </p:nvGrpSpPr>
        <p:grpSpPr>
          <a:xfrm>
            <a:off x="3160713" y="2635945"/>
            <a:ext cx="4441050" cy="135300"/>
            <a:chOff x="3160713" y="2635945"/>
            <a:chExt cx="4441050" cy="135300"/>
          </a:xfrm>
        </p:grpSpPr>
        <p:sp>
          <p:nvSpPr>
            <p:cNvPr id="3224" name="Google Shape;3224;p62"/>
            <p:cNvSpPr/>
            <p:nvPr/>
          </p:nvSpPr>
          <p:spPr>
            <a:xfrm>
              <a:off x="316071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2"/>
            <p:cNvSpPr/>
            <p:nvPr/>
          </p:nvSpPr>
          <p:spPr>
            <a:xfrm>
              <a:off x="7466463" y="263594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227" name="Google Shape;3227;p62"/>
          <p:cNvCxnSpPr>
            <a:stCxn id="3224" idx="6"/>
            <a:endCxn id="3225" idx="2"/>
          </p:cNvCxnSpPr>
          <p:nvPr/>
        </p:nvCxnSpPr>
        <p:spPr>
          <a:xfrm>
            <a:off x="3296013" y="2703595"/>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08" name="Shape 2708"/>
        <p:cNvGrpSpPr/>
        <p:nvPr/>
      </p:nvGrpSpPr>
      <p:grpSpPr>
        <a:xfrm>
          <a:off x="0" y="0"/>
          <a:ext cx="0" cy="0"/>
          <a:chOff x="0" y="0"/>
          <a:chExt cx="0" cy="0"/>
        </a:xfrm>
      </p:grpSpPr>
      <p:sp>
        <p:nvSpPr>
          <p:cNvPr id="2710" name="Google Shape;2710;p45"/>
          <p:cNvSpPr txBox="1"/>
          <p:nvPr>
            <p:ph type="subTitle" idx="1"/>
          </p:nvPr>
        </p:nvSpPr>
        <p:spPr>
          <a:xfrm>
            <a:off x="1889125" y="1055370"/>
            <a:ext cx="5746115" cy="26441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1.</a:t>
            </a:r>
            <a:r>
              <a:rPr lang="en-GB"/>
              <a:t>Initialization: Select K initial centroids randomly.</a:t>
            </a:r>
            <a:endParaRPr lang="en-GB"/>
          </a:p>
          <a:p>
            <a:pPr marL="0" lvl="0" indent="0" algn="l" rtl="0">
              <a:spcBef>
                <a:spcPts val="0"/>
              </a:spcBef>
              <a:spcAft>
                <a:spcPts val="0"/>
              </a:spcAft>
              <a:buNone/>
            </a:pPr>
            <a:r>
              <a:rPr lang="en-US" altLang="en-GB"/>
              <a:t>2.</a:t>
            </a:r>
            <a:r>
              <a:rPr lang="en-GB"/>
              <a:t>Assignment: Assign each data point to the nearest centroid, forming K clusters.</a:t>
            </a:r>
            <a:endParaRPr lang="en-GB"/>
          </a:p>
          <a:p>
            <a:pPr marL="0" lvl="0" indent="0" algn="l" rtl="0">
              <a:spcBef>
                <a:spcPts val="0"/>
              </a:spcBef>
              <a:spcAft>
                <a:spcPts val="0"/>
              </a:spcAft>
              <a:buNone/>
            </a:pPr>
            <a:r>
              <a:rPr lang="en-US" altLang="en-GB">
                <a:sym typeface="+mn-ea"/>
              </a:rPr>
              <a:t>3.</a:t>
            </a:r>
            <a:r>
              <a:rPr lang="en-GB">
                <a:sym typeface="+mn-ea"/>
              </a:rPr>
              <a:t>Update: Calculate new centroids as the mean of all points in each cluster.</a:t>
            </a:r>
            <a:endParaRPr lang="en-GB"/>
          </a:p>
          <a:p>
            <a:pPr marL="0" lvl="0" indent="0" algn="l" rtl="0">
              <a:spcBef>
                <a:spcPts val="0"/>
              </a:spcBef>
              <a:spcAft>
                <a:spcPts val="0"/>
              </a:spcAft>
              <a:buNone/>
            </a:pPr>
            <a:r>
              <a:rPr lang="en-US" altLang="en-GB">
                <a:sym typeface="+mn-ea"/>
              </a:rPr>
              <a:t>4.</a:t>
            </a:r>
            <a:r>
              <a:rPr lang="en-GB">
                <a:sym typeface="+mn-ea"/>
              </a:rPr>
              <a:t>Repeat: Reassign data points to the nearest centroid and update the centroids iteratively until convergence, meaning the centroids no longer change significantly.</a:t>
            </a:r>
            <a:endParaRPr lang="en-GB"/>
          </a:p>
          <a:p>
            <a:pPr marL="0" lvl="0" indent="0" algn="l" rtl="0">
              <a:spcBef>
                <a:spcPts val="0"/>
              </a:spcBef>
              <a:spcAft>
                <a:spcPts val="0"/>
              </a:spcAft>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k_means"/>
          <p:cNvPicPr>
            <a:picLocks noChangeAspect="1"/>
          </p:cNvPicPr>
          <p:nvPr/>
        </p:nvPicPr>
        <p:blipFill>
          <a:blip r:embed="rId1"/>
          <a:stretch>
            <a:fillRect/>
          </a:stretch>
        </p:blipFill>
        <p:spPr>
          <a:xfrm>
            <a:off x="1247140" y="504190"/>
            <a:ext cx="6649720" cy="3326130"/>
          </a:xfrm>
          <a:prstGeom prst="rect">
            <a:avLst/>
          </a:prstGeom>
        </p:spPr>
      </p:pic>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2488</Words>
  <Application>WPS Presentation</Application>
  <PresentationFormat/>
  <Paragraphs>80</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Play</vt:lpstr>
      <vt:lpstr>Source Sans Pro</vt:lpstr>
      <vt:lpstr>Arial Black</vt:lpstr>
      <vt:lpstr>Microsoft YaHei</vt:lpstr>
      <vt:lpstr>Arial Unicode MS</vt:lpstr>
      <vt:lpstr>Computer Science &amp; Mathematics Major For College: Computer Science &amp; Programming by Slidesgo</vt:lpstr>
      <vt:lpstr>Saint Mary Univeristy Selected Topics : K-Means Clustring  </vt:lpstr>
      <vt:lpstr>02</vt:lpstr>
      <vt:lpstr>01</vt:lpstr>
      <vt:lpstr>Clustring Algorithm</vt:lpstr>
      <vt:lpstr>02</vt:lpstr>
      <vt:lpstr>K-Means Clustring </vt:lpstr>
      <vt:lpstr>03</vt:lpstr>
      <vt:lpstr>PowerPoint 演示文稿</vt:lpstr>
      <vt:lpstr>PowerPoint 演示文稿</vt:lpstr>
      <vt:lpstr>04</vt:lpstr>
      <vt:lpstr>PowerPoint 演示文稿</vt:lpstr>
      <vt:lpstr>05</vt:lpstr>
      <vt:lpstr>PowerPoint 演示文稿</vt:lpstr>
      <vt:lpstr>PowerPoint 演示文稿</vt:lpstr>
      <vt:lpstr>06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Saint Mary Univeristy Selected Topics : K-Means Clustring  </dc:title>
  <dc:creator/>
  <cp:lastModifiedBy>getah</cp:lastModifiedBy>
  <cp:revision>3</cp:revision>
  <dcterms:created xsi:type="dcterms:W3CDTF">2024-05-31T06:16:00Z</dcterms:created>
  <dcterms:modified xsi:type="dcterms:W3CDTF">2024-05-31T08:14:29Z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7493FB0CFB624BF8A3765091E4810021_13</vt:lpwstr>
  </property>
  <property fmtid="{D5CDD505-2E9C-101B-9397-08002B2CF9AE}" pid="3" name="KSOProductBuildVer">
    <vt:lpwstr>1033-12.2.0.16909</vt:lpwstr>
  </property>
</Properties>
</file>