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ECFD343-D452-4D28-90F5-5D77C419648E}"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733950C-368F-484E-9F73-E030E7EB9B5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F774B20-95FC-46EC-BD17-DF4A969F1BE1}"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85884EB-4863-41FD-AC4E-4AF123744549}"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01EC52B-F16C-4682-8513-8418FC7E579C}"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3BDE9B3-B65C-48B7-B633-38C4A6C5FFB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E6284F2-4212-4FCD-8489-ED8F9533F8C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884406C-5117-4A97-B474-DA5BDB88BA27}"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F4B9A57-1264-4914-B392-25CCF9E12A7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59356E8-66B2-4A07-B6BD-6ABC5877DE91}"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D49B73B-65E6-4329-A077-076992F1524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81FFAAA-168D-400A-B975-555616F7874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FCF7A0D-D99F-4F7C-9371-8B04B20E157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523E933-6EA4-4E07-BB84-28C06ED7FAC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B060BA4-262C-4B55-AA0B-1DCA0321AEF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81F6C64-60EC-4FBA-9AE1-DD15CB93539A}"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309F59B-CBE5-45E6-A0FD-DF687B5F4A0A}"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7FCCDBB-8C6C-421B-BB4C-3E7256BA15B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59924DF-FF77-43BA-9FE4-C4644A41D70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271C923-D445-4A31-8446-E6D31505A44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40AA7A1-43B7-4921-A75C-F9139E0A815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0DA4E99-A1F3-426F-8BA8-1F7BE387F3A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41C3742-9D68-4D15-A52B-2793F26B740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840A621-6EDC-40C5-9ED1-A12AC2541F96}"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EEADD019-0D36-4F0B-9FDD-78E26C21015C}"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36BCD6FC-9D5D-4CDE-8F5F-23F3F8194094}"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en.wikipedia.org/wiki/Diplomatic_communications" TargetMode="External"/><Relationship Id="rId2" Type="http://schemas.openxmlformats.org/officeDocument/2006/relationships/hyperlink" Target="https://en.wikipedia.org/wiki/Military_communication" TargetMode="External"/><Relationship Id="rId3" Type="http://schemas.openxmlformats.org/officeDocument/2006/relationships/hyperlink" Target="https://en.wikipedia.org/wiki/Key_distribution" TargetMode="External"/><Relationship Id="rId4" Type="http://schemas.openxmlformats.org/officeDocument/2006/relationships/hyperlink" Target="https://en.wikipedia.org/wiki/Loupe" TargetMode="External"/><Relationship Id="rId5" Type="http://schemas.openxmlformats.org/officeDocument/2006/relationships/hyperlink" Target="https://en.wikipedia.org/wiki/KGB" TargetMode="External"/><Relationship Id="rId6" Type="http://schemas.openxmlformats.org/officeDocument/2006/relationships/hyperlink" Target="https://en.wikipedia.org/wiki/Walnut" TargetMode="External"/><Relationship Id="rId7" Type="http://schemas.openxmlformats.org/officeDocument/2006/relationships/hyperlink" Target="https://en.wikipedia.org/wiki/Nitrocellulose" TargetMode="External"/><Relationship Id="rId8" Type="http://schemas.openxmlformats.org/officeDocument/2006/relationships/image" Target="../media/image3.png"/><Relationship Id="rId9"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en.wikipedia.org/wiki/Key-agreement_protocol" TargetMode="External"/><Relationship Id="rId2" Type="http://schemas.openxmlformats.org/officeDocument/2006/relationships/hyperlink" Target="https://en.wikipedia.org/wiki/Cryptographic_key" TargetMode="External"/><Relationship Id="rId3" Type="http://schemas.openxmlformats.org/officeDocument/2006/relationships/hyperlink" Target="https://en.wikipedia.org/wiki/Public-key_cryptography" TargetMode="External"/><Relationship Id="rId4" Type="http://schemas.openxmlformats.org/officeDocument/2006/relationships/hyperlink" Target="https://en.wikipedia.org/wiki/Ralph_Merkle" TargetMode="External"/><Relationship Id="rId5" Type="http://schemas.openxmlformats.org/officeDocument/2006/relationships/hyperlink" Target="https://en.wikipedia.org/wiki/Ralph_Merkle" TargetMode="External"/><Relationship Id="rId6" Type="http://schemas.openxmlformats.org/officeDocument/2006/relationships/hyperlink" Target="https://en.wikipedia.org/wiki/Whitfield_Diffie" TargetMode="External"/><Relationship Id="rId7" Type="http://schemas.openxmlformats.org/officeDocument/2006/relationships/hyperlink" Target="https://en.wikipedia.org/wiki/Whitfield_Diffie" TargetMode="External"/><Relationship Id="rId8" Type="http://schemas.openxmlformats.org/officeDocument/2006/relationships/hyperlink" Target="https://en.wikipedia.org/wiki/Martin_Hellman" TargetMode="External"/><Relationship Id="rId9"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en.wikipedia.org/wiki/Courier" TargetMode="External"/><Relationship Id="rId2" Type="http://schemas.openxmlformats.org/officeDocument/2006/relationships/hyperlink" Target="https://en.wikipedia.org/wiki/Shared_secret" TargetMode="External"/><Relationship Id="rId3" Type="http://schemas.openxmlformats.org/officeDocument/2006/relationships/hyperlink" Target="https://en.wikipedia.org/wiki/Insecure_channel" TargetMode="External"/><Relationship Id="rId4" Type="http://schemas.openxmlformats.org/officeDocument/2006/relationships/hyperlink" Target="https://en.wikipedia.org/wiki/Symmetric-key_algorithm" TargetMode="External"/><Relationship Id="rId5" Type="http://schemas.openxmlformats.org/officeDocument/2006/relationships/hyperlink" Target="https://en.wikipedia.org/wiki/Cipher" TargetMode="External"/><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en.wikipedia.org/wiki/Diffie&#8211;Hellman_key_exchange#cite_note-imperfectfs-4"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en.wikipedia.org/wiki/Alice_and_Bob" TargetMode="External"/><Relationship Id="rId2" Type="http://schemas.openxmlformats.org/officeDocument/2006/relationships/hyperlink" Target="https://en.wikipedia.org/wiki/Real-life" TargetMode="External"/><Relationship Id="rId3" Type="http://schemas.openxmlformats.org/officeDocument/2006/relationships/hyperlink" Target="https://en.wikipedia.org/wiki/Supercomputer" TargetMode="External"/><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en.wikipedia.org/wiki/Cryptography" TargetMode="External"/><Relationship Id="rId2" Type="http://schemas.openxmlformats.org/officeDocument/2006/relationships/hyperlink" Target="https://en.wikipedia.org/wiki/Encryption" TargetMode="External"/><Relationship Id="rId3" Type="http://schemas.openxmlformats.org/officeDocument/2006/relationships/hyperlink" Target="https://en.wikipedia.org/wiki/Cryptanalysis" TargetMode="External"/><Relationship Id="rId4" Type="http://schemas.openxmlformats.org/officeDocument/2006/relationships/hyperlink" Target="https://en.wikipedia.org/wiki/Pre-shared_key" TargetMode="External"/><Relationship Id="rId5" Type="http://schemas.openxmlformats.org/officeDocument/2006/relationships/hyperlink" Target="https://en.wikipedia.org/wiki/Plaintext" TargetMode="External"/><Relationship Id="rId6" Type="http://schemas.openxmlformats.org/officeDocument/2006/relationships/hyperlink" Target="https://en.wikipedia.org/wiki/Key_(cryptography)" TargetMode="External"/><Relationship Id="rId7" Type="http://schemas.openxmlformats.org/officeDocument/2006/relationships/hyperlink" Target="https://en.wikipedia.org/wiki/Modular_arithmetic" TargetMode="External"/><Relationship Id="rId8"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en.wikipedia.org/wiki/Ciphertext" TargetMode="External"/><Relationship Id="rId2" Type="http://schemas.openxmlformats.org/officeDocument/2006/relationships/hyperlink" Target="https://en.wikipedia.org/wiki/Discrete_uniform_distribution" TargetMode="External"/><Relationship Id="rId3" Type="http://schemas.openxmlformats.org/officeDocument/2006/relationships/hyperlink" Target="https://en.wikipedia.org/wiki/Independence_(probability_theory)" TargetMode="External"/><Relationship Id="rId4" Type="http://schemas.openxmlformats.org/officeDocument/2006/relationships/hyperlink" Target="https://en.wikipedia.org/wiki/Hardware_random_number_generator" TargetMode="External"/><Relationship Id="rId5" Type="http://schemas.openxmlformats.org/officeDocument/2006/relationships/hyperlink" Target="https://en.wikipedia.org/wiki/Gregory_Chaitin" TargetMode="External"/><Relationship Id="rId6" Type="http://schemas.openxmlformats.org/officeDocument/2006/relationships/hyperlink" Target="https://en.wikipedia.org/wiki/Gregory_Chaitin" TargetMode="External"/><Relationship Id="rId7" Type="http://schemas.openxmlformats.org/officeDocument/2006/relationships/hyperlink" Target="https://en.wikipedia.org/wiki/Randomness_test" TargetMode="External"/><Relationship Id="rId8" Type="http://schemas.openxmlformats.org/officeDocument/2006/relationships/hyperlink" Target="https://en.wikipedia.org/wiki/Secret" TargetMode="External"/><Relationship Id="rId9"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380880"/>
            <a:ext cx="7772040" cy="32191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DIFFIE HELLMAN KEY EXCHANGE PROTOCOL</a:t>
            </a:r>
            <a:endParaRPr b="0" lang="en-US" sz="4400" spc="-1" strike="noStrike">
              <a:solidFill>
                <a:srgbClr val="000000"/>
              </a:solidFill>
              <a:latin typeface="Calibri"/>
            </a:endParaRPr>
          </a:p>
        </p:txBody>
      </p:sp>
      <p:sp>
        <p:nvSpPr>
          <p:cNvPr id="83" name="PlaceHolder 2"/>
          <p:cNvSpPr>
            <a:spLocks noGrp="1"/>
          </p:cNvSpPr>
          <p:nvPr>
            <p:ph type="subTitle"/>
          </p:nvPr>
        </p:nvSpPr>
        <p:spPr>
          <a:xfrm>
            <a:off x="1371600" y="3886200"/>
            <a:ext cx="6400440" cy="1752120"/>
          </a:xfrm>
          <a:prstGeom prst="rect">
            <a:avLst/>
          </a:prstGeom>
          <a:noFill/>
          <a:ln w="0">
            <a:noFill/>
          </a:ln>
        </p:spPr>
        <p:txBody>
          <a:bodyPr anchor="t">
            <a:normAutofit/>
          </a:bodyPr>
          <a:p>
            <a:pPr algn="ctr">
              <a:lnSpc>
                <a:spcPct val="100000"/>
              </a:lnSpc>
              <a:spcBef>
                <a:spcPts val="1080"/>
              </a:spcBef>
              <a:buNone/>
              <a:tabLst>
                <a:tab algn="l" pos="0"/>
              </a:tabLst>
            </a:pPr>
            <a:r>
              <a:rPr b="0" lang="en-US" sz="5400" spc="-1" strike="noStrike">
                <a:solidFill>
                  <a:srgbClr val="000000"/>
                </a:solidFill>
                <a:latin typeface="Calibri"/>
              </a:rPr>
              <a:t>ONE TIME PAD</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p:nvPr>
        </p:nvSpPr>
        <p:spPr>
          <a:xfrm>
            <a:off x="457200" y="380880"/>
            <a:ext cx="8229240" cy="5744880"/>
          </a:xfrm>
          <a:prstGeom prst="rect">
            <a:avLst/>
          </a:prstGeom>
          <a:noFill/>
          <a:ln w="0">
            <a:noFill/>
          </a:ln>
        </p:spPr>
        <p:txBody>
          <a:bodyPr anchor="t">
            <a:normAutofit/>
          </a:bodyPr>
          <a:p>
            <a:pPr marL="343080" indent="-343080">
              <a:lnSpc>
                <a:spcPct val="100000"/>
              </a:lnSpc>
              <a:spcBef>
                <a:spcPts val="360"/>
              </a:spcBef>
              <a:buClr>
                <a:srgbClr val="000000"/>
              </a:buClr>
              <a:buFont typeface="Arial"/>
              <a:buChar char="•"/>
            </a:pPr>
            <a:r>
              <a:rPr b="0" lang="en-US" sz="1800" spc="-1" strike="noStrike">
                <a:solidFill>
                  <a:srgbClr val="000000"/>
                </a:solidFill>
                <a:latin typeface="Arial"/>
              </a:rPr>
              <a:t>It has also been mathematically proven that any cipher with the property of perfect secrecy must use keys with effectively the same requirements as OTP keys.</a:t>
            </a:r>
            <a:r>
              <a:rPr b="0" lang="en-US" sz="1800" spc="-1" strike="noStrike" baseline="30000">
                <a:solidFill>
                  <a:srgbClr val="000000"/>
                </a:solidFill>
                <a:latin typeface="Arial"/>
              </a:rPr>
              <a:t>[</a:t>
            </a:r>
            <a:r>
              <a:rPr b="0" lang="en-US" sz="1800" spc="-1" strike="noStrike">
                <a:solidFill>
                  <a:srgbClr val="000000"/>
                </a:solidFill>
                <a:latin typeface="Arial"/>
              </a:rPr>
              <a:t>Digital versions of one-time pad ciphers have been used by nations for critical </a:t>
            </a:r>
            <a:r>
              <a:rPr b="0" lang="en-US" sz="1800" spc="-1" strike="noStrike" u="sng">
                <a:solidFill>
                  <a:srgbClr val="0000ff"/>
                </a:solidFill>
                <a:uFillTx/>
                <a:latin typeface="Arial"/>
                <a:hlinkClick r:id="rId1"/>
              </a:rPr>
              <a:t>diplomatic</a:t>
            </a:r>
            <a:r>
              <a:rPr b="0" lang="en-US" sz="1800" spc="-1" strike="noStrike">
                <a:solidFill>
                  <a:srgbClr val="000000"/>
                </a:solidFill>
                <a:latin typeface="Arial"/>
              </a:rPr>
              <a:t> and </a:t>
            </a:r>
            <a:r>
              <a:rPr b="0" lang="en-US" sz="1800" spc="-1" strike="noStrike" u="sng">
                <a:solidFill>
                  <a:srgbClr val="0000ff"/>
                </a:solidFill>
                <a:uFillTx/>
                <a:latin typeface="Arial"/>
                <a:hlinkClick r:id="rId2"/>
              </a:rPr>
              <a:t>military communication</a:t>
            </a:r>
            <a:r>
              <a:rPr b="0" lang="en-US" sz="1800" spc="-1" strike="noStrike">
                <a:solidFill>
                  <a:srgbClr val="000000"/>
                </a:solidFill>
                <a:latin typeface="Arial"/>
              </a:rPr>
              <a:t>, but the problems of secure </a:t>
            </a:r>
            <a:r>
              <a:rPr b="0" lang="en-US" sz="1800" spc="-1" strike="noStrike" u="sng">
                <a:solidFill>
                  <a:srgbClr val="0000ff"/>
                </a:solidFill>
                <a:uFillTx/>
                <a:latin typeface="Arial"/>
                <a:hlinkClick r:id="rId3"/>
              </a:rPr>
              <a:t>key distribution</a:t>
            </a:r>
            <a:r>
              <a:rPr b="0" lang="en-US" sz="1800" spc="-1" strike="noStrike">
                <a:solidFill>
                  <a:srgbClr val="000000"/>
                </a:solidFill>
                <a:latin typeface="Arial"/>
              </a:rPr>
              <a:t> make them impractical for most applications.</a:t>
            </a:r>
            <a:endParaRPr b="0" lang="en-US" sz="1800" spc="-1" strike="noStrike">
              <a:solidFill>
                <a:srgbClr val="000000"/>
              </a:solidFill>
              <a:latin typeface="Calibri"/>
            </a:endParaRPr>
          </a:p>
          <a:p>
            <a:pPr marL="343080" indent="-343080">
              <a:lnSpc>
                <a:spcPct val="100000"/>
              </a:lnSpc>
              <a:spcBef>
                <a:spcPts val="360"/>
              </a:spcBef>
              <a:buClr>
                <a:srgbClr val="000000"/>
              </a:buClr>
              <a:buFont typeface="Arial"/>
              <a:buChar char="•"/>
            </a:pPr>
            <a:r>
              <a:rPr b="0" lang="en-US" sz="1800" spc="-1" strike="noStrike">
                <a:solidFill>
                  <a:srgbClr val="000000"/>
                </a:solidFill>
                <a:latin typeface="Arial"/>
              </a:rPr>
              <a:t>The "pad" part of the name comes from early implementations where the key material was distributed as a pad of paper, allowing the current top sheet to be torn off and destroyed after use. For concealment the pad was sometimes so small that a powerful </a:t>
            </a:r>
            <a:r>
              <a:rPr b="0" lang="en-US" sz="1800" spc="-1" strike="noStrike" u="sng">
                <a:solidFill>
                  <a:srgbClr val="0000ff"/>
                </a:solidFill>
                <a:uFillTx/>
                <a:latin typeface="Arial"/>
                <a:hlinkClick r:id="rId4"/>
              </a:rPr>
              <a:t>magnifying glass</a:t>
            </a:r>
            <a:r>
              <a:rPr b="0" lang="en-US" sz="1800" spc="-1" strike="noStrike">
                <a:solidFill>
                  <a:srgbClr val="000000"/>
                </a:solidFill>
                <a:latin typeface="Arial"/>
              </a:rPr>
              <a:t> was required to use it. The </a:t>
            </a:r>
            <a:r>
              <a:rPr b="0" lang="en-US" sz="1800" spc="-1" strike="noStrike" u="sng">
                <a:solidFill>
                  <a:srgbClr val="0000ff"/>
                </a:solidFill>
                <a:uFillTx/>
                <a:latin typeface="Arial"/>
                <a:hlinkClick r:id="rId5"/>
              </a:rPr>
              <a:t>KGB</a:t>
            </a:r>
            <a:r>
              <a:rPr b="0" lang="en-US" sz="1800" spc="-1" strike="noStrike">
                <a:solidFill>
                  <a:srgbClr val="000000"/>
                </a:solidFill>
                <a:latin typeface="Arial"/>
              </a:rPr>
              <a:t> used pads of such size that they could fit in the palm of a hand,or in a </a:t>
            </a:r>
            <a:r>
              <a:rPr b="0" lang="en-US" sz="1800" spc="-1" strike="noStrike" u="sng">
                <a:solidFill>
                  <a:srgbClr val="0000ff"/>
                </a:solidFill>
                <a:uFillTx/>
                <a:latin typeface="Arial"/>
                <a:hlinkClick r:id="rId6"/>
              </a:rPr>
              <a:t>walnut</a:t>
            </a:r>
            <a:r>
              <a:rPr b="0" lang="en-US" sz="1800" spc="-1" strike="noStrike">
                <a:solidFill>
                  <a:srgbClr val="000000"/>
                </a:solidFill>
                <a:latin typeface="Arial"/>
              </a:rPr>
              <a:t> shell To increase security, one-time pads were sometimes printed onto sheets of highly flammable </a:t>
            </a:r>
            <a:r>
              <a:rPr b="0" lang="en-US" sz="1800" spc="-1" strike="noStrike" u="sng">
                <a:solidFill>
                  <a:srgbClr val="0000ff"/>
                </a:solidFill>
                <a:uFillTx/>
                <a:latin typeface="Arial"/>
                <a:hlinkClick r:id="rId7"/>
              </a:rPr>
              <a:t>nitrocellulose</a:t>
            </a:r>
            <a:r>
              <a:rPr b="0" lang="en-US" sz="1800" spc="-1" strike="noStrike">
                <a:solidFill>
                  <a:srgbClr val="000000"/>
                </a:solidFill>
                <a:latin typeface="Arial"/>
              </a:rPr>
              <a:t>, so that they could easily be burned after use.</a:t>
            </a:r>
            <a:endParaRPr b="0" lang="en-US" sz="1800" spc="-1" strike="noStrike">
              <a:solidFill>
                <a:srgbClr val="000000"/>
              </a:solidFill>
              <a:latin typeface="Calibri"/>
            </a:endParaRPr>
          </a:p>
        </p:txBody>
      </p:sp>
      <p:pic>
        <p:nvPicPr>
          <p:cNvPr id="96" name="" descr=""/>
          <p:cNvPicPr/>
          <p:nvPr/>
        </p:nvPicPr>
        <p:blipFill>
          <a:blip r:embed="rId8"/>
          <a:stretch/>
        </p:blipFill>
        <p:spPr>
          <a:xfrm>
            <a:off x="360" y="3886200"/>
            <a:ext cx="9143640" cy="26226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 descr=""/>
          <p:cNvPicPr/>
          <p:nvPr/>
        </p:nvPicPr>
        <p:blipFill>
          <a:blip r:embed="rId1"/>
          <a:stretch/>
        </p:blipFill>
        <p:spPr>
          <a:xfrm>
            <a:off x="369720" y="228600"/>
            <a:ext cx="5345280" cy="45255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 descr=""/>
          <p:cNvPicPr/>
          <p:nvPr/>
        </p:nvPicPr>
        <p:blipFill>
          <a:blip r:embed="rId1"/>
          <a:stretch/>
        </p:blipFill>
        <p:spPr>
          <a:xfrm>
            <a:off x="0" y="0"/>
            <a:ext cx="8915400" cy="6858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 descr=""/>
          <p:cNvPicPr/>
          <p:nvPr/>
        </p:nvPicPr>
        <p:blipFill>
          <a:blip r:embed="rId1"/>
          <a:stretch/>
        </p:blipFill>
        <p:spPr>
          <a:xfrm>
            <a:off x="0" y="0"/>
            <a:ext cx="8772120" cy="6858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p:nvPr>
        </p:nvSpPr>
        <p:spPr>
          <a:xfrm>
            <a:off x="457200" y="2650680"/>
            <a:ext cx="8229240" cy="3978720"/>
          </a:xfrm>
          <a:prstGeom prst="rect">
            <a:avLst/>
          </a:prstGeom>
          <a:noFill/>
          <a:ln w="0">
            <a:noFill/>
          </a:ln>
        </p:spPr>
        <p:txBody>
          <a:bodyPr anchor="t">
            <a:noAutofit/>
          </a:bodyPr>
          <a:p>
            <a:pPr marL="343080" indent="-343080">
              <a:lnSpc>
                <a:spcPct val="100000"/>
              </a:lnSpc>
              <a:spcBef>
                <a:spcPts val="281"/>
              </a:spcBef>
              <a:buClr>
                <a:srgbClr val="000000"/>
              </a:buClr>
              <a:buFont typeface="Arial"/>
              <a:buChar char="•"/>
            </a:pPr>
            <a:r>
              <a:rPr b="1" lang="en-US" sz="1400" spc="-1" strike="noStrike">
                <a:solidFill>
                  <a:srgbClr val="000000"/>
                </a:solidFill>
                <a:latin typeface="Cascadia Mono"/>
              </a:rPr>
              <a:t>Diffie–Hellman</a:t>
            </a:r>
            <a:r>
              <a:rPr b="0" lang="en-US" sz="1400" spc="-1" strike="noStrike">
                <a:solidFill>
                  <a:srgbClr val="000000"/>
                </a:solidFill>
                <a:latin typeface="Cascadia Mono"/>
              </a:rPr>
              <a:t> key exchange</a:t>
            </a:r>
            <a:r>
              <a:rPr b="0" lang="en-US" sz="1400" spc="-1" strike="noStrike" baseline="30000">
                <a:solidFill>
                  <a:srgbClr val="000000"/>
                </a:solidFill>
                <a:latin typeface="Cascadia Mono"/>
              </a:rPr>
              <a:t> </a:t>
            </a:r>
            <a:r>
              <a:rPr b="0" lang="en-US" sz="1400" spc="-1" strike="noStrike">
                <a:solidFill>
                  <a:srgbClr val="000000"/>
                </a:solidFill>
                <a:latin typeface="Cascadia Mono"/>
              </a:rPr>
              <a:t>is a mathematical </a:t>
            </a:r>
            <a:r>
              <a:rPr b="0" lang="en-US" sz="1400" spc="-1" strike="noStrike" u="sng">
                <a:solidFill>
                  <a:srgbClr val="0000ff"/>
                </a:solidFill>
                <a:uFillTx/>
                <a:latin typeface="Cascadia Mono"/>
                <a:hlinkClick r:id="rId1"/>
              </a:rPr>
              <a:t>method</a:t>
            </a:r>
            <a:r>
              <a:rPr b="0" lang="en-US" sz="1400" spc="-1" strike="noStrike">
                <a:solidFill>
                  <a:srgbClr val="000000"/>
                </a:solidFill>
                <a:latin typeface="Cascadia Mono"/>
              </a:rPr>
              <a:t> of securely exchanging </a:t>
            </a:r>
            <a:r>
              <a:rPr b="0" lang="en-US" sz="1400" spc="-1" strike="noStrike" u="sng">
                <a:solidFill>
                  <a:srgbClr val="0000ff"/>
                </a:solidFill>
                <a:uFillTx/>
                <a:latin typeface="Cascadia Mono"/>
                <a:hlinkClick r:id="rId2"/>
              </a:rPr>
              <a:t>cryptographic keys</a:t>
            </a:r>
            <a:r>
              <a:rPr b="0" lang="en-US" sz="1400" spc="-1" strike="noStrike">
                <a:solidFill>
                  <a:srgbClr val="000000"/>
                </a:solidFill>
                <a:latin typeface="Cascadia Mono"/>
              </a:rPr>
              <a:t> over a public channel and was one of the first </a:t>
            </a:r>
            <a:r>
              <a:rPr b="0" lang="en-US" sz="1400" spc="-1" strike="noStrike" u="sng">
                <a:solidFill>
                  <a:srgbClr val="0000ff"/>
                </a:solidFill>
                <a:uFillTx/>
                <a:latin typeface="Cascadia Mono"/>
                <a:hlinkClick r:id="rId3"/>
              </a:rPr>
              <a:t>public-key protocols</a:t>
            </a:r>
            <a:r>
              <a:rPr b="0" lang="en-US" sz="1400" spc="-1" strike="noStrike">
                <a:solidFill>
                  <a:srgbClr val="000000"/>
                </a:solidFill>
                <a:latin typeface="Cascadia Mono"/>
              </a:rPr>
              <a:t> as conceived by </a:t>
            </a:r>
            <a:r>
              <a:rPr b="0" lang="en-US" sz="1400" spc="-1" strike="noStrike" u="sng">
                <a:solidFill>
                  <a:srgbClr val="0000ff"/>
                </a:solidFill>
                <a:uFillTx/>
                <a:latin typeface="Cascadia Mono"/>
                <a:hlinkClick r:id="rId4"/>
              </a:rPr>
              <a:t>Ralph </a:t>
            </a:r>
            <a:r>
              <a:rPr b="0" lang="en-US" sz="1400" spc="-1" strike="noStrike" u="sng">
                <a:solidFill>
                  <a:srgbClr val="0000ff"/>
                </a:solidFill>
                <a:uFillTx/>
                <a:latin typeface="Cascadia Mono"/>
                <a:hlinkClick r:id="rId5"/>
              </a:rPr>
              <a:t>Merkle</a:t>
            </a:r>
            <a:r>
              <a:rPr b="0" lang="en-US" sz="1400" spc="-1" strike="noStrike">
                <a:solidFill>
                  <a:srgbClr val="000000"/>
                </a:solidFill>
                <a:latin typeface="Cascadia Mono"/>
              </a:rPr>
              <a:t> and named after </a:t>
            </a:r>
            <a:r>
              <a:rPr b="0" lang="en-US" sz="1400" spc="-1" strike="noStrike" u="sng">
                <a:solidFill>
                  <a:srgbClr val="0000ff"/>
                </a:solidFill>
                <a:uFillTx/>
                <a:latin typeface="Cascadia Mono"/>
                <a:hlinkClick r:id="rId6"/>
              </a:rPr>
              <a:t>Whitfield </a:t>
            </a:r>
            <a:r>
              <a:rPr b="0" lang="en-US" sz="1400" spc="-1" strike="noStrike" u="sng">
                <a:solidFill>
                  <a:srgbClr val="0000ff"/>
                </a:solidFill>
                <a:uFillTx/>
                <a:latin typeface="Cascadia Mono"/>
                <a:hlinkClick r:id="rId7"/>
              </a:rPr>
              <a:t>Diffie</a:t>
            </a:r>
            <a:r>
              <a:rPr b="0" lang="en-US" sz="1400" spc="-1" strike="noStrike">
                <a:solidFill>
                  <a:srgbClr val="000000"/>
                </a:solidFill>
                <a:latin typeface="Cascadia Mono"/>
              </a:rPr>
              <a:t> and </a:t>
            </a:r>
            <a:r>
              <a:rPr b="0" lang="en-US" sz="1400" spc="-1" strike="noStrike" u="sng">
                <a:solidFill>
                  <a:srgbClr val="0000ff"/>
                </a:solidFill>
                <a:uFillTx/>
                <a:latin typeface="Cascadia Mono"/>
                <a:hlinkClick r:id="rId8"/>
              </a:rPr>
              <a:t>Martin Hellman</a:t>
            </a:r>
            <a:r>
              <a:rPr b="0" lang="en-US" sz="1400" spc="-1" strike="noStrike">
                <a:solidFill>
                  <a:srgbClr val="000000"/>
                </a:solidFill>
                <a:latin typeface="Cascadia Mono"/>
              </a:rPr>
              <a:t>.</a:t>
            </a:r>
            <a:r>
              <a:rPr b="0" lang="en-US" sz="1400" spc="-1" strike="noStrike" baseline="30000">
                <a:solidFill>
                  <a:srgbClr val="000000"/>
                </a:solidFill>
                <a:latin typeface="Cascadia Mono"/>
              </a:rPr>
              <a:t>[</a:t>
            </a:r>
            <a:r>
              <a:rPr b="0" lang="en-US" sz="1400" spc="-1" strike="noStrike">
                <a:solidFill>
                  <a:srgbClr val="000000"/>
                </a:solidFill>
                <a:latin typeface="Cascadia Mono"/>
              </a:rPr>
              <a:t>DH is one of the earliest practical examples of public key exchange implemented within the field of cryptography. Published in 1976 by Diffie and Hellman, this is the earliest publicly known work that proposed the idea of a private key and a corresponding public key.</a:t>
            </a:r>
            <a:endParaRPr b="0" lang="en-US" sz="1400" spc="-1" strike="noStrike">
              <a:solidFill>
                <a:srgbClr val="000000"/>
              </a:solidFill>
              <a:latin typeface="Calibri"/>
            </a:endParaRPr>
          </a:p>
          <a:p>
            <a:pPr marL="343080" indent="-343080">
              <a:lnSpc>
                <a:spcPct val="100000"/>
              </a:lnSpc>
              <a:spcBef>
                <a:spcPts val="281"/>
              </a:spcBef>
              <a:buClr>
                <a:srgbClr val="000000"/>
              </a:buClr>
              <a:buFont typeface="Arial"/>
              <a:buChar char="•"/>
            </a:pPr>
            <a:endParaRPr b="0" lang="en-US" sz="1400" spc="-1" strike="noStrike">
              <a:solidFill>
                <a:srgbClr val="000000"/>
              </a:solidFill>
              <a:latin typeface="Calibri"/>
            </a:endParaRPr>
          </a:p>
        </p:txBody>
      </p:sp>
      <p:sp>
        <p:nvSpPr>
          <p:cNvPr id="85" name=""/>
          <p:cNvSpPr txBox="1"/>
          <p:nvPr/>
        </p:nvSpPr>
        <p:spPr>
          <a:xfrm>
            <a:off x="2057400" y="457200"/>
            <a:ext cx="5653440" cy="709560"/>
          </a:xfrm>
          <a:prstGeom prst="rect">
            <a:avLst/>
          </a:prstGeom>
          <a:noFill/>
          <a:ln w="0">
            <a:noFill/>
          </a:ln>
        </p:spPr>
        <p:txBody>
          <a:bodyPr lIns="90000" rIns="90000" tIns="45000" bIns="45000" anchor="t">
            <a:noAutofit/>
          </a:bodyPr>
          <a:p>
            <a:r>
              <a:rPr b="0" lang="en-US" sz="1800" spc="-1" strike="noStrike">
                <a:solidFill>
                  <a:srgbClr val="000000"/>
                </a:solidFill>
                <a:latin typeface="Calibri"/>
              </a:rPr>
              <a:t>DIFFIE HELLMAN KEY EXCHANGE PROTOCOL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txBox="1"/>
          <p:nvPr/>
        </p:nvSpPr>
        <p:spPr>
          <a:xfrm>
            <a:off x="685800" y="1828800"/>
            <a:ext cx="7090560" cy="2286000"/>
          </a:xfrm>
          <a:prstGeom prst="rect">
            <a:avLst/>
          </a:prstGeom>
          <a:noFill/>
          <a:ln w="0">
            <a:noFill/>
          </a:ln>
        </p:spPr>
        <p:txBody>
          <a:bodyPr lIns="90000" rIns="90000" tIns="45000" bIns="45000" anchor="t">
            <a:noAutofit/>
          </a:bodyPr>
          <a:p>
            <a:r>
              <a:rPr b="0" lang="en-US" sz="1400" spc="-1" strike="noStrike">
                <a:solidFill>
                  <a:srgbClr val="000000"/>
                </a:solidFill>
                <a:latin typeface="Cascadia Mono"/>
              </a:rPr>
              <a:t>Traditionally, secure encrypted communication between two parties required that they first exchange keys by some secure physical means, such as paper key lists transported by a trusted </a:t>
            </a:r>
            <a:r>
              <a:rPr b="0" lang="en-US" sz="1400" spc="-1" strike="noStrike" u="sng">
                <a:solidFill>
                  <a:srgbClr val="0000ff"/>
                </a:solidFill>
                <a:uFillTx/>
                <a:latin typeface="Cascadia Mono"/>
                <a:hlinkClick r:id="rId1"/>
              </a:rPr>
              <a:t>courier</a:t>
            </a:r>
            <a:r>
              <a:rPr b="0" lang="en-US" sz="1400" spc="-1" strike="noStrike">
                <a:solidFill>
                  <a:srgbClr val="000000"/>
                </a:solidFill>
                <a:latin typeface="Cascadia Mono"/>
              </a:rPr>
              <a:t>. The Diffie–Hellman key exchange method allows two parties that have no prior knowledge of each other to jointly establish a </a:t>
            </a:r>
            <a:r>
              <a:rPr b="0" lang="en-US" sz="1400" spc="-1" strike="noStrike" u="sng">
                <a:solidFill>
                  <a:srgbClr val="0000ff"/>
                </a:solidFill>
                <a:uFillTx/>
                <a:latin typeface="Cascadia Mono"/>
                <a:hlinkClick r:id="rId2"/>
              </a:rPr>
              <a:t>shared secret</a:t>
            </a:r>
            <a:r>
              <a:rPr b="0" lang="en-US" sz="1400" spc="-1" strike="noStrike">
                <a:solidFill>
                  <a:srgbClr val="000000"/>
                </a:solidFill>
                <a:latin typeface="Cascadia Mono"/>
              </a:rPr>
              <a:t> key over an </a:t>
            </a:r>
            <a:r>
              <a:rPr b="0" lang="en-US" sz="1400" spc="-1" strike="noStrike" u="sng">
                <a:solidFill>
                  <a:srgbClr val="0000ff"/>
                </a:solidFill>
                <a:uFillTx/>
                <a:latin typeface="Cascadia Mono"/>
                <a:hlinkClick r:id="rId3"/>
              </a:rPr>
              <a:t>insecure channel</a:t>
            </a:r>
            <a:r>
              <a:rPr b="0" lang="en-US" sz="1400" spc="-1" strike="noStrike">
                <a:solidFill>
                  <a:srgbClr val="000000"/>
                </a:solidFill>
                <a:latin typeface="Cascadia Mono"/>
              </a:rPr>
              <a:t>. This key can then be used to encrypt subsequent communications using a </a:t>
            </a:r>
            <a:r>
              <a:rPr b="0" lang="en-US" sz="1400" spc="-1" strike="noStrike" u="sng">
                <a:solidFill>
                  <a:srgbClr val="0000ff"/>
                </a:solidFill>
                <a:uFillTx/>
                <a:latin typeface="Cascadia Mono"/>
                <a:hlinkClick r:id="rId4"/>
              </a:rPr>
              <a:t>symmetric-key</a:t>
            </a:r>
            <a:r>
              <a:rPr b="0" lang="en-US" sz="1400" spc="-1" strike="noStrike">
                <a:solidFill>
                  <a:srgbClr val="000000"/>
                </a:solidFill>
                <a:latin typeface="Cascadia Mono"/>
              </a:rPr>
              <a:t> </a:t>
            </a:r>
            <a:r>
              <a:rPr b="0" lang="en-US" sz="1400" spc="-1" strike="noStrike" u="sng">
                <a:solidFill>
                  <a:srgbClr val="0000ff"/>
                </a:solidFill>
                <a:uFillTx/>
                <a:latin typeface="Cascadia Mono"/>
                <a:hlinkClick r:id="rId5"/>
              </a:rPr>
              <a:t>cipher</a:t>
            </a:r>
            <a:r>
              <a:rPr b="0" lang="en-US" sz="1400" spc="-1" strike="noStrike">
                <a:solidFill>
                  <a:srgbClr val="000000"/>
                </a:solidFill>
                <a:latin typeface="Cascadia Mono"/>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txBox="1"/>
          <p:nvPr/>
        </p:nvSpPr>
        <p:spPr>
          <a:xfrm>
            <a:off x="506520" y="914400"/>
            <a:ext cx="7037280" cy="1134360"/>
          </a:xfrm>
          <a:prstGeom prst="rect">
            <a:avLst/>
          </a:prstGeom>
          <a:noFill/>
          <a:ln w="0">
            <a:noFill/>
          </a:ln>
        </p:spPr>
        <p:txBody>
          <a:bodyPr lIns="90000" rIns="90000" tIns="45000" bIns="45000" anchor="t">
            <a:noAutofit/>
          </a:bodyPr>
          <a:p>
            <a:r>
              <a:rPr b="0" lang="en-US" sz="1400" spc="-1" strike="noStrike">
                <a:solidFill>
                  <a:srgbClr val="000000"/>
                </a:solidFill>
                <a:latin typeface="Cascadia Mono"/>
              </a:rPr>
              <a:t>Diffie–Hellman is used to secure a variety of </a:t>
            </a:r>
            <a:r>
              <a:rPr b="0" lang="en-US" sz="1400" spc="-1" strike="noStrike" u="sng">
                <a:solidFill>
                  <a:srgbClr val="0000ff"/>
                </a:solidFill>
                <a:uFillTx/>
                <a:latin typeface="Cascadia Mono"/>
              </a:rPr>
              <a:t>Internet</a:t>
            </a:r>
            <a:r>
              <a:rPr b="0" lang="en-US" sz="1400" spc="-1" strike="noStrike">
                <a:solidFill>
                  <a:srgbClr val="000000"/>
                </a:solidFill>
                <a:latin typeface="Cascadia Mono"/>
              </a:rPr>
              <a:t> services. However, research published in October 2015 suggests that the parameters in use for many DH Internet applications at that time are not strong enough to prevent compromise by very well-funded attackers, such as the security services of some countries.</a:t>
            </a:r>
            <a:r>
              <a:rPr b="0" lang="en-US" sz="1400" spc="-1" strike="noStrike" u="sng" baseline="30000">
                <a:solidFill>
                  <a:srgbClr val="0000ff"/>
                </a:solidFill>
                <a:uFillTx/>
                <a:latin typeface="Cascadia Mono"/>
                <a:hlinkClick r:id="rId1"/>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p:nvPr>
        </p:nvSpPr>
        <p:spPr>
          <a:xfrm>
            <a:off x="457200" y="762120"/>
            <a:ext cx="8229240" cy="5363640"/>
          </a:xfrm>
          <a:prstGeom prst="rect">
            <a:avLst/>
          </a:prstGeom>
          <a:noFill/>
          <a:ln w="0">
            <a:noFill/>
          </a:ln>
        </p:spPr>
        <p:txBody>
          <a:bodyPr anchor="t">
            <a:normAutofit fontScale="91000"/>
          </a:bodyPr>
          <a:p>
            <a:pPr marL="343080" indent="-343080">
              <a:lnSpc>
                <a:spcPct val="100000"/>
              </a:lnSpc>
              <a:spcBef>
                <a:spcPts val="320"/>
              </a:spcBef>
              <a:buClr>
                <a:srgbClr val="000000"/>
              </a:buClr>
              <a:buFont typeface="Arial"/>
              <a:buChar char="•"/>
            </a:pPr>
            <a:r>
              <a:rPr b="0" lang="en-US" sz="1600" spc="-1" strike="noStrike">
                <a:solidFill>
                  <a:srgbClr val="000000"/>
                </a:solidFill>
                <a:latin typeface="Cascadia Mono"/>
              </a:rPr>
              <a:t>Diffie–Hellman key exchange establishes a shared secret </a:t>
            </a:r>
            <a:r>
              <a:rPr b="0" lang="en-US" sz="1600" spc="-1" strike="noStrike">
                <a:solidFill>
                  <a:srgbClr val="000000"/>
                </a:solidFill>
                <a:latin typeface="Cascadia Mono"/>
              </a:rPr>
              <a:t>between two parties that can be used for secret communication </a:t>
            </a:r>
            <a:r>
              <a:rPr b="0" lang="en-US" sz="1600" spc="-1" strike="noStrike">
                <a:solidFill>
                  <a:srgbClr val="000000"/>
                </a:solidFill>
                <a:latin typeface="Cascadia Mono"/>
              </a:rPr>
              <a:t>for exchanging data over a public network. An analogy </a:t>
            </a:r>
            <a:r>
              <a:rPr b="0" lang="en-US" sz="1600" spc="-1" strike="noStrike">
                <a:solidFill>
                  <a:srgbClr val="000000"/>
                </a:solidFill>
                <a:latin typeface="Cascadia Mono"/>
              </a:rPr>
              <a:t>illustrates the concept of public key exchange by using colors </a:t>
            </a:r>
            <a:r>
              <a:rPr b="0" lang="en-US" sz="1600" spc="-1" strike="noStrike">
                <a:solidFill>
                  <a:srgbClr val="000000"/>
                </a:solidFill>
                <a:latin typeface="Cascadia Mono"/>
              </a:rPr>
              <a:t>instead of very large numbers:</a:t>
            </a:r>
            <a:endParaRPr b="0" lang="en-US" sz="1600" spc="-1" strike="noStrike">
              <a:solidFill>
                <a:srgbClr val="000000"/>
              </a:solidFill>
              <a:latin typeface="Calibri"/>
            </a:endParaRPr>
          </a:p>
          <a:p>
            <a:pPr marL="343080" indent="-343080">
              <a:lnSpc>
                <a:spcPct val="100000"/>
              </a:lnSpc>
              <a:spcBef>
                <a:spcPts val="320"/>
              </a:spcBef>
              <a:buClr>
                <a:srgbClr val="000000"/>
              </a:buClr>
              <a:buFont typeface="Arial"/>
              <a:buChar char="•"/>
            </a:pPr>
            <a:r>
              <a:rPr b="0" lang="en-US" sz="1600" spc="-1" strike="noStrike">
                <a:solidFill>
                  <a:srgbClr val="000000"/>
                </a:solidFill>
                <a:latin typeface="Cascadia Mono"/>
              </a:rPr>
              <a:t>The process begins by having the two parties, </a:t>
            </a:r>
            <a:r>
              <a:rPr b="0" lang="en-US" sz="1600" spc="-1" strike="noStrike" u="sng">
                <a:solidFill>
                  <a:srgbClr val="0000ff"/>
                </a:solidFill>
                <a:uFillTx/>
                <a:latin typeface="Cascadia Mono"/>
                <a:hlinkClick r:id="rId1"/>
              </a:rPr>
              <a:t>Alice and Bob</a:t>
            </a:r>
            <a:r>
              <a:rPr b="0" lang="en-US" sz="1600" spc="-1" strike="noStrike">
                <a:solidFill>
                  <a:srgbClr val="000000"/>
                </a:solidFill>
                <a:latin typeface="Cascadia Mono"/>
              </a:rPr>
              <a:t>, </a:t>
            </a:r>
            <a:r>
              <a:rPr b="0" lang="en-US" sz="1600" spc="-1" strike="noStrike">
                <a:solidFill>
                  <a:srgbClr val="000000"/>
                </a:solidFill>
                <a:latin typeface="Cascadia Mono"/>
              </a:rPr>
              <a:t>publicly agree on an arbitrary starting color that does not </a:t>
            </a:r>
            <a:r>
              <a:rPr b="0" lang="en-US" sz="1600" spc="-1" strike="noStrike">
                <a:solidFill>
                  <a:srgbClr val="000000"/>
                </a:solidFill>
                <a:latin typeface="Cascadia Mono"/>
              </a:rPr>
              <a:t>need to be kept secret. In this example, the color is yellow. </a:t>
            </a:r>
            <a:r>
              <a:rPr b="0" lang="en-US" sz="1600" spc="-1" strike="noStrike">
                <a:solidFill>
                  <a:srgbClr val="000000"/>
                </a:solidFill>
                <a:latin typeface="Cascadia Mono"/>
              </a:rPr>
              <a:t>Each person also selects a secret color that they keep to </a:t>
            </a:r>
            <a:r>
              <a:rPr b="0" lang="en-US" sz="1600" spc="-1" strike="noStrike">
                <a:solidFill>
                  <a:srgbClr val="000000"/>
                </a:solidFill>
                <a:latin typeface="Cascadia Mono"/>
              </a:rPr>
              <a:t>themselves – in this case, red and cyan. The crucial part of </a:t>
            </a:r>
            <a:r>
              <a:rPr b="0" lang="en-US" sz="1600" spc="-1" strike="noStrike">
                <a:solidFill>
                  <a:srgbClr val="000000"/>
                </a:solidFill>
                <a:latin typeface="Cascadia Mono"/>
              </a:rPr>
              <a:t>the process is that Alice and Bob each mix their own secret </a:t>
            </a:r>
            <a:r>
              <a:rPr b="0" lang="en-US" sz="1600" spc="-1" strike="noStrike">
                <a:solidFill>
                  <a:srgbClr val="000000"/>
                </a:solidFill>
                <a:latin typeface="Cascadia Mono"/>
              </a:rPr>
              <a:t>color together with their mutually shared color, resulting in </a:t>
            </a:r>
            <a:r>
              <a:rPr b="0" lang="en-US" sz="1600" spc="-1" strike="noStrike">
                <a:solidFill>
                  <a:srgbClr val="000000"/>
                </a:solidFill>
                <a:latin typeface="Cascadia Mono"/>
              </a:rPr>
              <a:t>orange-tan and light-blue mixtures respectively, and then </a:t>
            </a:r>
            <a:r>
              <a:rPr b="0" lang="en-US" sz="1600" spc="-1" strike="noStrike">
                <a:solidFill>
                  <a:srgbClr val="000000"/>
                </a:solidFill>
                <a:latin typeface="Cascadia Mono"/>
              </a:rPr>
              <a:t>publicly exchange the two mixed colors. Finally, each of them </a:t>
            </a:r>
            <a:r>
              <a:rPr b="0" lang="en-US" sz="1600" spc="-1" strike="noStrike">
                <a:solidFill>
                  <a:srgbClr val="000000"/>
                </a:solidFill>
                <a:latin typeface="Cascadia Mono"/>
              </a:rPr>
              <a:t>mixes the color they received from the partner with their own </a:t>
            </a:r>
            <a:r>
              <a:rPr b="0" lang="en-US" sz="1600" spc="-1" strike="noStrike">
                <a:solidFill>
                  <a:srgbClr val="000000"/>
                </a:solidFill>
                <a:latin typeface="Cascadia Mono"/>
              </a:rPr>
              <a:t>private color. The result is a final color mixture (yellow-</a:t>
            </a:r>
            <a:r>
              <a:rPr b="0" lang="en-US" sz="1600" spc="-1" strike="noStrike">
                <a:solidFill>
                  <a:srgbClr val="000000"/>
                </a:solidFill>
                <a:latin typeface="Cascadia Mono"/>
              </a:rPr>
              <a:t>brown in this case) that is identical to their partner's final </a:t>
            </a:r>
            <a:r>
              <a:rPr b="0" lang="en-US" sz="1600" spc="-1" strike="noStrike">
                <a:solidFill>
                  <a:srgbClr val="000000"/>
                </a:solidFill>
                <a:latin typeface="Cascadia Mono"/>
              </a:rPr>
              <a:t>color mixture.</a:t>
            </a:r>
            <a:endParaRPr b="0" lang="en-US" sz="1600" spc="-1" strike="noStrike">
              <a:solidFill>
                <a:srgbClr val="000000"/>
              </a:solidFill>
              <a:latin typeface="Calibri"/>
            </a:endParaRPr>
          </a:p>
          <a:p>
            <a:pPr marL="343080" indent="-343080">
              <a:lnSpc>
                <a:spcPct val="100000"/>
              </a:lnSpc>
              <a:spcBef>
                <a:spcPts val="320"/>
              </a:spcBef>
              <a:buClr>
                <a:srgbClr val="000000"/>
              </a:buClr>
              <a:buFont typeface="Arial"/>
              <a:buChar char="•"/>
            </a:pPr>
            <a:r>
              <a:rPr b="0" lang="en-US" sz="1600" spc="-1" strike="noStrike">
                <a:solidFill>
                  <a:srgbClr val="000000"/>
                </a:solidFill>
                <a:latin typeface="Cascadia Mono"/>
              </a:rPr>
              <a:t>If a third party listened to the exchange, they would only </a:t>
            </a:r>
            <a:r>
              <a:rPr b="0" lang="en-US" sz="1600" spc="-1" strike="noStrike">
                <a:solidFill>
                  <a:srgbClr val="000000"/>
                </a:solidFill>
                <a:latin typeface="Cascadia Mono"/>
              </a:rPr>
              <a:t>know the common color (yellow) and the first mixed colors </a:t>
            </a:r>
            <a:r>
              <a:rPr b="0" lang="en-US" sz="1600" spc="-1" strike="noStrike">
                <a:solidFill>
                  <a:srgbClr val="000000"/>
                </a:solidFill>
                <a:latin typeface="Cascadia Mono"/>
              </a:rPr>
              <a:t>(orange-tan and light-blue), but it would be very hard for </a:t>
            </a:r>
            <a:r>
              <a:rPr b="0" lang="en-US" sz="1600" spc="-1" strike="noStrike">
                <a:solidFill>
                  <a:srgbClr val="000000"/>
                </a:solidFill>
                <a:latin typeface="Cascadia Mono"/>
              </a:rPr>
              <a:t>them to find out the final secret color (yellow-brown). </a:t>
            </a:r>
            <a:r>
              <a:rPr b="0" lang="en-US" sz="1600" spc="-1" strike="noStrike">
                <a:solidFill>
                  <a:srgbClr val="000000"/>
                </a:solidFill>
                <a:latin typeface="Cascadia Mono"/>
              </a:rPr>
              <a:t>Bringing the analogy back to a </a:t>
            </a:r>
            <a:r>
              <a:rPr b="0" lang="en-US" sz="1600" spc="-1" strike="noStrike" u="sng">
                <a:solidFill>
                  <a:srgbClr val="0000ff"/>
                </a:solidFill>
                <a:uFillTx/>
                <a:latin typeface="Cascadia Mono"/>
                <a:hlinkClick r:id="rId2"/>
              </a:rPr>
              <a:t>real-life</a:t>
            </a:r>
            <a:r>
              <a:rPr b="0" lang="en-US" sz="1600" spc="-1" strike="noStrike">
                <a:solidFill>
                  <a:srgbClr val="000000"/>
                </a:solidFill>
                <a:latin typeface="Cascadia Mono"/>
              </a:rPr>
              <a:t> exchange using large </a:t>
            </a:r>
            <a:r>
              <a:rPr b="0" lang="en-US" sz="1600" spc="-1" strike="noStrike">
                <a:solidFill>
                  <a:srgbClr val="000000"/>
                </a:solidFill>
                <a:latin typeface="Cascadia Mono"/>
              </a:rPr>
              <a:t>numbers rather than colors, this determination is </a:t>
            </a:r>
            <a:r>
              <a:rPr b="0" lang="en-US" sz="1600" spc="-1" strike="noStrike">
                <a:solidFill>
                  <a:srgbClr val="000000"/>
                </a:solidFill>
                <a:latin typeface="Cascadia Mono"/>
              </a:rPr>
              <a:t>computationally expensive. It is impossible to compute in a </a:t>
            </a:r>
            <a:r>
              <a:rPr b="0" lang="en-US" sz="1600" spc="-1" strike="noStrike">
                <a:solidFill>
                  <a:srgbClr val="000000"/>
                </a:solidFill>
                <a:latin typeface="Cascadia Mono"/>
              </a:rPr>
              <a:t>practical amount of time even for modern </a:t>
            </a:r>
            <a:r>
              <a:rPr b="0" lang="en-US" sz="1600" spc="-1" strike="noStrike" u="sng">
                <a:solidFill>
                  <a:srgbClr val="0000ff"/>
                </a:solidFill>
                <a:uFillTx/>
                <a:latin typeface="Cascadia Mono"/>
                <a:hlinkClick r:id="rId3"/>
              </a:rPr>
              <a:t>supercomputers</a:t>
            </a:r>
            <a:r>
              <a:rPr b="0" lang="en-US" sz="1600" spc="-1" strike="noStrike">
                <a:solidFill>
                  <a:srgbClr val="000000"/>
                </a:solidFill>
                <a:latin typeface="Cascadia Mono"/>
              </a:rPr>
              <a:t>.</a:t>
            </a:r>
            <a:endParaRPr b="0" lang="en-US" sz="1600" spc="-1" strike="noStrike">
              <a:solidFill>
                <a:srgbClr val="000000"/>
              </a:solidFill>
              <a:latin typeface="Calibri"/>
            </a:endParaRPr>
          </a:p>
          <a:p>
            <a:pPr>
              <a:lnSpc>
                <a:spcPct val="100000"/>
              </a:lnSpc>
              <a:spcBef>
                <a:spcPts val="281"/>
              </a:spcBef>
              <a:buNone/>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 descr=""/>
          <p:cNvPicPr/>
          <p:nvPr/>
        </p:nvPicPr>
        <p:blipFill>
          <a:blip r:embed="rId1"/>
          <a:stretch/>
        </p:blipFill>
        <p:spPr>
          <a:xfrm>
            <a:off x="1828800" y="503640"/>
            <a:ext cx="5257800" cy="5439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 descr=""/>
          <p:cNvPicPr/>
          <p:nvPr/>
        </p:nvPicPr>
        <p:blipFill>
          <a:blip r:embed="rId1"/>
          <a:stretch/>
        </p:blipFill>
        <p:spPr>
          <a:xfrm>
            <a:off x="1371600" y="914400"/>
            <a:ext cx="6629400" cy="4572000"/>
          </a:xfrm>
          <a:prstGeom prst="rect">
            <a:avLst/>
          </a:prstGeom>
          <a:ln w="0">
            <a:noFill/>
          </a:ln>
        </p:spPr>
      </p:pic>
      <p:sp>
        <p:nvSpPr>
          <p:cNvPr id="91" name=""/>
          <p:cNvSpPr txBox="1"/>
          <p:nvPr/>
        </p:nvSpPr>
        <p:spPr>
          <a:xfrm>
            <a:off x="718560" y="457200"/>
            <a:ext cx="2024640" cy="305640"/>
          </a:xfrm>
          <a:prstGeom prst="rect">
            <a:avLst/>
          </a:prstGeom>
          <a:noFill/>
          <a:ln w="0">
            <a:noFill/>
          </a:ln>
        </p:spPr>
        <p:txBody>
          <a:bodyPr lIns="90000" rIns="90000" tIns="45000" bIns="45000" anchor="t">
            <a:noAutofit/>
          </a:bodyPr>
          <a:p>
            <a:r>
              <a:rPr b="0" lang="en-US" sz="1450" spc="-1" strike="noStrike">
                <a:solidFill>
                  <a:srgbClr val="000000"/>
                </a:solidFill>
                <a:latin typeface="Cascadia Mono"/>
              </a:rPr>
              <a:t>from geekaforgeeks</a:t>
            </a:r>
            <a:endParaRPr b="0" lang="en-US" sz="14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p:nvPr>
        </p:nvSpPr>
        <p:spPr>
          <a:xfrm>
            <a:off x="457560" y="1828800"/>
            <a:ext cx="8229240" cy="2239560"/>
          </a:xfrm>
          <a:prstGeom prst="rect">
            <a:avLst/>
          </a:prstGeom>
          <a:noFill/>
          <a:ln w="0">
            <a:noFill/>
          </a:ln>
        </p:spPr>
        <p:txBody>
          <a:bodyPr anchor="t">
            <a:normAutofit/>
          </a:bodyPr>
          <a:p>
            <a:pPr marL="343080" indent="-343080">
              <a:lnSpc>
                <a:spcPct val="100000"/>
              </a:lnSpc>
              <a:spcBef>
                <a:spcPts val="641"/>
              </a:spcBef>
              <a:buClr>
                <a:srgbClr val="000000"/>
              </a:buClr>
              <a:buFont typeface="Arial"/>
              <a:buChar char="•"/>
            </a:pPr>
            <a:r>
              <a:rPr b="0" lang="en-US" sz="1450" spc="-1" strike="noStrike">
                <a:solidFill>
                  <a:srgbClr val="000000"/>
                </a:solidFill>
                <a:latin typeface="Cascadia Mono"/>
              </a:rPr>
              <a:t>In </a:t>
            </a:r>
            <a:r>
              <a:rPr b="0" lang="en-US" sz="1450" spc="-1" strike="noStrike" u="sng">
                <a:solidFill>
                  <a:srgbClr val="0000ff"/>
                </a:solidFill>
                <a:uFillTx/>
                <a:latin typeface="Cascadia Mono"/>
                <a:hlinkClick r:id="rId1"/>
              </a:rPr>
              <a:t>cryptography</a:t>
            </a:r>
            <a:r>
              <a:rPr b="0" lang="en-US" sz="1450" spc="-1" strike="noStrike">
                <a:solidFill>
                  <a:srgbClr val="000000"/>
                </a:solidFill>
                <a:latin typeface="Cascadia Mono"/>
              </a:rPr>
              <a:t>, the </a:t>
            </a:r>
            <a:r>
              <a:rPr b="1" lang="en-US" sz="1450" spc="-1" strike="noStrike">
                <a:solidFill>
                  <a:srgbClr val="000000"/>
                </a:solidFill>
                <a:latin typeface="Cascadia Mono"/>
              </a:rPr>
              <a:t>one-time pad</a:t>
            </a:r>
            <a:r>
              <a:rPr b="0" lang="en-US" sz="1450" spc="-1" strike="noStrike">
                <a:solidFill>
                  <a:srgbClr val="000000"/>
                </a:solidFill>
                <a:latin typeface="Cascadia Mono"/>
              </a:rPr>
              <a:t> (</a:t>
            </a:r>
            <a:r>
              <a:rPr b="1" lang="en-US" sz="1450" spc="-1" strike="noStrike">
                <a:solidFill>
                  <a:srgbClr val="000000"/>
                </a:solidFill>
                <a:latin typeface="Cascadia Mono"/>
              </a:rPr>
              <a:t>OTP</a:t>
            </a:r>
            <a:r>
              <a:rPr b="0" lang="en-US" sz="1450" spc="-1" strike="noStrike">
                <a:solidFill>
                  <a:srgbClr val="000000"/>
                </a:solidFill>
                <a:latin typeface="Cascadia Mono"/>
              </a:rPr>
              <a:t>) is an </a:t>
            </a:r>
            <a:r>
              <a:rPr b="0" lang="en-US" sz="1450" spc="-1" strike="noStrike" u="sng">
                <a:solidFill>
                  <a:srgbClr val="0000ff"/>
                </a:solidFill>
                <a:uFillTx/>
                <a:latin typeface="Cascadia Mono"/>
                <a:hlinkClick r:id="rId2"/>
              </a:rPr>
              <a:t>encryption</a:t>
            </a:r>
            <a:r>
              <a:rPr b="0" lang="en-US" sz="1450" spc="-1" strike="noStrike">
                <a:solidFill>
                  <a:srgbClr val="000000"/>
                </a:solidFill>
                <a:latin typeface="Cascadia Mono"/>
              </a:rPr>
              <a:t> technique that cannot be </a:t>
            </a:r>
            <a:r>
              <a:rPr b="0" lang="en-US" sz="1450" spc="-1" strike="noStrike" u="sng">
                <a:solidFill>
                  <a:srgbClr val="0000ff"/>
                </a:solidFill>
                <a:uFillTx/>
                <a:latin typeface="Cascadia Mono"/>
                <a:hlinkClick r:id="rId3"/>
              </a:rPr>
              <a:t>cracked</a:t>
            </a:r>
            <a:r>
              <a:rPr b="0" lang="en-US" sz="1450" spc="-1" strike="noStrike">
                <a:solidFill>
                  <a:srgbClr val="000000"/>
                </a:solidFill>
                <a:latin typeface="Cascadia Mono"/>
              </a:rPr>
              <a:t>, but requires the use of a single-use </a:t>
            </a:r>
            <a:r>
              <a:rPr b="0" lang="en-US" sz="1450" spc="-1" strike="noStrike" u="sng">
                <a:solidFill>
                  <a:srgbClr val="0000ff"/>
                </a:solidFill>
                <a:uFillTx/>
                <a:latin typeface="Cascadia Mono"/>
                <a:hlinkClick r:id="rId4"/>
              </a:rPr>
              <a:t>pre-shared key</a:t>
            </a:r>
            <a:r>
              <a:rPr b="0" lang="en-US" sz="1450" spc="-1" strike="noStrike">
                <a:solidFill>
                  <a:srgbClr val="000000"/>
                </a:solidFill>
                <a:latin typeface="Cascadia Mono"/>
              </a:rPr>
              <a:t> that is larger than or equal to the size of the message being sent. In this technique, a </a:t>
            </a:r>
            <a:r>
              <a:rPr b="0" lang="en-US" sz="1450" spc="-1" strike="noStrike" u="sng">
                <a:solidFill>
                  <a:srgbClr val="0000ff"/>
                </a:solidFill>
                <a:uFillTx/>
                <a:latin typeface="Cascadia Mono"/>
                <a:hlinkClick r:id="rId5"/>
              </a:rPr>
              <a:t>plaintext</a:t>
            </a:r>
            <a:r>
              <a:rPr b="0" lang="en-US" sz="1450" spc="-1" strike="noStrike">
                <a:solidFill>
                  <a:srgbClr val="000000"/>
                </a:solidFill>
                <a:latin typeface="Cascadia Mono"/>
              </a:rPr>
              <a:t> is paired with a random secret </a:t>
            </a:r>
            <a:r>
              <a:rPr b="0" lang="en-US" sz="1450" spc="-1" strike="noStrike" u="sng">
                <a:solidFill>
                  <a:srgbClr val="0000ff"/>
                </a:solidFill>
                <a:uFillTx/>
                <a:latin typeface="Cascadia Mono"/>
                <a:hlinkClick r:id="rId6"/>
              </a:rPr>
              <a:t>key</a:t>
            </a:r>
            <a:r>
              <a:rPr b="0" lang="en-US" sz="1450" spc="-1" strike="noStrike">
                <a:solidFill>
                  <a:srgbClr val="000000"/>
                </a:solidFill>
                <a:latin typeface="Cascadia Mono"/>
              </a:rPr>
              <a:t> (also referred to as </a:t>
            </a:r>
            <a:r>
              <a:rPr b="0" i="1" lang="en-US" sz="1450" spc="-1" strike="noStrike">
                <a:solidFill>
                  <a:srgbClr val="000000"/>
                </a:solidFill>
                <a:latin typeface="Cascadia Mono"/>
              </a:rPr>
              <a:t>a one-time pad</a:t>
            </a:r>
            <a:r>
              <a:rPr b="0" lang="en-US" sz="1450" spc="-1" strike="noStrike">
                <a:solidFill>
                  <a:srgbClr val="000000"/>
                </a:solidFill>
                <a:latin typeface="Cascadia Mono"/>
              </a:rPr>
              <a:t>). Then, each bit or character of the plaintext is encrypted by combining it with the  corresponding bit or character from the pad using </a:t>
            </a:r>
            <a:r>
              <a:rPr b="0" lang="en-US" sz="1450" spc="-1" strike="noStrike" u="sng">
                <a:solidFill>
                  <a:srgbClr val="0000ff"/>
                </a:solidFill>
                <a:uFillTx/>
                <a:latin typeface="Cascadia Mono"/>
                <a:hlinkClick r:id="rId7"/>
              </a:rPr>
              <a:t>modular addition</a:t>
            </a:r>
            <a:r>
              <a:rPr b="0" lang="en-US" sz="1450" spc="-1" strike="noStrike">
                <a:solidFill>
                  <a:srgbClr val="000000"/>
                </a:solidFill>
                <a:latin typeface="Cascadia Mono"/>
              </a:rPr>
              <a:t>.</a:t>
            </a:r>
            <a:endParaRPr b="0" lang="en-US" sz="1450" spc="-1" strike="noStrike">
              <a:solidFill>
                <a:srgbClr val="000000"/>
              </a:solidFill>
              <a:latin typeface="Cascadia Mono"/>
            </a:endParaRPr>
          </a:p>
          <a:p>
            <a:pPr marL="343080" indent="-343080">
              <a:lnSpc>
                <a:spcPct val="100000"/>
              </a:lnSpc>
              <a:spcBef>
                <a:spcPts val="641"/>
              </a:spcBef>
              <a:buClr>
                <a:srgbClr val="000000"/>
              </a:buClr>
              <a:buFont typeface="Arial"/>
              <a:buChar char="•"/>
            </a:pPr>
            <a:endParaRPr b="0" lang="en-US" sz="1450" spc="-1" strike="noStrike">
              <a:solidFill>
                <a:srgbClr val="000000"/>
              </a:solidFill>
              <a:latin typeface="Cascadia Mono"/>
            </a:endParaRPr>
          </a:p>
          <a:p>
            <a:pPr>
              <a:lnSpc>
                <a:spcPct val="100000"/>
              </a:lnSpc>
              <a:spcBef>
                <a:spcPts val="641"/>
              </a:spcBef>
              <a:buNone/>
              <a:tabLst>
                <a:tab algn="l" pos="0"/>
              </a:tabLst>
            </a:pPr>
            <a:endParaRPr b="0" lang="en-US" sz="1450" spc="-1" strike="noStrike">
              <a:solidFill>
                <a:srgbClr val="000000"/>
              </a:solidFill>
              <a:latin typeface="Cascadia Mono"/>
            </a:endParaRPr>
          </a:p>
        </p:txBody>
      </p:sp>
      <p:sp>
        <p:nvSpPr>
          <p:cNvPr id="93" name=""/>
          <p:cNvSpPr txBox="1"/>
          <p:nvPr/>
        </p:nvSpPr>
        <p:spPr>
          <a:xfrm>
            <a:off x="1828800" y="844920"/>
            <a:ext cx="5257800" cy="755280"/>
          </a:xfrm>
          <a:prstGeom prst="rect">
            <a:avLst/>
          </a:prstGeom>
          <a:noFill/>
          <a:ln w="0">
            <a:noFill/>
          </a:ln>
        </p:spPr>
        <p:txBody>
          <a:bodyPr lIns="90000" rIns="90000" tIns="45000" bIns="45000" anchor="t">
            <a:noAutofit/>
          </a:bodyPr>
          <a:p>
            <a:r>
              <a:rPr b="1" lang="en-US" sz="1450" spc="-1" strike="noStrike">
                <a:solidFill>
                  <a:srgbClr val="000000"/>
                </a:solidFill>
                <a:latin typeface="Arial"/>
              </a:rPr>
              <a:t>	</a:t>
            </a:r>
            <a:r>
              <a:rPr b="1" lang="en-US" sz="1850" spc="-1" strike="noStrike">
                <a:solidFill>
                  <a:srgbClr val="000000"/>
                </a:solidFill>
                <a:latin typeface="Arial"/>
              </a:rPr>
              <a:t>	</a:t>
            </a:r>
            <a:r>
              <a:rPr b="1" lang="en-US" sz="1850" spc="-1" strike="noStrike">
                <a:solidFill>
                  <a:srgbClr val="000000"/>
                </a:solidFill>
                <a:latin typeface="Arial"/>
              </a:rPr>
              <a:t>one-time pad</a:t>
            </a:r>
            <a:endParaRPr b="0" lang="en-US" sz="18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txBox="1"/>
          <p:nvPr/>
        </p:nvSpPr>
        <p:spPr>
          <a:xfrm>
            <a:off x="457200" y="228600"/>
            <a:ext cx="7851960" cy="6186600"/>
          </a:xfrm>
          <a:prstGeom prst="rect">
            <a:avLst/>
          </a:prstGeom>
          <a:noFill/>
          <a:ln w="0">
            <a:noFill/>
          </a:ln>
        </p:spPr>
        <p:txBody>
          <a:bodyPr lIns="90000" rIns="90000" tIns="45000" bIns="45000" anchor="t">
            <a:noAutofit/>
          </a:bodyPr>
          <a:p>
            <a:r>
              <a:rPr b="0" lang="en-US" sz="1400" spc="-1" strike="noStrike">
                <a:solidFill>
                  <a:srgbClr val="000000"/>
                </a:solidFill>
                <a:latin typeface="Cascadia Mono"/>
              </a:rPr>
              <a:t>The resulting </a:t>
            </a:r>
            <a:r>
              <a:rPr b="0" lang="en-US" sz="1400" spc="-1" strike="noStrike" u="sng">
                <a:solidFill>
                  <a:srgbClr val="0000ff"/>
                </a:solidFill>
                <a:uFillTx/>
                <a:latin typeface="Cascadia Mono"/>
                <a:hlinkClick r:id="rId1"/>
              </a:rPr>
              <a:t>ciphertext</a:t>
            </a:r>
            <a:r>
              <a:rPr b="0" lang="en-US" sz="1400" spc="-1" strike="noStrike">
                <a:solidFill>
                  <a:srgbClr val="000000"/>
                </a:solidFill>
                <a:latin typeface="Cascadia Mono"/>
              </a:rPr>
              <a:t> will be impossible to decrypt or break if the following four conditions are met:</a:t>
            </a:r>
            <a:endParaRPr b="0" lang="en-US" sz="1400" spc="-1" strike="noStrike">
              <a:latin typeface="Arial"/>
            </a:endParaRPr>
          </a:p>
          <a:p>
            <a:r>
              <a:rPr b="0" lang="en-US" sz="1400" spc="-1" strike="noStrike">
                <a:solidFill>
                  <a:srgbClr val="000000"/>
                </a:solidFill>
                <a:latin typeface="Cascadia Mono"/>
              </a:rPr>
              <a:t>1.  The key must be at least as long as the plaintext.</a:t>
            </a:r>
            <a:endParaRPr b="0" lang="en-US" sz="1400" spc="-1" strike="noStrike">
              <a:latin typeface="Arial"/>
            </a:endParaRPr>
          </a:p>
          <a:p>
            <a:r>
              <a:rPr b="0" lang="en-US" sz="1400" spc="-1" strike="noStrike">
                <a:solidFill>
                  <a:srgbClr val="000000"/>
                </a:solidFill>
                <a:latin typeface="Cascadia Mono"/>
              </a:rPr>
              <a:t>2.  The key must be random (</a:t>
            </a:r>
            <a:r>
              <a:rPr b="0" lang="en-US" sz="1400" spc="-1" strike="noStrike" u="sng">
                <a:solidFill>
                  <a:srgbClr val="0000ff"/>
                </a:solidFill>
                <a:uFillTx/>
                <a:latin typeface="Cascadia Mono"/>
                <a:hlinkClick r:id="rId2"/>
              </a:rPr>
              <a:t>uniformly distributed</a:t>
            </a:r>
            <a:r>
              <a:rPr b="0" lang="en-US" sz="1400" spc="-1" strike="noStrike">
                <a:solidFill>
                  <a:srgbClr val="000000"/>
                </a:solidFill>
                <a:latin typeface="Cascadia Mono"/>
              </a:rPr>
              <a:t> in the set of all possible keys and </a:t>
            </a:r>
            <a:r>
              <a:rPr b="0" lang="en-US" sz="1400" spc="-1" strike="noStrike" u="sng">
                <a:solidFill>
                  <a:srgbClr val="0000ff"/>
                </a:solidFill>
                <a:uFillTx/>
                <a:latin typeface="Cascadia Mono"/>
                <a:hlinkClick r:id="rId3"/>
              </a:rPr>
              <a:t>independent</a:t>
            </a:r>
            <a:r>
              <a:rPr b="0" lang="en-US" sz="1400" spc="-1" strike="noStrike">
                <a:solidFill>
                  <a:srgbClr val="000000"/>
                </a:solidFill>
                <a:latin typeface="Cascadia Mono"/>
              </a:rPr>
              <a:t> of the plaintext), entirely sampled from a non-algorithmic, chaotic source such as a </a:t>
            </a:r>
            <a:r>
              <a:rPr b="0" lang="en-US" sz="1400" spc="-1" strike="noStrike" u="sng">
                <a:solidFill>
                  <a:srgbClr val="0000ff"/>
                </a:solidFill>
                <a:uFillTx/>
                <a:latin typeface="Cascadia Mono"/>
                <a:hlinkClick r:id="rId4"/>
              </a:rPr>
              <a:t>hardware random number generator</a:t>
            </a:r>
            <a:r>
              <a:rPr b="0" lang="en-US" sz="1400" spc="-1" strike="noStrike">
                <a:solidFill>
                  <a:srgbClr val="000000"/>
                </a:solidFill>
                <a:latin typeface="Cascadia Mono"/>
              </a:rPr>
              <a:t>; patternless, according to </a:t>
            </a:r>
            <a:r>
              <a:rPr b="0" lang="en-US" sz="1400" spc="-1" strike="noStrike" u="sng">
                <a:solidFill>
                  <a:srgbClr val="0000ff"/>
                </a:solidFill>
                <a:uFillTx/>
                <a:latin typeface="Cascadia Mono"/>
                <a:hlinkClick r:id="rId5"/>
              </a:rPr>
              <a:t>Gregory </a:t>
            </a:r>
            <a:r>
              <a:rPr b="0" lang="en-US" sz="1400" spc="-1" strike="noStrike" u="sng">
                <a:solidFill>
                  <a:srgbClr val="0000ff"/>
                </a:solidFill>
                <a:uFillTx/>
                <a:latin typeface="Cascadia Mono"/>
                <a:hlinkClick r:id="rId6"/>
              </a:rPr>
              <a:t>Chaitin</a:t>
            </a:r>
            <a:r>
              <a:rPr b="0" lang="en-US" sz="1400" spc="-1" strike="noStrike">
                <a:solidFill>
                  <a:srgbClr val="000000"/>
                </a:solidFill>
                <a:latin typeface="Cascadia Mono"/>
              </a:rPr>
              <a:t> definition.It is not sufficient for OTP keys to pass </a:t>
            </a:r>
            <a:r>
              <a:rPr b="0" lang="en-US" sz="1400" spc="-1" strike="noStrike" u="sng">
                <a:solidFill>
                  <a:srgbClr val="0000ff"/>
                </a:solidFill>
                <a:uFillTx/>
                <a:latin typeface="Cascadia Mono"/>
                <a:hlinkClick r:id="rId7"/>
              </a:rPr>
              <a:t>statistical randomness tests</a:t>
            </a:r>
            <a:r>
              <a:rPr b="0" lang="en-US" sz="1400" spc="-1" strike="noStrike">
                <a:solidFill>
                  <a:srgbClr val="000000"/>
                </a:solidFill>
                <a:latin typeface="Cascadia Mono"/>
              </a:rPr>
              <a:t> as such tests cannot measure entropy, and the number of bits of entropy must be at least equal to the number of bits in the plaintext. For example, using an algorithm to generate seemingly-random data would allow an attacker to try to crack the random number generation algorithm. Truly random data by definition cannot be predicted.</a:t>
            </a:r>
            <a:endParaRPr b="0" lang="en-US" sz="1400" spc="-1" strike="noStrike">
              <a:latin typeface="Arial"/>
            </a:endParaRPr>
          </a:p>
          <a:p>
            <a:r>
              <a:rPr b="0" lang="en-US" sz="1400" spc="-1" strike="noStrike">
                <a:solidFill>
                  <a:srgbClr val="000000"/>
                </a:solidFill>
                <a:latin typeface="Cascadia Mono"/>
              </a:rPr>
              <a:t>3. The key must never be reused in whole or in part.</a:t>
            </a:r>
            <a:endParaRPr b="0" lang="en-US" sz="1400" spc="-1" strike="noStrike">
              <a:latin typeface="Arial"/>
            </a:endParaRPr>
          </a:p>
          <a:p>
            <a:r>
              <a:rPr b="0" lang="en-US" sz="1400" spc="-1" strike="noStrike">
                <a:solidFill>
                  <a:srgbClr val="000000"/>
                </a:solidFill>
                <a:latin typeface="Cascadia Mono"/>
              </a:rPr>
              <a:t>4. The key must be kept completely </a:t>
            </a:r>
            <a:r>
              <a:rPr b="0" lang="en-US" sz="1400" spc="-1" strike="noStrike" u="sng">
                <a:solidFill>
                  <a:srgbClr val="0000ff"/>
                </a:solidFill>
                <a:uFillTx/>
                <a:latin typeface="Cascadia Mono"/>
                <a:hlinkClick r:id="rId8"/>
              </a:rPr>
              <a:t>secret</a:t>
            </a:r>
            <a:r>
              <a:rPr b="0" lang="en-US" sz="1400" spc="-1" strike="noStrike">
                <a:solidFill>
                  <a:srgbClr val="000000"/>
                </a:solidFill>
                <a:latin typeface="Cascadia Mono"/>
              </a:rPr>
              <a:t> by the communicating parties.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LibreOffice/7.3.7.2$Linux_X86_64 LibreOffice_project/30$Build-2</Application>
  <AppVersion>15.0000</AppVersion>
  <Words>102</Words>
  <Paragraphs>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2024-05-11T08:07:22Z</dcterms:created>
  <dc:creator>lulit</dc:creator>
  <dc:description/>
  <dc:language>en-US</dc:language>
  <cp:lastModifiedBy/>
  <dcterms:modified xsi:type="dcterms:W3CDTF">2024-05-19T14:00:22Z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5</vt:i4>
  </property>
</Properties>
</file>