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5" r:id="rId9"/>
    <p:sldId id="266" r:id="rId10"/>
    <p:sldId id="267"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2735"/>
            <a:ext cx="9144000" cy="1181100"/>
          </a:xfrm>
        </p:spPr>
        <p:txBody>
          <a:bodyPr/>
          <a:lstStyle/>
          <a:p>
            <a:r>
              <a:rPr lang="en-US" dirty="0">
                <a:ln w="22225">
                  <a:solidFill>
                    <a:schemeClr val="accent2"/>
                  </a:solidFill>
                  <a:prstDash val="solid"/>
                </a:ln>
                <a:solidFill>
                  <a:schemeClr val="accent2">
                    <a:lumMod val="40000"/>
                    <a:lumOff val="60000"/>
                  </a:schemeClr>
                </a:solidFill>
                <a:effectLst/>
              </a:rPr>
              <a:t>Delay Pools</a:t>
            </a:r>
            <a:endParaRPr lang="en-US" dirty="0">
              <a:ln w="22225">
                <a:solidFill>
                  <a:schemeClr val="accent2"/>
                </a:solidFill>
                <a:prstDash val="solid"/>
              </a:ln>
              <a:solidFill>
                <a:schemeClr val="accent2">
                  <a:lumMod val="40000"/>
                  <a:lumOff val="60000"/>
                </a:schemeClr>
              </a:solidFill>
              <a:effectLst/>
            </a:endParaRPr>
          </a:p>
        </p:txBody>
      </p:sp>
      <p:sp>
        <p:nvSpPr>
          <p:cNvPr id="3" name="Subtitle 2"/>
          <p:cNvSpPr>
            <a:spLocks noGrp="1"/>
          </p:cNvSpPr>
          <p:nvPr>
            <p:ph type="subTitle" idx="1"/>
          </p:nvPr>
        </p:nvSpPr>
        <p:spPr>
          <a:xfrm>
            <a:off x="814705" y="1656715"/>
            <a:ext cx="10653395" cy="4790440"/>
          </a:xfrm>
        </p:spPr>
        <p:txBody>
          <a:bodyPr>
            <a:normAutofit/>
          </a:bodyPr>
          <a:lstStyle/>
          <a:p>
            <a:r>
              <a:rPr lang="en-US">
                <a:ln w="22225">
                  <a:solidFill>
                    <a:schemeClr val="accent2"/>
                  </a:solidFill>
                  <a:prstDash val="solid"/>
                </a:ln>
                <a:solidFill>
                  <a:schemeClr val="accent2">
                    <a:lumMod val="40000"/>
                    <a:lumOff val="60000"/>
                  </a:schemeClr>
                </a:solidFill>
                <a:effectLst/>
              </a:rPr>
              <a:t> Introduction</a:t>
            </a:r>
            <a:endParaRPr lang="en-US"/>
          </a:p>
          <a:p>
            <a:endParaRPr lang="en-US"/>
          </a:p>
          <a:p>
            <a:pPr marL="342900" indent="-342900">
              <a:buFont typeface="Arial" panose="020B0604020202020204" pitchFamily="34" charset="0"/>
              <a:buChar char="•"/>
            </a:pPr>
            <a:r>
              <a:rPr lang="en-US"/>
              <a:t>Today, we will be exploring an important feature of Squid, a widely used</a:t>
            </a:r>
            <a:r>
              <a:rPr lang="en-GB" altLang="en-US"/>
              <a:t> </a:t>
            </a:r>
            <a:r>
              <a:rPr lang="en-US"/>
              <a:t>proxy caching server, known as "Delay Pools."</a:t>
            </a:r>
            <a:endParaRPr lang="en-US"/>
          </a:p>
          <a:p>
            <a:pPr marL="342900" indent="-342900">
              <a:buFont typeface="Arial" panose="020B0604020202020204" pitchFamily="34" charset="0"/>
              <a:buChar char="•"/>
            </a:pPr>
            <a:r>
              <a:rPr lang="en-US"/>
              <a:t>In the world of web caching and traffic shaping, Squid Delay Pools play a crucial role in controlling bandwidth utilization and optimizing web performance.</a:t>
            </a:r>
            <a:endParaRPr lang="en-US"/>
          </a:p>
          <a:p>
            <a:pPr marL="342900" indent="-342900">
              <a:buFont typeface="Arial" panose="020B0604020202020204" pitchFamily="34" charset="0"/>
              <a:buChar char="•"/>
            </a:pPr>
            <a:r>
              <a:rPr lang="en-US"/>
              <a:t>In this presentation, we will delve into the concept of Delay Pools, understand their significance, and explore how they can be effectively implemented in Squid to manage bandwidth allocation.</a:t>
            </a:r>
            <a:endParaRPr lang="en-US"/>
          </a:p>
          <a:p>
            <a:endParaRPr lang="en-GB"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531495"/>
            <a:ext cx="10515600" cy="706755"/>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Monitoring and Troubleshooting</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1102995"/>
            <a:ext cx="10515600" cy="5074285"/>
          </a:xfrm>
        </p:spPr>
        <p:txBody>
          <a:bodyPr>
            <a:noAutofit/>
          </a:bodyPr>
          <a:p>
            <a:r>
              <a:rPr lang="en-US" sz="2500"/>
              <a:t>Utilize Squid logs for monitoring Delay Pool activity, including hits, misses, and bandwidth consumption.</a:t>
            </a:r>
            <a:endParaRPr lang="en-US" sz="2500"/>
          </a:p>
          <a:p>
            <a:r>
              <a:rPr lang="en-US" sz="2500"/>
              <a:t>Regularly monitor bandwidth usage to ensure it aligns with allocated limits.</a:t>
            </a:r>
            <a:endParaRPr lang="en-US" sz="2500"/>
          </a:p>
          <a:p>
            <a:r>
              <a:rPr lang="en-US" sz="2500"/>
              <a:t>Verify the correctness and completeness of ACLs and URL matching rules.</a:t>
            </a:r>
            <a:endParaRPr lang="en-US" sz="2500"/>
          </a:p>
          <a:p>
            <a:r>
              <a:rPr lang="en-US" sz="2500"/>
              <a:t>Pay attention to error messages or warnings in Squid logs for troubleshooting.</a:t>
            </a:r>
            <a:endParaRPr lang="en-US" sz="2500"/>
          </a:p>
          <a:p>
            <a:r>
              <a:rPr lang="en-US" sz="2500"/>
              <a:t>Fine-tune Delay Pool parameters for optimal performance.</a:t>
            </a:r>
            <a:endParaRPr lang="en-US" sz="2500"/>
          </a:p>
          <a:p>
            <a:r>
              <a:rPr lang="en-US" sz="2500"/>
              <a:t>Document configurations and troubleshooting procedures for efficient maintenance.</a:t>
            </a:r>
            <a:endParaRPr lang="en-US" sz="2500"/>
          </a:p>
          <a:p>
            <a:pPr marL="0" indent="0">
              <a:buNone/>
            </a:pPr>
            <a:endParaRPr lang="en-US" sz="25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Best Practices</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1207770"/>
            <a:ext cx="10515600" cy="4969510"/>
          </a:xfrm>
        </p:spPr>
        <p:txBody>
          <a:bodyPr>
            <a:normAutofit fontScale="90000"/>
          </a:bodyPr>
          <a:p>
            <a:r>
              <a:rPr lang="en-US"/>
              <a:t>Implementing Squid Delay Pools effectively requires following these best practices:</a:t>
            </a:r>
            <a:endParaRPr lang="en-US"/>
          </a:p>
          <a:p>
            <a:r>
              <a:rPr lang="en-US">
                <a:solidFill>
                  <a:srgbClr val="FF0000"/>
                </a:solidFill>
              </a:rPr>
              <a:t>Understand Network Requirements</a:t>
            </a:r>
            <a:r>
              <a:rPr lang="en-US"/>
              <a:t>: Gain a clear understanding of your network's bandwidth needs and priorities. Identify which clients, categories, or IP addresses require specific bandwidth allocations.</a:t>
            </a:r>
            <a:endParaRPr lang="en-US"/>
          </a:p>
          <a:p>
            <a:r>
              <a:rPr lang="en-US">
                <a:solidFill>
                  <a:srgbClr val="FF0000"/>
                </a:solidFill>
              </a:rPr>
              <a:t>Regular Monitoring and Fine-tuning</a:t>
            </a:r>
            <a:r>
              <a:rPr lang="en-US"/>
              <a:t>: Continuously monitor Delay Pool performance, bandwidth utilization, and user behavior. Regularly adjust and fine-tune parameters to optimize resource allocation and address any emerging issues.</a:t>
            </a:r>
            <a:endParaRPr lang="en-US"/>
          </a:p>
          <a:p>
            <a:r>
              <a:rPr lang="en-US">
                <a:solidFill>
                  <a:srgbClr val="FF0000"/>
                </a:solidFill>
              </a:rPr>
              <a:t>Document and Maintain Clarity</a:t>
            </a:r>
            <a:r>
              <a:rPr lang="en-US"/>
              <a:t>: Document your Delay Pool configurations, including ACLs, parameters, and any troubleshooting steps taken. This documentation helps ensure clarity within your team and facilitates efficient maintenance and future enhancements.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Conclusion</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p:txBody>
          <a:bodyPr/>
          <a:p>
            <a:r>
              <a:rPr lang="en-US"/>
              <a:t>Squid Delay Pools provide efficient bandwidth allocation, network performance optimization, fair resource distribution, and customization options.</a:t>
            </a:r>
            <a:endParaRPr lang="en-US"/>
          </a:p>
          <a:p>
            <a:pPr marL="0" indent="0">
              <a:buNone/>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n w="22225">
                  <a:solidFill>
                    <a:schemeClr val="accent2"/>
                  </a:solidFill>
                  <a:prstDash val="solid"/>
                </a:ln>
                <a:solidFill>
                  <a:schemeClr val="accent2">
                    <a:lumMod val="40000"/>
                    <a:lumOff val="60000"/>
                  </a:schemeClr>
                </a:solidFill>
                <a:effectLst/>
                <a:sym typeface="+mn-ea"/>
              </a:rPr>
              <a:t>What are Delay Pools?</a:t>
            </a:r>
            <a:endParaRPr lang="en-GB"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p:txBody>
          <a:bodyPr>
            <a:normAutofit fontScale="90000"/>
          </a:bodyPr>
          <a:p>
            <a:r>
              <a:rPr lang="en-GB" altLang="en-US"/>
              <a:t>Delay Pools are a powerful feature of Squid, a widely used proxy caching server.</a:t>
            </a:r>
            <a:endParaRPr lang="en-GB" altLang="en-US"/>
          </a:p>
          <a:p>
            <a:r>
              <a:rPr lang="en-GB" altLang="en-US"/>
              <a:t>They provide a mechanism for controlling and managing bandwidth utilization.</a:t>
            </a:r>
            <a:endParaRPr lang="en-GB" altLang="en-US"/>
          </a:p>
          <a:p>
            <a:r>
              <a:rPr lang="en-GB" altLang="en-US"/>
              <a:t>With Delay Pools, administrators can allocate and limit bandwidth based on specific criteria.</a:t>
            </a:r>
            <a:endParaRPr lang="en-GB" altLang="en-US"/>
          </a:p>
          <a:p>
            <a:r>
              <a:rPr lang="en-GB" altLang="en-US"/>
              <a:t>These criteria can include factors such as user IP addresses, web categories, or access control lists (ACLs).</a:t>
            </a:r>
            <a:endParaRPr lang="en-GB" altLang="en-US"/>
          </a:p>
          <a:p>
            <a:r>
              <a:rPr lang="en-GB" altLang="en-US"/>
              <a:t>By implementing Delay Pools, organizations can effectively shape and regulate network traffic to optimize performance and ensure fair resource allocation.</a:t>
            </a:r>
            <a:endParaRPr lang="en-GB" alt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31825"/>
            <a:ext cx="10515600" cy="199390"/>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Types of Delay Pools</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831850"/>
            <a:ext cx="10515600" cy="5692140"/>
          </a:xfrm>
        </p:spPr>
        <p:txBody>
          <a:bodyPr>
            <a:noAutofit/>
          </a:bodyPr>
          <a:p>
            <a:r>
              <a:rPr lang="en-US" sz="2400"/>
              <a:t>Squid Delay Pools come in </a:t>
            </a:r>
            <a:r>
              <a:rPr lang="en-US" sz="2400">
                <a:solidFill>
                  <a:srgbClr val="FF0000"/>
                </a:solidFill>
              </a:rPr>
              <a:t>three</a:t>
            </a:r>
            <a:r>
              <a:rPr lang="en-US" sz="2400"/>
              <a:t> main types, each with its own allocation methods:</a:t>
            </a:r>
            <a:r>
              <a:rPr lang="en-US" sz="2400">
                <a:solidFill>
                  <a:schemeClr val="accent1"/>
                </a:solidFill>
              </a:rPr>
              <a:t> Class-based</a:t>
            </a:r>
            <a:r>
              <a:rPr lang="en-US" sz="2400"/>
              <a:t>, </a:t>
            </a:r>
            <a:r>
              <a:rPr lang="en-US" sz="2400">
                <a:solidFill>
                  <a:schemeClr val="accent1"/>
                </a:solidFill>
              </a:rPr>
              <a:t>Individual</a:t>
            </a:r>
            <a:r>
              <a:rPr lang="en-US" sz="2400"/>
              <a:t>, and </a:t>
            </a:r>
            <a:r>
              <a:rPr lang="en-US" sz="2400">
                <a:solidFill>
                  <a:schemeClr val="accent1"/>
                </a:solidFill>
              </a:rPr>
              <a:t>Total Aggregate</a:t>
            </a:r>
            <a:r>
              <a:rPr lang="en-US" sz="2400"/>
              <a:t>.</a:t>
            </a:r>
            <a:endParaRPr lang="en-US" sz="2400"/>
          </a:p>
          <a:p>
            <a:pPr marL="0" indent="0">
              <a:buNone/>
            </a:pPr>
            <a:r>
              <a:rPr lang="en-GB" altLang="en-US" sz="2400">
                <a:solidFill>
                  <a:srgbClr val="FF0000"/>
                </a:solidFill>
              </a:rPr>
              <a:t>1.</a:t>
            </a:r>
            <a:r>
              <a:rPr lang="en-US" sz="2400">
                <a:solidFill>
                  <a:srgbClr val="FF0000"/>
                </a:solidFill>
              </a:rPr>
              <a:t>Class-based Delay Pools</a:t>
            </a:r>
            <a:r>
              <a:rPr lang="en-US" sz="2400"/>
              <a:t> </a:t>
            </a:r>
            <a:r>
              <a:rPr lang="en-GB" altLang="en-US" sz="2400"/>
              <a:t> </a:t>
            </a:r>
            <a:endParaRPr lang="en-GB" altLang="en-US" sz="2400"/>
          </a:p>
          <a:p>
            <a:r>
              <a:rPr lang="en-US" sz="2400"/>
              <a:t>allow bandwidth allocation based on defined classes or categories. </a:t>
            </a:r>
            <a:endParaRPr lang="en-US" sz="2400"/>
          </a:p>
          <a:p>
            <a:pPr marL="0" indent="0">
              <a:buNone/>
            </a:pPr>
            <a:r>
              <a:rPr lang="en-US" sz="2400"/>
              <a:t>This means you can assign different</a:t>
            </a:r>
            <a:r>
              <a:rPr lang="en-GB" altLang="en-US" sz="2400"/>
              <a:t> </a:t>
            </a:r>
            <a:r>
              <a:rPr lang="en-US" sz="2400"/>
              <a:t>bandwidth limits to specific web categories or even individual websites.</a:t>
            </a:r>
            <a:endParaRPr lang="en-GB" altLang="en-US" sz="2400"/>
          </a:p>
          <a:p>
            <a:pPr marL="0" indent="0">
              <a:buNone/>
            </a:pPr>
            <a:r>
              <a:rPr lang="en-GB" altLang="en-US" sz="2400">
                <a:solidFill>
                  <a:srgbClr val="FF0000"/>
                </a:solidFill>
              </a:rPr>
              <a:t>3. </a:t>
            </a:r>
            <a:r>
              <a:rPr lang="en-US" sz="2400">
                <a:solidFill>
                  <a:srgbClr val="FF0000"/>
                </a:solidFill>
              </a:rPr>
              <a:t>Individual Delay Pools</a:t>
            </a:r>
            <a:r>
              <a:rPr lang="en-US" sz="2400"/>
              <a:t> </a:t>
            </a:r>
            <a:endParaRPr lang="en-US" sz="2400"/>
          </a:p>
          <a:p>
            <a:r>
              <a:rPr lang="en-US" sz="2400"/>
              <a:t>allocate bandwidth on a per-client basis. Each client IP address can have its own designated bandwidth limit.</a:t>
            </a:r>
            <a:endParaRPr lang="en-US" sz="2400"/>
          </a:p>
          <a:p>
            <a:pPr marL="0" indent="0">
              <a:buNone/>
            </a:pPr>
            <a:r>
              <a:rPr lang="en-GB" altLang="en-US" sz="2400">
                <a:solidFill>
                  <a:srgbClr val="FF0000"/>
                </a:solidFill>
              </a:rPr>
              <a:t>3.</a:t>
            </a:r>
            <a:r>
              <a:rPr lang="en-US" sz="2400">
                <a:solidFill>
                  <a:srgbClr val="FF0000"/>
                </a:solidFill>
              </a:rPr>
              <a:t>The Total Aggregate Delay Pool</a:t>
            </a:r>
            <a:r>
              <a:rPr lang="en-US" sz="2400"/>
              <a:t> </a:t>
            </a:r>
            <a:endParaRPr lang="en-US" sz="2400"/>
          </a:p>
          <a:p>
            <a:r>
              <a:rPr lang="en-US" sz="2400"/>
              <a:t>is a catch-all pool that allocates the remaining bandwidth after other pools have been assigned. It ensures fair distribution among clients not covered by the class-based or individual pools.</a:t>
            </a:r>
            <a:endParaRPr lang="en-US" sz="2400"/>
          </a:p>
          <a:p>
            <a:pPr marL="0" indent="0">
              <a:buNone/>
            </a:pP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83945"/>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Configuration of Delay Pools</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1194435"/>
            <a:ext cx="10515600" cy="4982845"/>
          </a:xfrm>
        </p:spPr>
        <p:txBody>
          <a:bodyPr>
            <a:normAutofit fontScale="90000"/>
          </a:bodyPr>
          <a:p>
            <a:r>
              <a:rPr lang="en-US"/>
              <a:t>Configuring Delay Pools in Squid involves defining parameters in the Squid configuration file.</a:t>
            </a:r>
            <a:endParaRPr lang="en-US"/>
          </a:p>
          <a:p>
            <a:r>
              <a:rPr lang="en-US"/>
              <a:t>Within the configuration file, you can specify the various settings for Delay Pools, including the type of pool (class-based, individual, or total aggregate), bandwidth limits, and other parameters.</a:t>
            </a:r>
            <a:endParaRPr lang="en-US"/>
          </a:p>
          <a:p>
            <a:r>
              <a:rPr lang="en-US"/>
              <a:t>ACLs (Access Control Lists) or specific IP addresses can be associated with each Delay Pool to determine which clients or web categories are affected by the pool's bandwidth allocation.</a:t>
            </a:r>
            <a:endParaRPr lang="en-US"/>
          </a:p>
          <a:p>
            <a:r>
              <a:rPr lang="en-US"/>
              <a:t>Bandwidth limits can be set for each pool, allowing administrators to control the amount of bandwidth assigned to different clients or categories.</a:t>
            </a:r>
            <a:endParaRPr lang="en-US"/>
          </a:p>
          <a:p>
            <a:r>
              <a:rPr lang="en-US"/>
              <a:t>By carefully configuring these parameters, organizations can achieve fine-grained control over bandwidth allocation and optimize network performance.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Delay Pool Parameters</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204470" y="1146810"/>
            <a:ext cx="11586845" cy="5558790"/>
          </a:xfrm>
        </p:spPr>
        <p:txBody>
          <a:bodyPr>
            <a:noAutofit/>
          </a:bodyPr>
          <a:p>
            <a:r>
              <a:rPr lang="en-US" sz="2500"/>
              <a:t>When configuring Delay Pools in Squid, several key parameters come into play. Let's explore some of these important parameters:</a:t>
            </a:r>
            <a:endParaRPr lang="en-US" sz="2500"/>
          </a:p>
          <a:p>
            <a:pPr marL="457200" indent="-457200">
              <a:buAutoNum type="arabicPeriod"/>
            </a:pPr>
            <a:r>
              <a:rPr lang="en-US" sz="2500">
                <a:solidFill>
                  <a:srgbClr val="FF0000"/>
                </a:solidFill>
              </a:rPr>
              <a:t>delay_class</a:t>
            </a:r>
            <a:r>
              <a:rPr lang="en-US" sz="2500"/>
              <a:t>: This parameter defines the type of Delay Pool (class-based, individual, or total aggregate) and associates it with specific ACLs or IP addresses.</a:t>
            </a:r>
            <a:endParaRPr lang="en-US" sz="2500"/>
          </a:p>
          <a:p>
            <a:pPr marL="457200" indent="-457200">
              <a:buAutoNum type="arabicPeriod"/>
            </a:pPr>
            <a:r>
              <a:rPr lang="en-US" sz="2500">
                <a:solidFill>
                  <a:srgbClr val="FF0000"/>
                </a:solidFill>
              </a:rPr>
              <a:t>delay_parameters</a:t>
            </a:r>
            <a:r>
              <a:rPr lang="en-US" sz="2500"/>
              <a:t>: It allows you to define the characteristics of the Delay Pool, such as the maximum bandwidth limit, delay time, and other relevant settings.</a:t>
            </a:r>
            <a:endParaRPr lang="en-US" sz="2500"/>
          </a:p>
          <a:p>
            <a:pPr marL="457200" indent="-457200">
              <a:buAutoNum type="arabicPeriod"/>
            </a:pPr>
            <a:r>
              <a:rPr lang="en-US" sz="2500">
                <a:solidFill>
                  <a:srgbClr val="FF0000"/>
                </a:solidFill>
              </a:rPr>
              <a:t>max_bucket_size</a:t>
            </a:r>
            <a:r>
              <a:rPr lang="en-US" sz="2500"/>
              <a:t>: This parameter specifies the maximum size of the token bucket used for bandwidth allocation in the Delay Pool. It influences the burst capacity and the rate at which bandwidth is consumed.</a:t>
            </a:r>
            <a:endParaRPr lang="en-US" sz="2500"/>
          </a:p>
          <a:p>
            <a:pPr marL="457200" indent="-457200">
              <a:buAutoNum type="arabicPeriod"/>
            </a:pPr>
            <a:r>
              <a:rPr lang="en-US" sz="2500">
                <a:solidFill>
                  <a:srgbClr val="FF0000"/>
                </a:solidFill>
              </a:rPr>
              <a:t>max_delay_pools</a:t>
            </a:r>
            <a:r>
              <a:rPr lang="en-US" sz="2500"/>
              <a:t>: Sets the maximum number of Delay Pools that can be configured in Squid. It helps in controlling the overall complexity and resource usage.</a:t>
            </a:r>
            <a:endParaRPr lang="en-US" sz="2500"/>
          </a:p>
          <a:p>
            <a:pPr marL="457200" indent="-457200">
              <a:buAutoNum type="arabicPeriod"/>
            </a:pPr>
            <a:r>
              <a:rPr lang="en-US" sz="2500">
                <a:solidFill>
                  <a:srgbClr val="FF0000"/>
                </a:solidFill>
              </a:rPr>
              <a:t>Other parameters</a:t>
            </a:r>
            <a:r>
              <a:rPr lang="en-US" sz="2500"/>
              <a:t>: Additional parameters may include delay_access, which determines the access rules for the Delay Pool, or delay_initial_bucket_level, which sets the initial token bucket level.</a:t>
            </a:r>
            <a:endParaRPr lang="en-US" sz="2500"/>
          </a:p>
          <a:p>
            <a:pPr marL="0" indent="0">
              <a:buNone/>
            </a:pPr>
            <a:endParaRPr lang="en-GB" altLang="en-US" sz="25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Delay Pool Example</a:t>
            </a:r>
            <a:br>
              <a:rPr lang="en-US" dirty="0">
                <a:ln w="22225">
                  <a:solidFill>
                    <a:schemeClr val="accent2"/>
                  </a:solidFill>
                  <a:prstDash val="solid"/>
                </a:ln>
                <a:solidFill>
                  <a:schemeClr val="accent2">
                    <a:lumMod val="40000"/>
                    <a:lumOff val="60000"/>
                  </a:schemeClr>
                </a:solidFill>
                <a:effectLst/>
              </a:rPr>
            </a:br>
            <a:endParaRPr lang="en-US"/>
          </a:p>
        </p:txBody>
      </p:sp>
      <p:sp>
        <p:nvSpPr>
          <p:cNvPr id="3" name="Content Placeholder 2"/>
          <p:cNvSpPr>
            <a:spLocks noGrp="1"/>
          </p:cNvSpPr>
          <p:nvPr>
            <p:ph idx="1"/>
          </p:nvPr>
        </p:nvSpPr>
        <p:spPr>
          <a:xfrm>
            <a:off x="838200" y="1266825"/>
            <a:ext cx="10515600" cy="4910455"/>
          </a:xfrm>
        </p:spPr>
        <p:txBody>
          <a:bodyPr>
            <a:normAutofit/>
          </a:bodyPr>
          <a:p>
            <a:pPr marL="0" indent="0">
              <a:buNone/>
            </a:pPr>
            <a:r>
              <a:rPr lang="en-US"/>
              <a:t>Let's explore a practical example to illustrate the usage of Delay Pools in Squid for allocating bandwidth to web categories and specific IP addresses.</a:t>
            </a:r>
            <a:endParaRPr lang="en-US"/>
          </a:p>
          <a:p>
            <a:pPr marL="0" indent="0">
              <a:buNone/>
            </a:pPr>
            <a:r>
              <a:rPr lang="en-US">
                <a:solidFill>
                  <a:srgbClr val="FF0000"/>
                </a:solidFill>
              </a:rPr>
              <a:t>Scenario</a:t>
            </a:r>
            <a:r>
              <a:rPr lang="en-US"/>
              <a:t>:</a:t>
            </a:r>
            <a:endParaRPr lang="en-US"/>
          </a:p>
          <a:p>
            <a:pPr marL="0" indent="0">
              <a:buNone/>
            </a:pPr>
            <a:r>
              <a:rPr lang="en-US"/>
              <a:t>Suppose we want to allocate different bandwidth limits to two web categories: "Social Media" and "Email Services."</a:t>
            </a:r>
            <a:endParaRPr lang="en-US"/>
          </a:p>
          <a:p>
            <a:pPr marL="0" indent="0">
              <a:buNone/>
            </a:pPr>
            <a:r>
              <a:rPr lang="en-US"/>
              <a:t>Additionally, we want to assign a specific bandwidth limit to a particular IP address: 192.168.1.100.</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209550"/>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Delay Pool Example</a:t>
            </a:r>
            <a:r>
              <a:rPr lang="en-GB" altLang="en-US">
                <a:ln w="22225">
                  <a:solidFill>
                    <a:schemeClr val="accent2"/>
                  </a:solidFill>
                  <a:prstDash val="solid"/>
                </a:ln>
                <a:solidFill>
                  <a:schemeClr val="accent2">
                    <a:lumMod val="40000"/>
                    <a:lumOff val="60000"/>
                  </a:schemeClr>
                </a:solidFill>
                <a:effectLst/>
                <a:sym typeface="+mn-ea"/>
              </a:rPr>
              <a:t> ...</a:t>
            </a:r>
            <a:endParaRPr lang="en-GB"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a:xfrm>
            <a:off x="716915" y="816610"/>
            <a:ext cx="10515600" cy="5935345"/>
          </a:xfrm>
        </p:spPr>
        <p:txBody>
          <a:bodyPr>
            <a:noAutofit/>
          </a:bodyPr>
          <a:p>
            <a:pPr marL="0" indent="0">
              <a:buNone/>
            </a:pPr>
            <a:r>
              <a:rPr lang="en-US" sz="2600"/>
              <a:t># Define Delay Pools</a:t>
            </a:r>
            <a:endParaRPr lang="en-US" sz="2600"/>
          </a:p>
          <a:p>
            <a:pPr marL="0" indent="0">
              <a:buNone/>
            </a:pPr>
            <a:r>
              <a:rPr lang="en-US" sz="2600"/>
              <a:t>delay_pools 2</a:t>
            </a:r>
            <a:endParaRPr lang="en-US" sz="2600"/>
          </a:p>
          <a:p>
            <a:pPr marL="0" indent="0">
              <a:buNone/>
            </a:pPr>
            <a:endParaRPr lang="en-US" sz="2600"/>
          </a:p>
          <a:p>
            <a:pPr marL="0" indent="0">
              <a:buNone/>
            </a:pPr>
            <a:r>
              <a:rPr lang="en-US" sz="2600"/>
              <a:t># Class-based Delay Pool for Social Media</a:t>
            </a:r>
            <a:endParaRPr lang="en-US" sz="2600"/>
          </a:p>
          <a:p>
            <a:pPr marL="0" indent="0">
              <a:buNone/>
            </a:pPr>
            <a:r>
              <a:rPr lang="en-US" sz="2600"/>
              <a:t>delay_class 1 2</a:t>
            </a:r>
            <a:endParaRPr lang="en-US" sz="2600"/>
          </a:p>
          <a:p>
            <a:pPr marL="0" indent="0">
              <a:buNone/>
            </a:pPr>
            <a:r>
              <a:rPr lang="en-US" sz="2600"/>
              <a:t>delay_parameters 1 -1/-1 32000/64000</a:t>
            </a:r>
            <a:endParaRPr lang="en-US" sz="2600"/>
          </a:p>
          <a:p>
            <a:pPr marL="0" indent="0">
              <a:buNone/>
            </a:pPr>
            <a:r>
              <a:rPr lang="en-US" sz="2600"/>
              <a:t>delay_access 1 allow category_social_media</a:t>
            </a:r>
            <a:endParaRPr lang="en-US" sz="2600"/>
          </a:p>
          <a:p>
            <a:pPr marL="0" indent="0">
              <a:buNone/>
            </a:pPr>
            <a:endParaRPr lang="en-US" sz="2600"/>
          </a:p>
          <a:p>
            <a:pPr marL="0" indent="0">
              <a:buNone/>
            </a:pPr>
            <a:r>
              <a:rPr lang="en-US" sz="2600"/>
              <a:t># Class-based Delay Pool for Email Services</a:t>
            </a:r>
            <a:endParaRPr lang="en-US" sz="2600"/>
          </a:p>
          <a:p>
            <a:pPr marL="0" indent="0">
              <a:buNone/>
            </a:pPr>
            <a:r>
              <a:rPr lang="en-US" sz="2600"/>
              <a:t>delay_class 2 2</a:t>
            </a:r>
            <a:endParaRPr lang="en-US" sz="2600"/>
          </a:p>
          <a:p>
            <a:pPr marL="0" indent="0">
              <a:buNone/>
            </a:pPr>
            <a:r>
              <a:rPr lang="en-US" sz="2600"/>
              <a:t>delay_parameters 2 -1/-1 128000/256000</a:t>
            </a:r>
            <a:endParaRPr lang="en-US" sz="2600"/>
          </a:p>
          <a:p>
            <a:pPr marL="0" indent="0">
              <a:buNone/>
            </a:pPr>
            <a:r>
              <a:rPr lang="en-US" sz="2600"/>
              <a:t>delay_access 2 allow category_email_services</a:t>
            </a:r>
            <a:endParaRPr lang="en-US" sz="2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46430"/>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Delay Pool Example</a:t>
            </a:r>
            <a:r>
              <a:rPr lang="en-GB" altLang="en-US">
                <a:ln w="22225">
                  <a:solidFill>
                    <a:schemeClr val="accent2"/>
                  </a:solidFill>
                  <a:prstDash val="solid"/>
                </a:ln>
                <a:solidFill>
                  <a:schemeClr val="accent2">
                    <a:lumMod val="40000"/>
                    <a:lumOff val="60000"/>
                  </a:schemeClr>
                </a:solidFill>
                <a:effectLst/>
                <a:sym typeface="+mn-ea"/>
              </a:rPr>
              <a:t> ...</a:t>
            </a:r>
            <a:endParaRPr lang="en-GB" altLang="en-US">
              <a:ln w="22225">
                <a:solidFill>
                  <a:schemeClr val="accent2"/>
                </a:solidFill>
                <a:prstDash val="solid"/>
              </a:ln>
              <a:solidFill>
                <a:schemeClr val="accent2">
                  <a:lumMod val="40000"/>
                  <a:lumOff val="60000"/>
                </a:schemeClr>
              </a:solidFill>
              <a:effectLst/>
              <a:sym typeface="+mn-ea"/>
            </a:endParaRPr>
          </a:p>
        </p:txBody>
      </p:sp>
      <p:sp>
        <p:nvSpPr>
          <p:cNvPr id="3" name="Content Placeholder 2"/>
          <p:cNvSpPr>
            <a:spLocks noGrp="1"/>
          </p:cNvSpPr>
          <p:nvPr>
            <p:ph idx="1"/>
          </p:nvPr>
        </p:nvSpPr>
        <p:spPr>
          <a:xfrm>
            <a:off x="838200" y="1313180"/>
            <a:ext cx="10515600" cy="4864100"/>
          </a:xfrm>
        </p:spPr>
        <p:txBody>
          <a:bodyPr>
            <a:normAutofit fontScale="90000" lnSpcReduction="20000"/>
          </a:bodyPr>
          <a:p>
            <a:pPr marL="0" indent="0">
              <a:buNone/>
            </a:pPr>
            <a:r>
              <a:rPr lang="en-US"/>
              <a:t># Individual Delay Pool for IP Address 192.168.1.100</a:t>
            </a:r>
            <a:endParaRPr lang="en-US"/>
          </a:p>
          <a:p>
            <a:pPr marL="0" indent="0">
              <a:buNone/>
            </a:pPr>
            <a:r>
              <a:rPr lang="en-US"/>
              <a:t>delay_class 3 1</a:t>
            </a:r>
            <a:endParaRPr lang="en-US"/>
          </a:p>
          <a:p>
            <a:pPr marL="0" indent="0">
              <a:buNone/>
            </a:pPr>
            <a:r>
              <a:rPr lang="en-US"/>
              <a:t>delay_parameters 3 50000/50000</a:t>
            </a:r>
            <a:endParaRPr lang="en-US"/>
          </a:p>
          <a:p>
            <a:pPr marL="0" indent="0">
              <a:buNone/>
            </a:pPr>
            <a:r>
              <a:rPr lang="en-US"/>
              <a:t>delay_access 3 allow 192.168.1.100</a:t>
            </a:r>
            <a:endParaRPr lang="en-US"/>
          </a:p>
          <a:p>
            <a:pPr marL="0" indent="0">
              <a:buNone/>
            </a:pPr>
            <a:endParaRPr lang="en-US"/>
          </a:p>
          <a:p>
            <a:pPr marL="0" indent="0">
              <a:buNone/>
            </a:pPr>
            <a:r>
              <a:rPr lang="en-US"/>
              <a:t># ACL Definitions</a:t>
            </a:r>
            <a:endParaRPr lang="en-US"/>
          </a:p>
          <a:p>
            <a:pPr marL="0" indent="0">
              <a:buNone/>
            </a:pPr>
            <a:r>
              <a:rPr lang="en-US"/>
              <a:t>acl category_social_media url_regex -i social_media_sites_list.txt</a:t>
            </a:r>
            <a:endParaRPr lang="en-US"/>
          </a:p>
          <a:p>
            <a:pPr marL="0" indent="0">
              <a:buNone/>
            </a:pPr>
            <a:r>
              <a:rPr lang="en-US"/>
              <a:t>acl category_email_services url_regex -i email_services_list.txt</a:t>
            </a:r>
            <a:endParaRPr lang="en-US"/>
          </a:p>
          <a:p>
            <a:pPr marL="0" indent="0">
              <a:buNone/>
            </a:pPr>
            <a:endParaRPr lang="en-US"/>
          </a:p>
          <a:p>
            <a:pPr marL="0" indent="0">
              <a:buNone/>
            </a:pPr>
            <a:r>
              <a:rPr lang="en-US"/>
              <a:t># ACL Usage</a:t>
            </a:r>
            <a:endParaRPr lang="en-US"/>
          </a:p>
          <a:p>
            <a:pPr marL="0" indent="0">
              <a:buNone/>
            </a:pPr>
            <a:r>
              <a:rPr lang="en-US"/>
              <a:t>http_access allow category_social_media</a:t>
            </a:r>
            <a:endParaRPr lang="en-US"/>
          </a:p>
          <a:p>
            <a:pPr marL="0" indent="0">
              <a:buNone/>
            </a:pPr>
            <a:r>
              <a:rPr lang="en-US"/>
              <a:t>http_access allow category_email_services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78180"/>
          </a:xfrm>
        </p:spPr>
        <p:txBody>
          <a:bodyPr>
            <a:normAutofit fontScale="90000"/>
          </a:bodyPr>
          <a:p>
            <a:r>
              <a:rPr lang="en-US">
                <a:ln w="22225">
                  <a:solidFill>
                    <a:schemeClr val="accent2"/>
                  </a:solidFill>
                  <a:prstDash val="solid"/>
                </a:ln>
                <a:solidFill>
                  <a:schemeClr val="accent2">
                    <a:lumMod val="40000"/>
                    <a:lumOff val="60000"/>
                  </a:schemeClr>
                </a:solidFill>
                <a:effectLst/>
                <a:sym typeface="+mn-ea"/>
              </a:rPr>
              <a:t>Delay Pool Example</a:t>
            </a:r>
            <a:r>
              <a:rPr lang="en-GB" altLang="en-US">
                <a:ln w="22225">
                  <a:solidFill>
                    <a:schemeClr val="accent2"/>
                  </a:solidFill>
                  <a:prstDash val="solid"/>
                </a:ln>
                <a:solidFill>
                  <a:schemeClr val="accent2">
                    <a:lumMod val="40000"/>
                    <a:lumOff val="60000"/>
                  </a:schemeClr>
                </a:solidFill>
                <a:effectLst/>
                <a:sym typeface="+mn-ea"/>
              </a:rPr>
              <a:t> ...</a:t>
            </a:r>
            <a:br>
              <a:rPr lang="en-GB" altLang="en-US">
                <a:ln w="22225">
                  <a:solidFill>
                    <a:schemeClr val="accent2"/>
                  </a:solidFill>
                  <a:prstDash val="solid"/>
                </a:ln>
                <a:solidFill>
                  <a:schemeClr val="accent2">
                    <a:lumMod val="40000"/>
                    <a:lumOff val="60000"/>
                  </a:schemeClr>
                </a:solidFill>
                <a:effectLst/>
                <a:sym typeface="+mn-ea"/>
              </a:rPr>
            </a:br>
            <a:endParaRPr lang="en-US"/>
          </a:p>
        </p:txBody>
      </p:sp>
      <p:sp>
        <p:nvSpPr>
          <p:cNvPr id="3" name="Content Placeholder 2"/>
          <p:cNvSpPr>
            <a:spLocks noGrp="1"/>
          </p:cNvSpPr>
          <p:nvPr>
            <p:ph idx="1"/>
          </p:nvPr>
        </p:nvSpPr>
        <p:spPr>
          <a:xfrm>
            <a:off x="838200" y="1043305"/>
            <a:ext cx="10515600" cy="5133975"/>
          </a:xfrm>
        </p:spPr>
        <p:txBody>
          <a:bodyPr>
            <a:noAutofit/>
          </a:bodyPr>
          <a:p>
            <a:r>
              <a:rPr lang="en-US" sz="2400"/>
              <a:t>In this example, we define two class-based Delay Pools for the "Social Media" and "Email Services" categories, and an individual Delay Pool for the IP address 192.168.1.100.</a:t>
            </a:r>
            <a:endParaRPr lang="en-US" sz="2400"/>
          </a:p>
          <a:p>
            <a:r>
              <a:rPr lang="en-US" sz="2400"/>
              <a:t>Each class-based pool has its own bandwidth limits specified in the delay_parameters line.</a:t>
            </a:r>
            <a:endParaRPr lang="en-US" sz="2400"/>
          </a:p>
          <a:p>
            <a:r>
              <a:rPr lang="en-US" sz="2400"/>
              <a:t>The ACLs category_social_media and category_email_services are used to match URLs from corresponding category lists.</a:t>
            </a:r>
            <a:endParaRPr lang="en-US" sz="2400"/>
          </a:p>
          <a:p>
            <a:r>
              <a:rPr lang="en-US" sz="2400"/>
              <a:t>The ACLs are then used in the http_access lines to allow access to the respective Delay Pools.</a:t>
            </a:r>
            <a:endParaRPr lang="en-US" sz="2400"/>
          </a:p>
          <a:p>
            <a:r>
              <a:rPr lang="en-US" sz="2400"/>
              <a:t>This example demonstrates how Squid's Delay Pools allow administrators to allocate specific bandwidth limits to web categories and individual IP addresses, providing efficient control over network resource allocation</a:t>
            </a:r>
            <a:endParaRPr lang="en-US"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6816</Words>
  <Application>WPS Presentation</Application>
  <PresentationFormat>Widescreen</PresentationFormat>
  <Paragraphs>115</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Delay Pools</dc:title>
  <dc:creator/>
  <cp:lastModifiedBy>Admin</cp:lastModifiedBy>
  <cp:revision>2</cp:revision>
  <dcterms:created xsi:type="dcterms:W3CDTF">2023-11-28T14:01:35Z</dcterms:created>
  <dcterms:modified xsi:type="dcterms:W3CDTF">2023-11-28T14:08:18Z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92CDDC306C8148EE801DDE01C29D80E4</vt:lpwstr>
  </property>
  <property fmtid="{D5CDD505-2E9C-101B-9397-08002B2CF9AE}" pid="3" name="KSOProductBuildVer">
    <vt:lpwstr>1033-11.2.0.11225</vt:lpwstr>
  </property>
</Properties>
</file>