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2" r:id="rId1"/>
  </p:sldMasterIdLst>
  <p:sldIdLst>
    <p:sldId id="256" r:id="rId2"/>
    <p:sldId id="257" r:id="rId3"/>
    <p:sldId id="259" r:id="rId4"/>
    <p:sldId id="262" r:id="rId5"/>
    <p:sldId id="260" r:id="rId6"/>
    <p:sldId id="261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18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overOverlay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194101" y="2887530"/>
            <a:ext cx="6779110" cy="923330"/>
            <a:chOff x="1172584" y="1381459"/>
            <a:chExt cx="6779110" cy="923330"/>
          </a:xfrm>
          <a:effectLst>
            <a:outerShdw blurRad="38100" dist="12700" dir="16200000" rotWithShape="0">
              <a:prstClr val="black">
                <a:alpha val="30000"/>
              </a:prstClr>
            </a:outerShdw>
          </a:effectLst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ln w="3175">
                    <a:solidFill>
                      <a:schemeClr val="tx2">
                        <a:alpha val="60000"/>
                      </a:schemeClr>
                    </a:solidFill>
                  </a:ln>
                  <a:solidFill>
                    <a:schemeClr val="tx2">
                      <a:lumMod val="90000"/>
                    </a:schemeClr>
                  </a:solidFill>
                  <a:effectLst>
                    <a:outerShdw blurRad="34925" dist="12700" dir="14400000" algn="ctr" rotWithShape="0">
                      <a:srgbClr val="000000">
                        <a:alpha val="21000"/>
                      </a:srgbClr>
                    </a:outerShdw>
                  </a:effectLst>
                  <a:latin typeface="Wingdings" pitchFamily="2" charset="2"/>
                </a:rPr>
                <a:t></a:t>
              </a:r>
              <a:endParaRPr lang="en-US" sz="5400" dirty="0">
                <a:ln w="3175">
                  <a:solidFill>
                    <a:schemeClr val="tx2">
                      <a:alpha val="60000"/>
                    </a:schemeClr>
                  </a:solidFill>
                </a:ln>
                <a:solidFill>
                  <a:schemeClr val="tx2">
                    <a:lumMod val="90000"/>
                  </a:schemeClr>
                </a:solidFill>
                <a:effectLst>
                  <a:outerShdw blurRad="34925" dist="12700" dir="14400000" algn="ctr" rotWithShape="0">
                    <a:srgbClr val="000000">
                      <a:alpha val="21000"/>
                    </a:srgbClr>
                  </a:outerShdw>
                </a:effectLst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293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9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341" y="1387737"/>
            <a:ext cx="6777318" cy="1731982"/>
          </a:xfrm>
        </p:spPr>
        <p:txBody>
          <a:bodyPr anchor="b"/>
          <a:lstStyle>
            <a:lvl1pPr>
              <a:defRPr>
                <a:ln w="3175">
                  <a:solidFill>
                    <a:schemeClr val="tx1">
                      <a:alpha val="65000"/>
                    </a:schemeClr>
                  </a:solidFill>
                </a:ln>
                <a:solidFill>
                  <a:schemeClr val="tx1"/>
                </a:solidFill>
                <a:effectLst>
                  <a:outerShdw blurRad="25400" dist="12700" dir="14220000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67862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effectLst>
                  <a:outerShdw blurRad="34925" dist="12700" dir="14400000" rotWithShape="0">
                    <a:prstClr val="black">
                      <a:alpha val="21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5" name="TextBox 14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6560" y="559398"/>
            <a:ext cx="1678193" cy="556676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8488" y="849854"/>
            <a:ext cx="5507917" cy="502382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 rot="5400000">
            <a:off x="3909050" y="2880823"/>
            <a:ext cx="5480154" cy="923330"/>
            <a:chOff x="1815339" y="1381459"/>
            <a:chExt cx="5480154" cy="923330"/>
          </a:xfrm>
        </p:grpSpPr>
        <p:sp>
          <p:nvSpPr>
            <p:cNvPr id="12" name="TextBox 11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3" name="Straight Connector 12"/>
            <p:cNvCxnSpPr/>
            <p:nvPr/>
          </p:nvCxnSpPr>
          <p:spPr>
            <a:xfrm flipH="1" flipV="1">
              <a:off x="1815339" y="1924709"/>
              <a:ext cx="2468880" cy="2505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rot="10800000">
              <a:off x="4826613" y="1927417"/>
              <a:ext cx="2468880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overOverlay.png"/>
          <p:cNvPicPr>
            <a:picLocks noChangeAspect="1"/>
          </p:cNvPicPr>
          <p:nvPr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7" name="Group 7"/>
          <p:cNvGrpSpPr/>
          <p:nvPr/>
        </p:nvGrpSpPr>
        <p:grpSpPr>
          <a:xfrm>
            <a:off x="1172584" y="2887579"/>
            <a:ext cx="6779110" cy="923330"/>
            <a:chOff x="1172584" y="1381459"/>
            <a:chExt cx="6779110" cy="923330"/>
          </a:xfrm>
        </p:grpSpPr>
        <p:sp>
          <p:nvSpPr>
            <p:cNvPr id="9" name="TextBox 8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0" name="Straight Connector 9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rot="10800000">
              <a:off x="4831976" y="1927412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40" y="1204857"/>
            <a:ext cx="7754713" cy="1910716"/>
          </a:xfrm>
        </p:spPr>
        <p:txBody>
          <a:bodyPr anchor="b"/>
          <a:lstStyle>
            <a:lvl1pPr algn="ctr">
              <a:defRPr sz="5400" b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8" y="3767316"/>
            <a:ext cx="7734747" cy="15001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685800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645151" y="2240280"/>
            <a:ext cx="3803904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1560" y="2240280"/>
            <a:ext cx="3442446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8488" y="2947595"/>
            <a:ext cx="3803904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02306" y="2240280"/>
            <a:ext cx="3447288" cy="658368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944368"/>
            <a:ext cx="3799728" cy="317296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grpSp>
        <p:nvGrpSpPr>
          <p:cNvPr id="14" name="Group 13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1172584" y="1392217"/>
            <a:ext cx="6779110" cy="923330"/>
            <a:chOff x="1172584" y="1381459"/>
            <a:chExt cx="6779110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4147073" y="1381459"/>
              <a:ext cx="8771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dirty="0" smtClean="0">
                  <a:solidFill>
                    <a:schemeClr val="tx2">
                      <a:lumMod val="60000"/>
                      <a:lumOff val="40000"/>
                    </a:schemeClr>
                  </a:solidFill>
                  <a:latin typeface="Wingdings" pitchFamily="2" charset="2"/>
                </a:rPr>
                <a:t></a:t>
              </a:r>
              <a:endParaRPr lang="en-US" sz="5400" dirty="0">
                <a:solidFill>
                  <a:schemeClr val="tx2">
                    <a:lumMod val="60000"/>
                    <a:lumOff val="40000"/>
                  </a:schemeClr>
                </a:solidFill>
                <a:latin typeface="Wingdings" pitchFamily="2" charset="2"/>
              </a:endParaRPr>
            </a:p>
          </p:txBody>
        </p:sp>
        <p:cxnSp>
          <p:nvCxnSpPr>
            <p:cNvPr id="15" name="Straight Connector 14"/>
            <p:cNvCxnSpPr/>
            <p:nvPr/>
          </p:nvCxnSpPr>
          <p:spPr>
            <a:xfrm rot="10800000">
              <a:off x="1172584" y="192562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0800000">
              <a:off x="4831976" y="1922650"/>
              <a:ext cx="3119718" cy="1588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4579" y="1678195"/>
            <a:ext cx="3422483" cy="1886921"/>
          </a:xfr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001" y="559398"/>
            <a:ext cx="4116667" cy="5566765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4579" y="3603812"/>
            <a:ext cx="3411725" cy="251728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731" y="4668818"/>
            <a:ext cx="7767021" cy="644729"/>
          </a:xfrm>
        </p:spPr>
        <p:txBody>
          <a:bodyPr anchor="b"/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240000">
            <a:off x="2183792" y="666965"/>
            <a:ext cx="4772156" cy="3598016"/>
          </a:xfr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24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8489" y="5324306"/>
            <a:ext cx="7756264" cy="804862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83000">
                <a:schemeClr val="bg1">
                  <a:alpha val="11000"/>
                </a:schemeClr>
              </a:gs>
              <a:gs pos="100000">
                <a:schemeClr val="bg2">
                  <a:lumMod val="75000"/>
                  <a:alpha val="23000"/>
                </a:schemeClr>
              </a:gs>
            </a:gsLst>
            <a:path path="rect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8490" y="570156"/>
            <a:ext cx="7756263" cy="1054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247" y="2248347"/>
            <a:ext cx="7745505" cy="38778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378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15CAE878-62BC-4E91-97D9-B9F275B8D44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16144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39264" y="61614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5A41FFB8-388D-4A7E-8356-20E1A7A8286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6576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77724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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36576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50876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0" indent="-32004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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14884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78892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274320" algn="l" defTabSz="914400" rtl="0" eaLnBrk="1" latinLnBrk="0" hangingPunct="1">
        <a:spcBef>
          <a:spcPts val="400"/>
        </a:spcBef>
        <a:buClr>
          <a:schemeClr val="accent1"/>
        </a:buClr>
        <a:buFont typeface="Wingdings" pitchFamily="2" charset="2"/>
        <a:buChar char="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i="1" dirty="0" smtClean="0">
                <a:effectLst/>
              </a:rPr>
              <a:t>ABEM BRUCK</a:t>
            </a:r>
          </a:p>
          <a:p>
            <a:r>
              <a:rPr lang="en-US" sz="3200" i="1" dirty="0" smtClean="0">
                <a:effectLst/>
              </a:rPr>
              <a:t>8/26/2025</a:t>
            </a:r>
            <a:endParaRPr lang="en-US" sz="3200" i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45420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219200" y="152400"/>
            <a:ext cx="6777318" cy="1143000"/>
          </a:xfrm>
        </p:spPr>
        <p:txBody>
          <a:bodyPr/>
          <a:lstStyle/>
          <a:p>
            <a:r>
              <a:rPr lang="en-US" dirty="0" smtClean="0"/>
              <a:t>NAME TAGS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873" y="1149929"/>
            <a:ext cx="3352800" cy="2812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184132"/>
            <a:ext cx="3667125" cy="2778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114800"/>
            <a:ext cx="3762375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4114800"/>
            <a:ext cx="3743325" cy="2514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5380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THANK YOU FOR LISTENINNG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2001"/>
            <a:ext cx="6777318" cy="1143000"/>
          </a:xfrm>
        </p:spPr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860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itchFamily="18" charset="0"/>
              </a:rPr>
              <a:t>Is a programing language used to make games, movies, songs and so much more</a:t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endParaRPr lang="en-US" sz="2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457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2001"/>
            <a:ext cx="6777318" cy="1143000"/>
          </a:xfrm>
        </p:spPr>
        <p:txBody>
          <a:bodyPr/>
          <a:lstStyle/>
          <a:p>
            <a:r>
              <a:rPr lang="en-US" dirty="0" smtClean="0"/>
              <a:t>BLOCKS AND VARIABLES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86000"/>
            <a:ext cx="6934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itchFamily="18" charset="0"/>
              </a:rPr>
              <a:t>Blocks and Variables are used to make an action on the sprite, </a:t>
            </a:r>
          </a:p>
          <a:p>
            <a:endParaRPr lang="en-US" sz="2800" dirty="0">
              <a:latin typeface="Bell MT" pitchFamily="18" charset="0"/>
            </a:endParaRPr>
          </a:p>
          <a:p>
            <a:r>
              <a:rPr lang="en-US" sz="2800" dirty="0" smtClean="0">
                <a:latin typeface="Bell MT" pitchFamily="18" charset="0"/>
              </a:rPr>
              <a:t>Example: move 10 steps block</a:t>
            </a:r>
            <a:endParaRPr lang="en-US" sz="2800" dirty="0">
              <a:latin typeface="Bell MT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629962"/>
            <a:ext cx="1171575" cy="56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2301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762001"/>
            <a:ext cx="6777318" cy="1143000"/>
          </a:xfrm>
        </p:spPr>
        <p:txBody>
          <a:bodyPr/>
          <a:lstStyle/>
          <a:p>
            <a:r>
              <a:rPr lang="en-US" dirty="0"/>
              <a:t>BACKDROPS AND SPRITES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95400" y="2286000"/>
            <a:ext cx="6934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itchFamily="18" charset="0"/>
              </a:rPr>
              <a:t>Backdrops and sprites </a:t>
            </a:r>
            <a:r>
              <a:rPr lang="en-US" sz="2800" dirty="0" err="1" smtClean="0">
                <a:latin typeface="Bell MT" pitchFamily="18" charset="0"/>
              </a:rPr>
              <a:t>ae</a:t>
            </a:r>
            <a:r>
              <a:rPr lang="en-US" sz="2800" dirty="0" smtClean="0">
                <a:latin typeface="Bell MT" pitchFamily="18" charset="0"/>
              </a:rPr>
              <a:t> very helpful to make games and more</a:t>
            </a:r>
            <a:endParaRPr lang="en-US" sz="2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458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91" y="158540"/>
            <a:ext cx="8753353" cy="6623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82263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MICRO 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16905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94955" y="1905000"/>
            <a:ext cx="6777318" cy="1143000"/>
          </a:xfrm>
        </p:spPr>
        <p:txBody>
          <a:bodyPr/>
          <a:lstStyle/>
          <a:p>
            <a:r>
              <a:rPr lang="en-US" dirty="0" smtClean="0"/>
              <a:t>MICRO BIT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1882" y="3581400"/>
            <a:ext cx="69342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Bell MT" pitchFamily="18" charset="0"/>
              </a:rPr>
              <a:t>Is a </a:t>
            </a:r>
            <a:r>
              <a:rPr lang="en-US" sz="2800" dirty="0"/>
              <a:t>is a tiny </a:t>
            </a:r>
            <a:r>
              <a:rPr lang="en-US" sz="2800" dirty="0" smtClean="0"/>
              <a:t>micro </a:t>
            </a:r>
            <a:r>
              <a:rPr lang="en-US" sz="2800" dirty="0"/>
              <a:t>computer designed to make learning coding and electronics fun and </a:t>
            </a:r>
            <a:r>
              <a:rPr lang="en-US" sz="2800" dirty="0" smtClean="0"/>
              <a:t>accessible especially </a:t>
            </a:r>
            <a:r>
              <a:rPr lang="en-US" sz="2800" dirty="0"/>
              <a:t>for students and beginners.</a:t>
            </a: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r>
              <a:rPr lang="en-US" sz="2800" dirty="0" smtClean="0">
                <a:latin typeface="Bell MT" pitchFamily="18" charset="0"/>
              </a:rPr>
              <a:t/>
            </a:r>
            <a:br>
              <a:rPr lang="en-US" sz="2800" dirty="0" smtClean="0">
                <a:latin typeface="Bell MT" pitchFamily="18" charset="0"/>
              </a:rPr>
            </a:br>
            <a:endParaRPr lang="en-US" sz="28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427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657600"/>
            <a:ext cx="4281488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194955" y="1905000"/>
            <a:ext cx="6777318" cy="1143000"/>
          </a:xfrm>
        </p:spPr>
        <p:txBody>
          <a:bodyPr/>
          <a:lstStyle/>
          <a:p>
            <a:r>
              <a:rPr lang="en-US" dirty="0" smtClean="0"/>
              <a:t>THE MICRO COMPUTER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271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sz="3200" i="1" dirty="0" smtClean="0">
              <a:effectLst/>
            </a:endParaRPr>
          </a:p>
          <a:p>
            <a:endParaRPr lang="en-US" sz="3200" i="1" dirty="0">
              <a:effectLst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ctrTitle"/>
          </p:nvPr>
        </p:nvSpPr>
        <p:spPr>
          <a:xfrm>
            <a:off x="1447800" y="609600"/>
            <a:ext cx="6777318" cy="1143000"/>
          </a:xfrm>
        </p:spPr>
        <p:txBody>
          <a:bodyPr/>
          <a:lstStyle/>
          <a:p>
            <a:r>
              <a:rPr lang="en-US" dirty="0" smtClean="0"/>
              <a:t>MICRO BIT BLOCKS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900670"/>
            <a:ext cx="18192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1057" y="1879888"/>
            <a:ext cx="2124075" cy="4943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9768" y="1852179"/>
            <a:ext cx="2981325" cy="496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093" y="1803688"/>
            <a:ext cx="1762125" cy="490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4023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Hardcover">
  <a:themeElements>
    <a:clrScheme name="Hardcover">
      <a:dk1>
        <a:sysClr val="windowText" lastClr="000000"/>
      </a:dk1>
      <a:lt1>
        <a:sysClr val="window" lastClr="FFFFFF"/>
      </a:lt1>
      <a:dk2>
        <a:srgbClr val="895D1D"/>
      </a:dk2>
      <a:lt2>
        <a:srgbClr val="ECE9C6"/>
      </a:lt2>
      <a:accent1>
        <a:srgbClr val="873624"/>
      </a:accent1>
      <a:accent2>
        <a:srgbClr val="D6862D"/>
      </a:accent2>
      <a:accent3>
        <a:srgbClr val="D0BE40"/>
      </a:accent3>
      <a:accent4>
        <a:srgbClr val="877F6C"/>
      </a:accent4>
      <a:accent5>
        <a:srgbClr val="972109"/>
      </a:accent5>
      <a:accent6>
        <a:srgbClr val="AEB795"/>
      </a:accent6>
      <a:hlink>
        <a:srgbClr val="CC9900"/>
      </a:hlink>
      <a:folHlink>
        <a:srgbClr val="B2B2B2"/>
      </a:folHlink>
    </a:clrScheme>
    <a:fontScheme name="Hardcover">
      <a:maj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궁서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S明朝E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Hardcover">
      <a:fillStyleLst>
        <a:solidFill>
          <a:schemeClr val="phClr"/>
        </a:solidFill>
        <a:solidFill>
          <a:schemeClr val="phClr">
            <a:tint val="68000"/>
            <a:shade val="94000"/>
            <a:satMod val="300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80000"/>
                <a:lumMod val="98000"/>
              </a:schemeClr>
            </a:gs>
            <a:gs pos="100000">
              <a:schemeClr val="phClr">
                <a:satMod val="130000"/>
              </a:schemeClr>
            </a:gs>
          </a:gsLst>
          <a:lin ang="5160000" scaled="0"/>
        </a:gradFill>
      </a:fillStyleLst>
      <a:lnStyleLst>
        <a:ln w="12700" cap="flat" cmpd="sng" algn="ctr">
          <a:solidFill>
            <a:schemeClr val="phClr">
              <a:shade val="90000"/>
              <a:lumMod val="90000"/>
            </a:schemeClr>
          </a:solidFill>
          <a:prstDash val="solid"/>
        </a:ln>
        <a:ln w="19050" cap="flat" cmpd="sng" algn="ctr">
          <a:solidFill>
            <a:schemeClr val="phClr">
              <a:shade val="75000"/>
              <a:lumMod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12700" dir="5400000" rotWithShape="0">
              <a:srgbClr val="000000">
                <a:alpha val="1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6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400000"/>
            </a:lightRig>
          </a:scene3d>
          <a:sp3d>
            <a:bevelT w="25400" h="25400"/>
          </a:sp3d>
        </a:effectStyle>
      </a:effectStyleLst>
      <a:bgFillStyleLst>
        <a:solidFill>
          <a:schemeClr val="phClr">
            <a:tint val="96000"/>
            <a:lumMod val="11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3000"/>
                <a:shade val="20000"/>
              </a:schemeClr>
              <a:schemeClr val="phClr">
                <a:tint val="90000"/>
                <a:shade val="85000"/>
                <a:satMod val="115000"/>
              </a:schemeClr>
            </a:duotone>
          </a:blip>
          <a:tile tx="0" ty="0" sx="60000" sy="6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shade val="50000"/>
                <a:satMod val="340000"/>
                <a:lumMod val="40000"/>
              </a:schemeClr>
              <a:schemeClr val="phClr">
                <a:tint val="92000"/>
                <a:shade val="94000"/>
                <a:hueMod val="110000"/>
                <a:satMod val="236000"/>
                <a:lum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Hardcover</Template>
  <TotalTime>78</TotalTime>
  <Words>96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Hardcover</vt:lpstr>
      <vt:lpstr>SCRATCH</vt:lpstr>
      <vt:lpstr>SCRATCH</vt:lpstr>
      <vt:lpstr>BLOCKS AND VARIABLES</vt:lpstr>
      <vt:lpstr>BACKDROPS AND SPRITES</vt:lpstr>
      <vt:lpstr>PowerPoint Presentation</vt:lpstr>
      <vt:lpstr>MICRO BIT</vt:lpstr>
      <vt:lpstr>MICRO BIT</vt:lpstr>
      <vt:lpstr>THE MICRO COMPUTER</vt:lpstr>
      <vt:lpstr>MICRO BIT BLOCKS</vt:lpstr>
      <vt:lpstr>NAME TAGS</vt:lpstr>
      <vt:lpstr>THANK YOU FOR LISTENINNG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SCRATCH</dc:title>
  <dc:creator>Windows User</dc:creator>
  <cp:lastModifiedBy>Windows User</cp:lastModifiedBy>
  <cp:revision>8</cp:revision>
  <dcterms:created xsi:type="dcterms:W3CDTF">2025-08-25T15:43:41Z</dcterms:created>
  <dcterms:modified xsi:type="dcterms:W3CDTF">2025-08-26T04:16:07Z</dcterms:modified>
</cp:coreProperties>
</file>