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4"/>
  </p:sldMasterIdLst>
  <p:notesMasterIdLst>
    <p:notesMasterId r:id="rId12"/>
  </p:notesMasterIdLst>
  <p:sldIdLst>
    <p:sldId id="256" r:id="rId5"/>
    <p:sldId id="306" r:id="rId6"/>
    <p:sldId id="307" r:id="rId7"/>
    <p:sldId id="263" r:id="rId8"/>
    <p:sldId id="270" r:id="rId9"/>
    <p:sldId id="271" r:id="rId10"/>
    <p:sldId id="28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680"/>
    <a:srgbClr val="00456E"/>
    <a:srgbClr val="2F5597"/>
    <a:srgbClr val="3A3A3A"/>
    <a:srgbClr val="04446B"/>
    <a:srgbClr val="005493"/>
    <a:srgbClr val="3157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72"/>
    <p:restoredTop sz="73451" autoAdjust="0"/>
  </p:normalViewPr>
  <p:slideViewPr>
    <p:cSldViewPr snapToGrid="0">
      <p:cViewPr varScale="1">
        <p:scale>
          <a:sx n="89" d="100"/>
          <a:sy n="89" d="100"/>
        </p:scale>
        <p:origin x="167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2BF1C-F91A-5946-AD03-E2E445C8E55A}" type="datetimeFigureOut">
              <a:t>2023/10/6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52E88-A73A-9C4C-A63F-AB65EE68B48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424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cc</a:t>
            </a:r>
            <a:r>
              <a:rPr kumimoji="1" lang="ja-JP" altLang="en-US"/>
              <a:t>という手法を</a:t>
            </a:r>
            <a:r>
              <a:rPr kumimoji="1" lang="en-US" altLang="ja-JP"/>
              <a:t>pbl-b</a:t>
            </a:r>
            <a:r>
              <a:rPr kumimoji="1" lang="ja-JP" altLang="en-US"/>
              <a:t>に取り入れる</a:t>
            </a:r>
            <a:endParaRPr kumimoji="1" lang="en-US" altLang="ja-JP"/>
          </a:p>
          <a:p>
            <a:r>
              <a:rPr kumimoji="1" lang="en-US" altLang="ja-JP"/>
              <a:t>cc</a:t>
            </a:r>
            <a:r>
              <a:rPr kumimoji="1" lang="ja-JP" altLang="en-US"/>
              <a:t>は</a:t>
            </a:r>
            <a:r>
              <a:rPr kumimoji="1" lang="en-US" altLang="ja-JP"/>
              <a:t>continuous competition</a:t>
            </a:r>
            <a:r>
              <a:rPr kumimoji="1" lang="ja-JP" altLang="en-US"/>
              <a:t>の略で継続的競争という意味の英語の頭文字をとっている</a:t>
            </a:r>
            <a:endParaRPr kumimoji="1" lang="en-US" altLang="ja-JP"/>
          </a:p>
          <a:p>
            <a:r>
              <a:rPr kumimoji="1" lang="ja-JP" altLang="en-US"/>
              <a:t>よく野球とかサッカーとかのリーグ戦に用いられる手法</a:t>
            </a:r>
            <a:endParaRPr kumimoji="1" lang="en-US" altLang="ja-JP"/>
          </a:p>
          <a:p>
            <a:endParaRPr kumimoji="1" lang="en-US" altLang="ja-JP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/>
              <a:t>能動的な行動はいらない</a:t>
            </a:r>
            <a:endParaRPr kumimoji="1" lang="en-US" altLang="ja-JP"/>
          </a:p>
          <a:p>
            <a:endParaRPr kumimoji="1" lang="en-US" altLang="ja-JP"/>
          </a:p>
          <a:p>
            <a:r>
              <a:rPr kumimoji="1" lang="ja-JP" altLang="en-US"/>
              <a:t>波線の左側のみが学生が把握しておくべき行動</a:t>
            </a:r>
            <a:endParaRPr kumimoji="1" lang="en-US" altLang="ja-JP"/>
          </a:p>
          <a:p>
            <a:r>
              <a:rPr kumimoji="1" lang="en-US" altLang="ja-JP"/>
              <a:t>solo</a:t>
            </a:r>
            <a:r>
              <a:rPr kumimoji="1" lang="ja-JP" altLang="en-US"/>
              <a:t>であればこちらが用意した環境で，</a:t>
            </a:r>
            <a:r>
              <a:rPr kumimoji="1" lang="en-US" altLang="ja-JP"/>
              <a:t>duel</a:t>
            </a:r>
            <a:r>
              <a:rPr kumimoji="1" lang="ja-JP" altLang="en-US"/>
              <a:t>であれば他のグループと対戦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52E88-A73A-9C4C-A63F-AB65EE68B481}" type="slidenum">
              <a:rPr lang="en-US" altLang="ja-JP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8738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52E88-A73A-9C4C-A63F-AB65EE68B481}" type="slidenum"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2887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前回以前の記録も全てリプレイできるのでどんどん</a:t>
            </a:r>
            <a:r>
              <a:rPr kumimoji="1" lang="en-US" altLang="ja-JP"/>
              <a:t>push</a:t>
            </a:r>
            <a:r>
              <a:rPr kumimoji="1" lang="ja-JP" altLang="en-US"/>
              <a:t>してください</a:t>
            </a:r>
            <a:endParaRPr kumimoji="1" lang="en-US" altLang="ja-JP"/>
          </a:p>
          <a:p>
            <a:r>
              <a:rPr kumimoji="1" lang="ja-JP" altLang="en-US"/>
              <a:t>結構遡ってリプレイできるようにはしてます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52E88-A73A-9C4C-A63F-AB65EE68B481}" type="slidenum">
              <a:rPr lang="en-US" altLang="ja-JP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8407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一応対戦会を楽しむために</a:t>
            </a:r>
            <a:r>
              <a:rPr kumimoji="1" lang="en-US" altLang="ja-JP"/>
              <a:t>2</a:t>
            </a:r>
            <a:r>
              <a:rPr kumimoji="1" lang="ja-JP" altLang="en-US"/>
              <a:t>週間前まで使えるように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52E88-A73A-9C4C-A63F-AB65EE68B481}" type="slidenum">
              <a:rPr lang="en-US" altLang="ja-JP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0801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2950" y="1235769"/>
            <a:ext cx="7772400" cy="2387600"/>
          </a:xfrm>
        </p:spPr>
        <p:txBody>
          <a:bodyPr anchor="b">
            <a:normAutofit/>
          </a:bodyPr>
          <a:lstStyle>
            <a:lvl1pPr algn="l">
              <a:defRPr sz="3600" b="1" i="0">
                <a:latin typeface="+mn-ea"/>
                <a:ea typeface="+mn-ea"/>
              </a:defRPr>
            </a:lvl1pPr>
          </a:lstStyle>
          <a:p>
            <a:r>
              <a:rPr lang="en-US" altLang="ja-JP" dirty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42950" y="4106336"/>
            <a:ext cx="7772400" cy="1193799"/>
          </a:xfrm>
        </p:spPr>
        <p:txBody>
          <a:bodyPr/>
          <a:lstStyle>
            <a:lvl1pPr marL="0" indent="0" algn="l">
              <a:buNone/>
              <a:defRPr sz="24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name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194B-0F0E-B346-8D62-7AFF1BF6B830}" type="datetime1">
              <a:t>2023/10/6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8203CBE1-7A51-D523-0FAC-DB17D8D08949}"/>
              </a:ext>
            </a:extLst>
          </p:cNvPr>
          <p:cNvCxnSpPr>
            <a:cxnSpLocks/>
          </p:cNvCxnSpPr>
          <p:nvPr userDrawn="1"/>
        </p:nvCxnSpPr>
        <p:spPr>
          <a:xfrm>
            <a:off x="0" y="3864852"/>
            <a:ext cx="9144000" cy="0"/>
          </a:xfrm>
          <a:prstGeom prst="line">
            <a:avLst/>
          </a:prstGeom>
          <a:ln w="127000">
            <a:solidFill>
              <a:srgbClr val="044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D4FEC51-48AA-E981-7C0D-D90E5D8DC7F2}"/>
              </a:ext>
            </a:extLst>
          </p:cNvPr>
          <p:cNvCxnSpPr>
            <a:cxnSpLocks/>
          </p:cNvCxnSpPr>
          <p:nvPr userDrawn="1"/>
        </p:nvCxnSpPr>
        <p:spPr>
          <a:xfrm>
            <a:off x="0" y="6493936"/>
            <a:ext cx="9144000" cy="0"/>
          </a:xfrm>
          <a:prstGeom prst="line">
            <a:avLst/>
          </a:prstGeom>
          <a:ln w="727075">
            <a:solidFill>
              <a:srgbClr val="0045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1C12521-24C5-1FAC-667F-A2B6FB7CB3FB}"/>
              </a:ext>
            </a:extLst>
          </p:cNvPr>
          <p:cNvSpPr txBox="1"/>
          <p:nvPr userDrawn="1"/>
        </p:nvSpPr>
        <p:spPr>
          <a:xfrm>
            <a:off x="646994" y="6229033"/>
            <a:ext cx="814819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ja-JP" sz="1300" b="0" i="0" dirty="0" err="1">
                <a:solidFill>
                  <a:schemeClr val="bg1"/>
                </a:solidFill>
                <a:latin typeface="+mn-lt"/>
                <a:ea typeface="游ゴシック" panose="020B0400000000000000" pitchFamily="50" charset="-128"/>
                <a:cs typeface="Helvetica Neue" panose="02000503000000020004" pitchFamily="2" charset="0"/>
              </a:rPr>
              <a:t>Kusumoto</a:t>
            </a:r>
            <a:r>
              <a:rPr lang="en-US" altLang="ja-JP" sz="1300" b="0" i="0" dirty="0">
                <a:solidFill>
                  <a:schemeClr val="bg1"/>
                </a:solidFill>
                <a:latin typeface="+mn-lt"/>
                <a:ea typeface="游ゴシック" panose="020B0400000000000000" pitchFamily="50" charset="-128"/>
                <a:cs typeface="Helvetica Neue" panose="02000503000000020004" pitchFamily="2" charset="0"/>
              </a:rPr>
              <a:t> Laboratory – Software Design</a:t>
            </a:r>
            <a:r>
              <a:rPr lang="en-US" altLang="ja-JP" sz="1300" b="0" i="0" baseline="0" dirty="0">
                <a:solidFill>
                  <a:schemeClr val="bg1"/>
                </a:solidFill>
                <a:latin typeface="+mn-lt"/>
                <a:ea typeface="游ゴシック" panose="020B0400000000000000" pitchFamily="50" charset="-128"/>
                <a:cs typeface="Helvetica Neue" panose="02000503000000020004" pitchFamily="2" charset="0"/>
              </a:rPr>
              <a:t> Laboratory (https://</a:t>
            </a:r>
            <a:r>
              <a:rPr lang="en-US" altLang="ja-JP" sz="1300" b="0" i="0" baseline="0" dirty="0" err="1">
                <a:solidFill>
                  <a:schemeClr val="bg1"/>
                </a:solidFill>
                <a:latin typeface="+mn-lt"/>
                <a:ea typeface="游ゴシック" panose="020B0400000000000000" pitchFamily="50" charset="-128"/>
                <a:cs typeface="Helvetica Neue" panose="02000503000000020004" pitchFamily="2" charset="0"/>
              </a:rPr>
              <a:t>sdl.ist.osaka-u.ac.jp</a:t>
            </a:r>
            <a:r>
              <a:rPr lang="en-US" altLang="ja-JP" sz="1300" b="0" i="0" baseline="0" dirty="0">
                <a:solidFill>
                  <a:schemeClr val="bg1"/>
                </a:solidFill>
                <a:latin typeface="+mn-lt"/>
                <a:ea typeface="游ゴシック" panose="020B0400000000000000" pitchFamily="50" charset="-128"/>
                <a:cs typeface="Helvetica Neue" panose="02000503000000020004" pitchFamily="2" charset="0"/>
              </a:rPr>
              <a:t>)</a:t>
            </a:r>
            <a:endParaRPr lang="en-US" altLang="ja-JP" sz="1300" b="0" i="0" dirty="0">
              <a:solidFill>
                <a:schemeClr val="bg1"/>
              </a:solidFill>
              <a:latin typeface="+mn-lt"/>
              <a:ea typeface="游ゴシック" panose="020B0400000000000000" pitchFamily="50" charset="-128"/>
              <a:cs typeface="Helvetica Neue" panose="02000503000000020004" pitchFamily="2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300" b="0" i="0" baseline="0" dirty="0">
                <a:solidFill>
                  <a:schemeClr val="bg1"/>
                </a:solidFill>
                <a:latin typeface="+mn-lt"/>
                <a:ea typeface="SF Pro Display Light" pitchFamily="2" charset="0"/>
                <a:cs typeface="Helvetica Neue" panose="02000503000000020004" pitchFamily="2" charset="0"/>
              </a:rPr>
              <a:t>Department of Computer Science, Graduate School of Information Science and Technology, Osaka University.</a:t>
            </a:r>
          </a:p>
        </p:txBody>
      </p:sp>
      <p:pic>
        <p:nvPicPr>
          <p:cNvPr id="12" name="グラフィックス 6">
            <a:extLst>
              <a:ext uri="{FF2B5EF4-FFF2-40B4-BE49-F238E27FC236}">
                <a16:creationId xmlns:a16="http://schemas.microsoft.com/office/drawing/2014/main" id="{F678A5B1-CF4D-1AE4-222C-652284D0FA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540" y="6290316"/>
            <a:ext cx="442229" cy="42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327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F161-2526-864F-9BC5-645D56C86F90}" type="datetime1">
              <a:t>2023/10/6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E2E4-C4C6-2C45-9E22-FA616B104F8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866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24E0-396C-2548-A39D-F116AF33523E}" type="datetime1">
              <a:t>2023/10/6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E2E4-C4C6-2C45-9E22-FA616B104F8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82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0959" y="317148"/>
            <a:ext cx="8673395" cy="890765"/>
          </a:xfrm>
        </p:spPr>
        <p:txBody>
          <a:bodyPr>
            <a:normAutofit/>
          </a:bodyPr>
          <a:lstStyle>
            <a:lvl1pPr>
              <a:defRPr sz="3600" b="1" i="0">
                <a:latin typeface="+mn-ea"/>
                <a:ea typeface="+mn-ea"/>
              </a:defRPr>
            </a:lvl1pPr>
          </a:lstStyle>
          <a:p>
            <a:r>
              <a:rPr lang="en-US" dirty="0"/>
              <a:t>研究背景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959" y="1396298"/>
            <a:ext cx="8673394" cy="4862501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2400" b="0" i="0">
                <a:latin typeface="+mn-ea"/>
                <a:ea typeface="+mn-ea"/>
              </a:defRPr>
            </a:lvl1pPr>
            <a:lvl2pPr>
              <a:buClr>
                <a:schemeClr val="bg1"/>
              </a:buClr>
              <a:defRPr sz="2400" b="0" i="0">
                <a:latin typeface="+mn-ea"/>
                <a:ea typeface="+mn-ea"/>
              </a:defRPr>
            </a:lvl2pPr>
            <a:lvl3pPr>
              <a:buClr>
                <a:schemeClr val="bg1"/>
              </a:buClr>
              <a:defRPr sz="2400" b="0" i="0">
                <a:latin typeface="+mn-ea"/>
                <a:ea typeface="+mn-ea"/>
              </a:defRPr>
            </a:lvl3pPr>
            <a:lvl4pPr>
              <a:buClr>
                <a:schemeClr val="bg1"/>
              </a:buClr>
              <a:defRPr sz="2400" b="0" i="0">
                <a:latin typeface="+mn-ea"/>
                <a:ea typeface="+mn-ea"/>
              </a:defRPr>
            </a:lvl4pPr>
            <a:lvl5pPr>
              <a:buClr>
                <a:schemeClr val="bg1"/>
              </a:buClr>
              <a:defRPr sz="2400" b="0" i="0">
                <a:latin typeface="+mn-ea"/>
                <a:ea typeface="+mn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0958" y="6381350"/>
            <a:ext cx="6162545" cy="365125"/>
          </a:xfrm>
        </p:spPr>
        <p:txBody>
          <a:bodyPr/>
          <a:lstStyle>
            <a:lvl1pPr>
              <a:defRPr sz="1600"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96846" y="6358289"/>
            <a:ext cx="2057400" cy="365125"/>
          </a:xfrm>
        </p:spPr>
        <p:txBody>
          <a:bodyPr/>
          <a:lstStyle>
            <a:lvl1pPr>
              <a:defRPr sz="1600"/>
            </a:lvl1pPr>
          </a:lstStyle>
          <a:p>
            <a:fld id="{F5A3E2E4-C4C6-2C45-9E22-FA616B104F81}" type="slidenum">
              <a:rPr lang="en-US" altLang="ja-JP"/>
              <a:pPr/>
              <a:t>‹#›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75E06AD-BDD0-1026-9DB9-E4AC4FFE7A5B}"/>
              </a:ext>
            </a:extLst>
          </p:cNvPr>
          <p:cNvCxnSpPr>
            <a:cxnSpLocks/>
          </p:cNvCxnSpPr>
          <p:nvPr userDrawn="1"/>
        </p:nvCxnSpPr>
        <p:spPr>
          <a:xfrm>
            <a:off x="0" y="1110363"/>
            <a:ext cx="9144000" cy="0"/>
          </a:xfrm>
          <a:prstGeom prst="line">
            <a:avLst/>
          </a:prstGeom>
          <a:ln w="127000">
            <a:solidFill>
              <a:srgbClr val="044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08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BDE9-4023-F44C-8980-AAE32112D5DC}" type="datetime1">
              <a:t>2023/10/6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E2E4-C4C6-2C45-9E22-FA616B104F8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9313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A623-9799-ED47-BA8B-0C0C32175327}" type="datetime1">
              <a:t>2023/10/6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E2E4-C4C6-2C45-9E22-FA616B104F8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501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6376C-E1B2-404D-8D89-F4EEDF8FC607}" type="datetime1">
              <a:t>2023/10/6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E2E4-C4C6-2C45-9E22-FA616B104F8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6077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887B-6B22-8041-9A02-D67839D88AC3}" type="datetime1">
              <a:t>2023/10/6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E2E4-C4C6-2C45-9E22-FA616B104F8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5011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3030B-8F6D-0347-9984-3FDE5D6FA9F9}" type="datetime1">
              <a:t>2023/10/6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E2E4-C4C6-2C45-9E22-FA616B104F8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1769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D4DF-DA39-AB46-A204-D837BC6E9E35}" type="datetime1">
              <a:t>2023/10/6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E2E4-C4C6-2C45-9E22-FA616B104F8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5756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A7F8-D31D-6242-A58A-9D03A8C92387}" type="datetime1">
              <a:t>2023/10/6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E2E4-C4C6-2C45-9E22-FA616B104F8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373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F6981-9A98-2344-A3AD-57B166582AE6}" type="datetime1">
              <a:t>2023/10/6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3E2E4-C4C6-2C45-9E22-FA616B104F8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298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8199B7-1A35-F598-E751-AA0024C84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135" y="1219489"/>
            <a:ext cx="8500533" cy="2243522"/>
          </a:xfrm>
        </p:spPr>
        <p:txBody>
          <a:bodyPr>
            <a:normAutofit/>
          </a:bodyPr>
          <a:lstStyle/>
          <a:p>
            <a:r>
              <a:rPr lang="en-US" altLang="ja-JP" sz="4400">
                <a:cs typeface="Menlo" panose="020B0609030804020204" pitchFamily="49" charset="0"/>
              </a:rPr>
              <a:t>CC</a:t>
            </a:r>
            <a:r>
              <a:rPr lang="ja-JP" altLang="en-US" sz="4400">
                <a:cs typeface="Menlo" panose="020B0609030804020204" pitchFamily="49" charset="0"/>
              </a:rPr>
              <a:t>ツール使い方</a:t>
            </a:r>
            <a:endParaRPr lang="ja-JP" altLang="en-US" sz="44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CCFD081-1A6A-61BD-163B-119F9D1E10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/>
              <a:t>B4 </a:t>
            </a:r>
            <a:r>
              <a:rPr kumimoji="1" lang="ja-JP" altLang="en-US"/>
              <a:t>藪下</a:t>
            </a:r>
            <a:r>
              <a:rPr lang="en-US" altLang="ja-JP"/>
              <a:t> </a:t>
            </a:r>
            <a:r>
              <a:rPr lang="ja-JP" altLang="en-US"/>
              <a:t>友</a:t>
            </a:r>
            <a:r>
              <a:rPr lang="en-US" altLang="ja-JP"/>
              <a:t>(@y-yabust)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F602864-380F-C5E5-2372-D8E72A1464BA}"/>
              </a:ext>
            </a:extLst>
          </p:cNvPr>
          <p:cNvSpPr txBox="1"/>
          <p:nvPr/>
        </p:nvSpPr>
        <p:spPr>
          <a:xfrm>
            <a:off x="347135" y="2048862"/>
            <a:ext cx="1555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>
                <a:latin typeface="Source Han Code JP M" panose="020B0500000000000000" pitchFamily="34" charset="-128"/>
                <a:ea typeface="Source Han Code JP M" panose="020B0500000000000000" pitchFamily="34" charset="-128"/>
              </a:rPr>
              <a:t>PBL-B</a:t>
            </a:r>
            <a:endParaRPr lang="ja-JP" altLang="en-US" sz="3200">
              <a:latin typeface="Source Han Code JP M" panose="020B0500000000000000" pitchFamily="34" charset="-128"/>
              <a:ea typeface="Source Han Code JP 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9878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4012BCBA-1FA3-55E9-D3CE-E07D9F7C4630}"/>
              </a:ext>
            </a:extLst>
          </p:cNvPr>
          <p:cNvCxnSpPr>
            <a:cxnSpLocks/>
          </p:cNvCxnSpPr>
          <p:nvPr/>
        </p:nvCxnSpPr>
        <p:spPr>
          <a:xfrm>
            <a:off x="4169471" y="1376095"/>
            <a:ext cx="0" cy="4803090"/>
          </a:xfrm>
          <a:prstGeom prst="line">
            <a:avLst/>
          </a:prstGeom>
          <a:ln w="73025">
            <a:solidFill>
              <a:schemeClr val="bg1">
                <a:lumMod val="75000"/>
                <a:alpha val="44338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8580CC62-9642-93D6-98F1-CD191F309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CC (Continuous Competition)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8F1A216-701B-9AA8-EB0E-98CDDC2B4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E2E4-C4C6-2C45-9E22-FA616B104F81}" type="slidenum">
              <a:rPr lang="en-US" altLang="ja-JP"/>
              <a:pPr/>
              <a:t>1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5BD6056-269D-BE06-72B9-8BF235080A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89" y="1849241"/>
            <a:ext cx="699750" cy="69975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0E011F7-A289-384F-1F65-6A950AA0960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843" y="1742189"/>
            <a:ext cx="745713" cy="74571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6A40A58-88DD-0D29-D812-8959AC1986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956" y="1849241"/>
            <a:ext cx="699750" cy="69975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E621D29-4B17-7D7E-59CE-035D2361722E}"/>
              </a:ext>
            </a:extLst>
          </p:cNvPr>
          <p:cNvSpPr txBox="1"/>
          <p:nvPr/>
        </p:nvSpPr>
        <p:spPr>
          <a:xfrm>
            <a:off x="1009174" y="1461466"/>
            <a:ext cx="69762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2000" b="1">
                <a:latin typeface="Source Han Code JP M" panose="020B0500000000000000" pitchFamily="34" charset="-128"/>
                <a:ea typeface="Source Han Code JP M" panose="020B0500000000000000" pitchFamily="34" charset="-128"/>
              </a:rPr>
              <a:t>学生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17FF7E6B-32C6-F4FF-D1FD-382C030252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489" y="1742189"/>
            <a:ext cx="745713" cy="745713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BF669FA-75D9-73CF-F4B4-FCC6BF441098}"/>
              </a:ext>
            </a:extLst>
          </p:cNvPr>
          <p:cNvSpPr txBox="1"/>
          <p:nvPr/>
        </p:nvSpPr>
        <p:spPr>
          <a:xfrm>
            <a:off x="6000937" y="1393141"/>
            <a:ext cx="103906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000" b="1">
                <a:latin typeface="Helvetica" pitchFamily="2" charset="0"/>
              </a:rPr>
              <a:t>GitHub</a:t>
            </a:r>
            <a:endParaRPr kumimoji="1" lang="ja-JP" altLang="en-US" sz="2000" b="1">
              <a:latin typeface="Helvetica" pitchFamily="2" charset="0"/>
            </a:endParaRPr>
          </a:p>
        </p:txBody>
      </p:sp>
      <p:pic>
        <p:nvPicPr>
          <p:cNvPr id="13" name="図 12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E044A6CD-1D01-3602-0FF3-3D00490AAB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8086" y="3947270"/>
            <a:ext cx="724961" cy="1092275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1795654-7813-B3C9-E1BD-9A142F20A346}"/>
              </a:ext>
            </a:extLst>
          </p:cNvPr>
          <p:cNvSpPr txBox="1"/>
          <p:nvPr/>
        </p:nvSpPr>
        <p:spPr>
          <a:xfrm>
            <a:off x="2313957" y="1833893"/>
            <a:ext cx="47320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/>
              <a:t>...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DA949192-CA49-73F4-B6BB-A7737DE6412E}"/>
              </a:ext>
            </a:extLst>
          </p:cNvPr>
          <p:cNvCxnSpPr>
            <a:cxnSpLocks/>
          </p:cNvCxnSpPr>
          <p:nvPr/>
        </p:nvCxnSpPr>
        <p:spPr>
          <a:xfrm>
            <a:off x="3013909" y="1998066"/>
            <a:ext cx="1996860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550F210-7B08-18BE-13FE-04D581884904}"/>
              </a:ext>
            </a:extLst>
          </p:cNvPr>
          <p:cNvSpPr txBox="1"/>
          <p:nvPr/>
        </p:nvSpPr>
        <p:spPr>
          <a:xfrm>
            <a:off x="3472820" y="157833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solidFill>
                  <a:srgbClr val="2F5597"/>
                </a:solidFill>
                <a:latin typeface="Helvetica" pitchFamily="2" charset="0"/>
              </a:rPr>
              <a:t>1. push</a:t>
            </a:r>
            <a:endParaRPr kumimoji="1" lang="ja-JP" altLang="en-US" b="1">
              <a:solidFill>
                <a:srgbClr val="2F5597"/>
              </a:solidFill>
              <a:latin typeface="Helvetica" pitchFamily="2" charset="0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73B0986E-A5C5-0CD7-C941-A13C869F2008}"/>
              </a:ext>
            </a:extLst>
          </p:cNvPr>
          <p:cNvCxnSpPr>
            <a:cxnSpLocks/>
          </p:cNvCxnSpPr>
          <p:nvPr/>
        </p:nvCxnSpPr>
        <p:spPr>
          <a:xfrm>
            <a:off x="5920521" y="2606558"/>
            <a:ext cx="560290" cy="1071371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1B060E0-B085-A390-B89F-E52C76FB84FD}"/>
              </a:ext>
            </a:extLst>
          </p:cNvPr>
          <p:cNvSpPr txBox="1"/>
          <p:nvPr/>
        </p:nvSpPr>
        <p:spPr>
          <a:xfrm>
            <a:off x="7062782" y="288402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solidFill>
                  <a:srgbClr val="2F5597"/>
                </a:solidFill>
                <a:latin typeface="Helvetica" pitchFamily="2" charset="0"/>
              </a:rPr>
              <a:t>2. pull</a:t>
            </a:r>
            <a:endParaRPr kumimoji="1" lang="ja-JP" altLang="en-US" b="1">
              <a:solidFill>
                <a:srgbClr val="2F5597"/>
              </a:solidFill>
              <a:latin typeface="Helvetica" pitchFamily="2" charset="0"/>
            </a:endParaRPr>
          </a:p>
        </p:txBody>
      </p:sp>
      <p:sp>
        <p:nvSpPr>
          <p:cNvPr id="19" name="円弧 18">
            <a:extLst>
              <a:ext uri="{FF2B5EF4-FFF2-40B4-BE49-F238E27FC236}">
                <a16:creationId xmlns:a16="http://schemas.microsoft.com/office/drawing/2014/main" id="{4619422A-FF45-826A-FCD4-6FFC95C25462}"/>
              </a:ext>
            </a:extLst>
          </p:cNvPr>
          <p:cNvSpPr/>
          <p:nvPr/>
        </p:nvSpPr>
        <p:spPr>
          <a:xfrm rot="18900000">
            <a:off x="6993294" y="4208928"/>
            <a:ext cx="568960" cy="568960"/>
          </a:xfrm>
          <a:prstGeom prst="arc">
            <a:avLst>
              <a:gd name="adj1" fmla="val 15260332"/>
              <a:gd name="adj2" fmla="val 11547495"/>
            </a:avLst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3D00182-009F-1F9D-847A-0F081A81AD58}"/>
              </a:ext>
            </a:extLst>
          </p:cNvPr>
          <p:cNvSpPr txBox="1"/>
          <p:nvPr/>
        </p:nvSpPr>
        <p:spPr>
          <a:xfrm>
            <a:off x="7519878" y="4308741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kumimoji="1" b="1">
                <a:solidFill>
                  <a:srgbClr val="2F5597"/>
                </a:solidFill>
                <a:latin typeface="Helvetica" pitchFamily="2" charset="0"/>
              </a:defRPr>
            </a:lvl1pPr>
          </a:lstStyle>
          <a:p>
            <a:r>
              <a:rPr lang="en-US" altLang="ja-JP"/>
              <a:t>3. </a:t>
            </a:r>
            <a:r>
              <a:rPr lang="ja-JP" altLang="en-US"/>
              <a:t>対戦実行</a:t>
            </a:r>
            <a:endParaRPr 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1443016F-5906-9B69-35B5-44894AC2E0E9}"/>
              </a:ext>
            </a:extLst>
          </p:cNvPr>
          <p:cNvCxnSpPr>
            <a:cxnSpLocks/>
          </p:cNvCxnSpPr>
          <p:nvPr/>
        </p:nvCxnSpPr>
        <p:spPr>
          <a:xfrm flipH="1">
            <a:off x="6735337" y="2618985"/>
            <a:ext cx="327445" cy="1058944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4850B62-C1B8-EBA6-90F4-088DB80C36EF}"/>
              </a:ext>
            </a:extLst>
          </p:cNvPr>
          <p:cNvCxnSpPr>
            <a:cxnSpLocks/>
          </p:cNvCxnSpPr>
          <p:nvPr/>
        </p:nvCxnSpPr>
        <p:spPr>
          <a:xfrm flipH="1">
            <a:off x="2535583" y="3993437"/>
            <a:ext cx="3267777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5210673-014E-412C-6819-D33C1AB42652}"/>
              </a:ext>
            </a:extLst>
          </p:cNvPr>
          <p:cNvSpPr txBox="1"/>
          <p:nvPr/>
        </p:nvSpPr>
        <p:spPr>
          <a:xfrm>
            <a:off x="2963352" y="3597789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solidFill>
                  <a:srgbClr val="2F5597"/>
                </a:solidFill>
                <a:latin typeface="Helvetica" pitchFamily="2" charset="0"/>
              </a:rPr>
              <a:t>4. </a:t>
            </a:r>
            <a:r>
              <a:rPr kumimoji="1" lang="ja-JP" altLang="en-US" b="1">
                <a:solidFill>
                  <a:srgbClr val="2F5597"/>
                </a:solidFill>
                <a:latin typeface="Helvetica" pitchFamily="2" charset="0"/>
              </a:rPr>
              <a:t>ランキングのポスト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C1702486-74CA-B341-EE10-3A1BF5C84F63}"/>
              </a:ext>
            </a:extLst>
          </p:cNvPr>
          <p:cNvCxnSpPr>
            <a:cxnSpLocks/>
          </p:cNvCxnSpPr>
          <p:nvPr/>
        </p:nvCxnSpPr>
        <p:spPr>
          <a:xfrm flipH="1">
            <a:off x="2535583" y="5146428"/>
            <a:ext cx="3344000" cy="2111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1639578-3B2A-FB58-FA98-5FE75DA7E5EB}"/>
              </a:ext>
            </a:extLst>
          </p:cNvPr>
          <p:cNvSpPr txBox="1"/>
          <p:nvPr/>
        </p:nvSpPr>
        <p:spPr>
          <a:xfrm>
            <a:off x="3197728" y="4734535"/>
            <a:ext cx="2309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solidFill>
                  <a:srgbClr val="2F5597"/>
                </a:solidFill>
                <a:latin typeface="Helvetica" pitchFamily="2" charset="0"/>
              </a:rPr>
              <a:t>5. Web</a:t>
            </a:r>
            <a:r>
              <a:rPr kumimoji="1" lang="ja-JP" altLang="en-US" b="1">
                <a:solidFill>
                  <a:srgbClr val="2F5597"/>
                </a:solidFill>
                <a:latin typeface="Helvetica" pitchFamily="2" charset="0"/>
              </a:rPr>
              <a:t>ページの更新</a:t>
            </a:r>
          </a:p>
        </p:txBody>
      </p:sp>
      <p:pic>
        <p:nvPicPr>
          <p:cNvPr id="26" name="Picture 2" descr=" ">
            <a:extLst>
              <a:ext uri="{FF2B5EF4-FFF2-40B4-BE49-F238E27FC236}">
                <a16:creationId xmlns:a16="http://schemas.microsoft.com/office/drawing/2014/main" id="{7A58AD66-BBC4-C9F5-7291-92181823A1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02"/>
          <a:stretch/>
        </p:blipFill>
        <p:spPr bwMode="auto">
          <a:xfrm>
            <a:off x="1550614" y="3305616"/>
            <a:ext cx="635695" cy="115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CBEDDAC5-01CB-0056-7BA8-A866199B55B4}"/>
              </a:ext>
            </a:extLst>
          </p:cNvPr>
          <p:cNvGrpSpPr/>
          <p:nvPr/>
        </p:nvGrpSpPr>
        <p:grpSpPr>
          <a:xfrm>
            <a:off x="1366465" y="4778933"/>
            <a:ext cx="931408" cy="1012477"/>
            <a:chOff x="2973378" y="4900052"/>
            <a:chExt cx="1902990" cy="1965270"/>
          </a:xfrm>
        </p:grpSpPr>
        <p:pic>
          <p:nvPicPr>
            <p:cNvPr id="29" name="図 28" descr="図形&#10;&#10;低い精度で自動的に生成された説明">
              <a:extLst>
                <a:ext uri="{FF2B5EF4-FFF2-40B4-BE49-F238E27FC236}">
                  <a16:creationId xmlns:a16="http://schemas.microsoft.com/office/drawing/2014/main" id="{417836A4-63FF-DDAB-2926-6E95B70E0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73378" y="4900052"/>
              <a:ext cx="1902990" cy="1965270"/>
            </a:xfrm>
            <a:prstGeom prst="rect">
              <a:avLst/>
            </a:prstGeom>
          </p:spPr>
        </p:pic>
        <p:pic>
          <p:nvPicPr>
            <p:cNvPr id="30" name="図 29" descr="グラフ&#10;&#10;低い精度で自動的に生成された説明">
              <a:extLst>
                <a:ext uri="{FF2B5EF4-FFF2-40B4-BE49-F238E27FC236}">
                  <a16:creationId xmlns:a16="http://schemas.microsoft.com/office/drawing/2014/main" id="{DD56F435-372E-F176-B885-245706A1D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17418" y="5204686"/>
              <a:ext cx="1580605" cy="947371"/>
            </a:xfrm>
            <a:prstGeom prst="rect">
              <a:avLst/>
            </a:prstGeom>
          </p:spPr>
        </p:pic>
      </p:grp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8F9894C-35C7-E5F5-F926-7920D2C09E8E}"/>
              </a:ext>
            </a:extLst>
          </p:cNvPr>
          <p:cNvSpPr txBox="1"/>
          <p:nvPr/>
        </p:nvSpPr>
        <p:spPr>
          <a:xfrm>
            <a:off x="1433057" y="4193132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/>
              <a:t>Slack</a:t>
            </a:r>
            <a:endParaRPr kumimoji="1" lang="ja-JP" altLang="en-US" sz="2400" b="1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B7FA5C8-A172-576E-18CE-3E09832E9881}"/>
              </a:ext>
            </a:extLst>
          </p:cNvPr>
          <p:cNvSpPr txBox="1"/>
          <p:nvPr/>
        </p:nvSpPr>
        <p:spPr>
          <a:xfrm>
            <a:off x="1413084" y="5717520"/>
            <a:ext cx="773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/>
              <a:t>Web</a:t>
            </a:r>
            <a:endParaRPr kumimoji="1" lang="ja-JP" altLang="en-US" sz="2400" b="1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B834B67-B668-AC2B-B510-5982F0FAC678}"/>
              </a:ext>
            </a:extLst>
          </p:cNvPr>
          <p:cNvSpPr txBox="1"/>
          <p:nvPr/>
        </p:nvSpPr>
        <p:spPr>
          <a:xfrm>
            <a:off x="7595335" y="1861576"/>
            <a:ext cx="47320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/>
              <a:t>...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FE84DB4-4A42-EE3E-B3CA-9D7EB6FFA7E7}"/>
              </a:ext>
            </a:extLst>
          </p:cNvPr>
          <p:cNvSpPr txBox="1"/>
          <p:nvPr/>
        </p:nvSpPr>
        <p:spPr>
          <a:xfrm>
            <a:off x="485877" y="6223343"/>
            <a:ext cx="83984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2400" b="1">
                <a:latin typeface="+mn-ea"/>
              </a:rPr>
              <a:t>git-push</a:t>
            </a:r>
            <a:r>
              <a:rPr kumimoji="1" lang="ja-JP" altLang="en-US" sz="2400" b="1">
                <a:latin typeface="+mn-ea"/>
              </a:rPr>
              <a:t>だけでプログラムの強さを即座に確認できます！</a:t>
            </a:r>
          </a:p>
        </p:txBody>
      </p:sp>
    </p:spTree>
    <p:extLst>
      <p:ext uri="{BB962C8B-B14F-4D97-AF65-F5344CB8AC3E}">
        <p14:creationId xmlns:p14="http://schemas.microsoft.com/office/powerpoint/2010/main" val="100406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316CAF-3F15-4380-375D-3F344C32F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注意点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B575C0-815D-B348-2768-465D72ADE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3000"/>
              <a:t>cc</a:t>
            </a:r>
            <a:r>
              <a:rPr kumimoji="1" lang="ja-JP" altLang="en-US" sz="3000"/>
              <a:t>の利用は</a:t>
            </a:r>
            <a:r>
              <a:rPr kumimoji="1" lang="en-US" altLang="ja-JP" sz="3000"/>
              <a:t>main.py</a:t>
            </a:r>
            <a:r>
              <a:rPr kumimoji="1" lang="ja-JP" altLang="en-US" sz="3000"/>
              <a:t>の編集が必要です</a:t>
            </a:r>
            <a:endParaRPr kumimoji="1" lang="en-US" altLang="ja-JP" sz="3000"/>
          </a:p>
          <a:p>
            <a:pPr lvl="1"/>
            <a:r>
              <a:rPr lang="ja-JP" altLang="en-US" sz="3000"/>
              <a:t>コメントや空行追加でも大丈夫</a:t>
            </a:r>
            <a:endParaRPr kumimoji="1" lang="en-US" altLang="ja-JP" sz="3000"/>
          </a:p>
          <a:p>
            <a:endParaRPr kumimoji="1" lang="en-US" altLang="ja-JP" sz="3000"/>
          </a:p>
          <a:p>
            <a:r>
              <a:rPr lang="en-US" altLang="ja-JP" sz="3000"/>
              <a:t>cc</a:t>
            </a:r>
            <a:r>
              <a:rPr lang="ja-JP" altLang="en-US" sz="3000"/>
              <a:t>利用</a:t>
            </a:r>
            <a:r>
              <a:rPr kumimoji="1" lang="ja-JP" altLang="en-US" sz="3000"/>
              <a:t>時は</a:t>
            </a:r>
            <a:r>
              <a:rPr kumimoji="1" lang="en-US" altLang="ja-JP" sz="3000"/>
              <a:t>main.py</a:t>
            </a:r>
            <a:r>
              <a:rPr kumimoji="1" lang="ja-JP" altLang="en-US" sz="3000"/>
              <a:t>を何かしら編集した状態で</a:t>
            </a:r>
            <a:r>
              <a:rPr kumimoji="1" lang="en-US" altLang="ja-JP" sz="3000"/>
              <a:t>git-push</a:t>
            </a:r>
            <a:r>
              <a:rPr kumimoji="1" lang="ja-JP" altLang="en-US" sz="3000"/>
              <a:t>するようよろしくお願いいたします</a:t>
            </a:r>
            <a:endParaRPr kumimoji="1" lang="en-US" altLang="ja-JP" sz="3000"/>
          </a:p>
          <a:p>
            <a:endParaRPr lang="en-US" altLang="ja-JP" sz="3000"/>
          </a:p>
          <a:p>
            <a:r>
              <a:rPr kumimoji="1" lang="ja-JP" altLang="en-US" sz="3000"/>
              <a:t>尚，</a:t>
            </a:r>
            <a:r>
              <a:rPr kumimoji="1" lang="en-US" altLang="ja-JP" sz="3000"/>
              <a:t>CC</a:t>
            </a:r>
            <a:r>
              <a:rPr kumimoji="1" lang="ja-JP" altLang="en-US" sz="3000"/>
              <a:t>の利用は対戦回の</a:t>
            </a:r>
            <a:r>
              <a:rPr kumimoji="1" lang="en-US" altLang="ja-JP" sz="3000"/>
              <a:t>2</a:t>
            </a:r>
            <a:r>
              <a:rPr kumimoji="1" lang="ja-JP" altLang="en-US" sz="3000"/>
              <a:t>週間前までを予定</a:t>
            </a:r>
            <a:endParaRPr kumimoji="1" lang="en-US" altLang="ja-JP" sz="3000"/>
          </a:p>
          <a:p>
            <a:endParaRPr kumimoji="1" lang="ja-JP" altLang="en-US" sz="30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008F69B-7B04-6B79-55A7-C6FD8B970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E2E4-C4C6-2C45-9E22-FA616B104F81}" type="slidenum">
              <a:rPr lang="en-US" altLang="ja-JP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7904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0183F0-ACE6-6733-32BE-8E60AB76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b="1">
                <a:latin typeface="Helvetica" pitchFamily="2" charset="0"/>
              </a:rPr>
              <a:t>Slack</a:t>
            </a:r>
            <a:r>
              <a:rPr kumimoji="1" lang="ja-JP" altLang="en-US" b="1">
                <a:latin typeface="Helvetica" pitchFamily="2" charset="0"/>
              </a:rPr>
              <a:t>への通知</a:t>
            </a:r>
            <a:endParaRPr kumimoji="1" lang="ja-JP" altLang="en-US" b="1" dirty="0">
              <a:latin typeface="Helvetica" pitchFamily="2" charset="0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2BF89B-170C-ABD1-BA35-491148347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E2E4-C4C6-2C45-9E22-FA616B104F81}" type="slidenum">
              <a:rPr lang="en-US" altLang="ja-JP"/>
              <a:pPr/>
              <a:t>3</a:t>
            </a:fld>
            <a:endParaRPr kumimoji="1" lang="ja-JP" altLang="en-US"/>
          </a:p>
        </p:txBody>
      </p:sp>
      <p:pic>
        <p:nvPicPr>
          <p:cNvPr id="15" name="図 14" descr="グラフ&#10;&#10;自動的に生成された説明">
            <a:extLst>
              <a:ext uri="{FF2B5EF4-FFF2-40B4-BE49-F238E27FC236}">
                <a16:creationId xmlns:a16="http://schemas.microsoft.com/office/drawing/2014/main" id="{A4AD3CDB-463F-A61C-C406-3B11F6FCB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59" y="1410746"/>
            <a:ext cx="5295900" cy="4483100"/>
          </a:xfrm>
          <a:prstGeom prst="rect">
            <a:avLst/>
          </a:prstGeom>
        </p:spPr>
      </p:pic>
      <p:sp>
        <p:nvSpPr>
          <p:cNvPr id="10" name="四角形吹き出し 9">
            <a:extLst>
              <a:ext uri="{FF2B5EF4-FFF2-40B4-BE49-F238E27FC236}">
                <a16:creationId xmlns:a16="http://schemas.microsoft.com/office/drawing/2014/main" id="{30D8011D-EBFB-F103-8476-A891DCDBCC4E}"/>
              </a:ext>
            </a:extLst>
          </p:cNvPr>
          <p:cNvSpPr/>
          <p:nvPr/>
        </p:nvSpPr>
        <p:spPr>
          <a:xfrm>
            <a:off x="5705297" y="2163654"/>
            <a:ext cx="2948949" cy="1162545"/>
          </a:xfrm>
          <a:prstGeom prst="wedgeRectCallout">
            <a:avLst>
              <a:gd name="adj1" fmla="val -78892"/>
              <a:gd name="adj2" fmla="val 2132"/>
            </a:avLst>
          </a:prstGeom>
          <a:solidFill>
            <a:srgbClr val="0444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b="1">
                <a:latin typeface="+mn-ea"/>
              </a:rPr>
              <a:t>push</a:t>
            </a:r>
            <a:r>
              <a:rPr lang="ja-JP" altLang="en-US" sz="2400" b="1">
                <a:latin typeface="+mn-ea"/>
              </a:rPr>
              <a:t>したグループの順位変動がわかる</a:t>
            </a:r>
            <a:endParaRPr lang="ja-JP" altLang="en-US" sz="2400" b="1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9484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0183F0-ACE6-6733-32BE-8E60AB76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b="1">
                <a:latin typeface="Helvetica" pitchFamily="2" charset="0"/>
              </a:rPr>
              <a:t>CC</a:t>
            </a:r>
            <a:r>
              <a:rPr lang="ja-JP" altLang="en-US" b="1">
                <a:latin typeface="Helvetica" pitchFamily="2" charset="0"/>
              </a:rPr>
              <a:t>の</a:t>
            </a:r>
            <a:r>
              <a:rPr lang="en-US" altLang="ja-JP" b="1">
                <a:latin typeface="Helvetica" pitchFamily="2" charset="0"/>
              </a:rPr>
              <a:t>Web</a:t>
            </a:r>
            <a:r>
              <a:rPr lang="ja-JP" altLang="en-US" b="1">
                <a:latin typeface="Helvetica" pitchFamily="2" charset="0"/>
              </a:rPr>
              <a:t>ページ</a:t>
            </a:r>
            <a:endParaRPr kumimoji="1" lang="ja-JP" altLang="en-US" b="1" dirty="0">
              <a:latin typeface="Helvetica" pitchFamily="2" charset="0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2BF89B-170C-ABD1-BA35-491148347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E2E4-C4C6-2C45-9E22-FA616B104F81}" type="slidenum">
              <a:rPr lang="en-US" altLang="ja-JP"/>
              <a:pPr/>
              <a:t>4</a:t>
            </a:fld>
            <a:endParaRPr kumimoji="1" lang="ja-JP" altLang="en-US"/>
          </a:p>
        </p:txBody>
      </p:sp>
      <p:pic>
        <p:nvPicPr>
          <p:cNvPr id="15" name="図 14" descr="グラフ&#10;&#10;自動的に生成された説明">
            <a:extLst>
              <a:ext uri="{FF2B5EF4-FFF2-40B4-BE49-F238E27FC236}">
                <a16:creationId xmlns:a16="http://schemas.microsoft.com/office/drawing/2014/main" id="{E28208F7-8B53-1CB9-76C9-F9DAA1306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842" y="2062262"/>
            <a:ext cx="7772400" cy="4236112"/>
          </a:xfrm>
          <a:prstGeom prst="rect">
            <a:avLst/>
          </a:prstGeom>
        </p:spPr>
      </p:pic>
      <p:sp>
        <p:nvSpPr>
          <p:cNvPr id="10" name="四角形吹き出し 9">
            <a:extLst>
              <a:ext uri="{FF2B5EF4-FFF2-40B4-BE49-F238E27FC236}">
                <a16:creationId xmlns:a16="http://schemas.microsoft.com/office/drawing/2014/main" id="{30D8011D-EBFB-F103-8476-A891DCDBCC4E}"/>
              </a:ext>
            </a:extLst>
          </p:cNvPr>
          <p:cNvSpPr/>
          <p:nvPr/>
        </p:nvSpPr>
        <p:spPr>
          <a:xfrm>
            <a:off x="4991480" y="4447977"/>
            <a:ext cx="3552762" cy="864220"/>
          </a:xfrm>
          <a:prstGeom prst="wedgeRectCallout">
            <a:avLst>
              <a:gd name="adj1" fmla="val -46876"/>
              <a:gd name="adj2" fmla="val 130095"/>
            </a:avLst>
          </a:prstGeom>
          <a:solidFill>
            <a:srgbClr val="0444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b="1" dirty="0">
                <a:latin typeface="+mn-ea"/>
              </a:rPr>
              <a:t>リプレイページのリンク</a:t>
            </a:r>
            <a:endParaRPr lang="ja-JP" altLang="en-US" sz="2400" b="1" dirty="0">
              <a:effectLst/>
              <a:latin typeface="+mn-ea"/>
            </a:endParaRP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B0EE1903-A3BF-7476-3B01-9CCE7A0738A8}"/>
              </a:ext>
            </a:extLst>
          </p:cNvPr>
          <p:cNvSpPr/>
          <p:nvPr/>
        </p:nvSpPr>
        <p:spPr>
          <a:xfrm>
            <a:off x="4651368" y="5974989"/>
            <a:ext cx="522798" cy="323385"/>
          </a:xfrm>
          <a:prstGeom prst="roundRect">
            <a:avLst/>
          </a:prstGeom>
          <a:solidFill>
            <a:schemeClr val="accent4">
              <a:lumMod val="40000"/>
              <a:lumOff val="6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852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0183F0-ACE6-6733-32BE-8E60AB76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b="1">
                <a:latin typeface="Helvetica" pitchFamily="2" charset="0"/>
              </a:rPr>
              <a:t>CC</a:t>
            </a:r>
            <a:r>
              <a:rPr lang="ja-JP" altLang="en-US" b="1">
                <a:latin typeface="Helvetica" pitchFamily="2" charset="0"/>
              </a:rPr>
              <a:t>のリプレイページ</a:t>
            </a:r>
            <a:endParaRPr kumimoji="1" lang="ja-JP" altLang="en-US" b="1">
              <a:latin typeface="Helvetica" pitchFamily="2" charset="0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2BF89B-170C-ABD1-BA35-491148347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E2E4-C4C6-2C45-9E22-FA616B104F81}" type="slidenum">
              <a:rPr lang="en-US" altLang="ja-JP"/>
              <a:pPr/>
              <a:t>5</a:t>
            </a:fld>
            <a:endParaRPr kumimoji="1" lang="ja-JP" altLang="en-US"/>
          </a:p>
        </p:txBody>
      </p:sp>
      <p:pic>
        <p:nvPicPr>
          <p:cNvPr id="5" name="図 4" descr="グラフ, 散布図&#10;&#10;自動的に生成された説明">
            <a:extLst>
              <a:ext uri="{FF2B5EF4-FFF2-40B4-BE49-F238E27FC236}">
                <a16:creationId xmlns:a16="http://schemas.microsoft.com/office/drawing/2014/main" id="{2F614A0F-47B2-C9A0-BF15-2CC5C6CE3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53" y="1356140"/>
            <a:ext cx="7504772" cy="523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310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79CEBB-E5EA-7EC7-BDBA-05EF9B2F9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最後に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DDBE56-34CC-BB57-4333-48CBF7427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ja-JP" sz="2800"/>
          </a:p>
          <a:p>
            <a:pPr marL="0" indent="0">
              <a:buNone/>
            </a:pPr>
            <a:r>
              <a:rPr kumimoji="1" lang="en-US" altLang="ja-JP" sz="2800"/>
              <a:t>CC</a:t>
            </a:r>
            <a:r>
              <a:rPr kumimoji="1" lang="ja-JP" altLang="en-US" sz="2800"/>
              <a:t>をぜひ開発に役立ててください！</a:t>
            </a:r>
            <a:endParaRPr kumimoji="1" lang="en-US" altLang="ja-JP" sz="2800"/>
          </a:p>
          <a:p>
            <a:pPr marL="0" indent="0">
              <a:buNone/>
            </a:pPr>
            <a:endParaRPr lang="en-US" altLang="ja-JP" sz="2800"/>
          </a:p>
          <a:p>
            <a:pPr marL="0" indent="0">
              <a:buNone/>
            </a:pPr>
            <a:r>
              <a:rPr lang="ja-JP" altLang="en-US" sz="2800"/>
              <a:t>各</a:t>
            </a:r>
            <a:r>
              <a:rPr kumimoji="1" lang="ja-JP" altLang="en-US" sz="2800"/>
              <a:t>対戦回終了後にアンケート調査を行う予定です</a:t>
            </a:r>
            <a:endParaRPr kumimoji="1" lang="en-US" altLang="ja-JP" sz="2800"/>
          </a:p>
          <a:p>
            <a:pPr marL="0" indent="0">
              <a:buNone/>
            </a:pPr>
            <a:r>
              <a:rPr kumimoji="1" lang="en-US" altLang="ja-JP" sz="2800"/>
              <a:t>	</a:t>
            </a:r>
            <a:r>
              <a:rPr kumimoji="1" lang="ja-JP" altLang="en-US" sz="2800"/>
              <a:t>ご協力お願いいたします</a:t>
            </a:r>
            <a:endParaRPr kumimoji="1" lang="en-US" altLang="ja-JP" sz="2800"/>
          </a:p>
          <a:p>
            <a:pPr marL="0" indent="0">
              <a:buNone/>
            </a:pPr>
            <a:endParaRPr lang="en-US" altLang="ja-JP" sz="2800"/>
          </a:p>
          <a:p>
            <a:pPr marL="0" indent="0">
              <a:buNone/>
            </a:pPr>
            <a:r>
              <a:rPr lang="ja-JP" altLang="en-US" sz="2800"/>
              <a:t>何かあれば</a:t>
            </a:r>
            <a:r>
              <a:rPr lang="en-US" altLang="ja-JP" sz="2800">
                <a:latin typeface="Helvetica" pitchFamily="2" charset="0"/>
              </a:rPr>
              <a:t>slack</a:t>
            </a:r>
            <a:r>
              <a:rPr lang="ja-JP" altLang="en-US" sz="2800"/>
              <a:t>で</a:t>
            </a:r>
            <a:r>
              <a:rPr lang="en-US" altLang="ja-JP" sz="2800">
                <a:latin typeface="Helvetica" pitchFamily="2" charset="0"/>
              </a:rPr>
              <a:t>@y-yabust</a:t>
            </a:r>
            <a:r>
              <a:rPr lang="ja-JP" altLang="en-US" sz="2800"/>
              <a:t>までご連絡ください</a:t>
            </a:r>
            <a:endParaRPr lang="en-US" altLang="ja-JP" sz="28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4B20E1D-D79F-03EC-02FB-82A89D2B0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E2E4-C4C6-2C45-9E22-FA616B104F81}" type="slidenum">
              <a:rPr lang="en-US" altLang="ja-JP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7668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74e6f62-b8d0-415d-99f2-fa632c5f0a6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C5C851C8BB82864DB91CE204290E7C7D" ma:contentTypeVersion="10" ma:contentTypeDescription="新しいドキュメントを作成します。" ma:contentTypeScope="" ma:versionID="785b661a6e59958b09c91064c83061cc">
  <xsd:schema xmlns:xsd="http://www.w3.org/2001/XMLSchema" xmlns:xs="http://www.w3.org/2001/XMLSchema" xmlns:p="http://schemas.microsoft.com/office/2006/metadata/properties" xmlns:ns3="774e6f62-b8d0-415d-99f2-fa632c5f0a66" targetNamespace="http://schemas.microsoft.com/office/2006/metadata/properties" ma:root="true" ma:fieldsID="df350b6de2bc4090884570108fac7991" ns3:_="">
    <xsd:import namespace="774e6f62-b8d0-415d-99f2-fa632c5f0a6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4e6f62-b8d0-415d-99f2-fa632c5f0a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8C6688-F458-496F-BFBE-4D57649F79CE}">
  <ds:schemaRefs>
    <ds:schemaRef ds:uri="http://schemas.microsoft.com/office/2006/documentManagement/types"/>
    <ds:schemaRef ds:uri="http://purl.org/dc/dcmitype/"/>
    <ds:schemaRef ds:uri="774e6f62-b8d0-415d-99f2-fa632c5f0a66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E6DE0AB-2DBE-4A6F-B84A-D2BE09C73E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DA72B2-BCBB-44DA-B3B6-AAF9C305139D}">
  <ds:schemaRefs>
    <ds:schemaRef ds:uri="774e6f62-b8d0-415d-99f2-fa632c5f0a6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3102</TotalTime>
  <Words>280</Words>
  <Application>Microsoft Macintosh PowerPoint</Application>
  <PresentationFormat>画面に合わせる (4:3)</PresentationFormat>
  <Paragraphs>57</Paragraphs>
  <Slides>7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4" baseType="lpstr">
      <vt:lpstr>Source Han Code JP M</vt:lpstr>
      <vt:lpstr>游ゴシック</vt:lpstr>
      <vt:lpstr>Arial</vt:lpstr>
      <vt:lpstr>Calibri</vt:lpstr>
      <vt:lpstr>Calibri Light</vt:lpstr>
      <vt:lpstr>Helvetica</vt:lpstr>
      <vt:lpstr>Office テーマ</vt:lpstr>
      <vt:lpstr>CCツール使い方</vt:lpstr>
      <vt:lpstr>CC (Continuous Competition)</vt:lpstr>
      <vt:lpstr>注意点</vt:lpstr>
      <vt:lpstr>Slackへの通知</vt:lpstr>
      <vt:lpstr>CCのWebページ</vt:lpstr>
      <vt:lpstr>CCのリプレイページ</vt:lpstr>
      <vt:lpstr>最後に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YABUSHITA Yu</dc:creator>
  <cp:lastModifiedBy>YABUSHITA Yu</cp:lastModifiedBy>
  <cp:revision>36</cp:revision>
  <cp:lastPrinted>2023-09-29T05:26:19Z</cp:lastPrinted>
  <dcterms:created xsi:type="dcterms:W3CDTF">2023-09-28T06:19:11Z</dcterms:created>
  <dcterms:modified xsi:type="dcterms:W3CDTF">2023-10-06T08:20:44Z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0x010100C5C851C8BB82864DB91CE204290E7C7D</vt:lpwstr>
  </property>
</Properties>
</file>