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304" r:id="rId6"/>
    <p:sldId id="303" r:id="rId7"/>
    <p:sldId id="307" r:id="rId8"/>
    <p:sldId id="309" r:id="rId9"/>
    <p:sldId id="310" r:id="rId10"/>
    <p:sldId id="301" r:id="rId11"/>
    <p:sldId id="306" r:id="rId12"/>
    <p:sldId id="263" r:id="rId13"/>
    <p:sldId id="270" r:id="rId14"/>
    <p:sldId id="271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80"/>
    <a:srgbClr val="00456E"/>
    <a:srgbClr val="2F5597"/>
    <a:srgbClr val="3A3A3A"/>
    <a:srgbClr val="04446B"/>
    <a:srgbClr val="005493"/>
    <a:srgbClr val="31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FE759-1063-924A-A5CB-5EA6967D1130}" v="7" dt="2023-10-05T04:18:51.770"/>
    <p1510:client id="{8EF8A48C-539D-43D1-924F-F7D132832E7A}" vWet="300" dt="2023-10-05T04:16:24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2"/>
    <p:restoredTop sz="73451" autoAdjust="0"/>
  </p:normalViewPr>
  <p:slideViewPr>
    <p:cSldViewPr snapToGrid="0">
      <p:cViewPr varScale="1">
        <p:scale>
          <a:sx n="89" d="100"/>
          <a:sy n="89" d="100"/>
        </p:scale>
        <p:origin x="16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BF1C-F91A-5946-AD03-E2E445C8E55A}" type="datetimeFigureOut">
              <a:t>2023/10/6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2E88-A73A-9C4C-A63F-AB65EE68B4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約２ヶ月間隔空く</a:t>
            </a:r>
            <a:endParaRPr kumimoji="1" lang="en-US" altLang="ja-JP"/>
          </a:p>
          <a:p>
            <a:r>
              <a:rPr kumimoji="1" lang="ja-JP" altLang="en-US"/>
              <a:t>自分たちのプログラムの強さが不明瞭な状態での開発</a:t>
            </a:r>
            <a:endParaRPr kumimoji="1" lang="en-US" altLang="ja-JP"/>
          </a:p>
          <a:p>
            <a:r>
              <a:rPr kumimoji="1" lang="ja-JP" altLang="en-US"/>
              <a:t>何が言いたいかというと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96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一応対戦会を楽しむために</a:t>
            </a:r>
            <a:r>
              <a:rPr kumimoji="1" lang="en-US" altLang="ja-JP"/>
              <a:t>2</a:t>
            </a:r>
            <a:r>
              <a:rPr kumimoji="1" lang="ja-JP" altLang="en-US"/>
              <a:t>週間前まで使えるように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0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9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皆さんの開発進捗でランキングが更新されるのが見えるとモチベーション上がる</a:t>
            </a:r>
            <a:endParaRPr kumimoji="1" lang="en-US" altLang="ja-JP"/>
          </a:p>
          <a:p>
            <a:r>
              <a:rPr kumimoji="1" lang="ja-JP" altLang="en-US"/>
              <a:t>単純に楽しそう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2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皆さんの開発進捗でランキングが更新されるのが見えるとモチベーション上がる</a:t>
            </a:r>
            <a:endParaRPr kumimoji="1" lang="en-US" altLang="ja-JP"/>
          </a:p>
          <a:p>
            <a:r>
              <a:rPr kumimoji="1" lang="ja-JP" altLang="en-US"/>
              <a:t>単純に楽しそう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7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皆さんの開発進捗でランキングが更新されるのが見えるとモチベーション上がる</a:t>
            </a:r>
            <a:endParaRPr kumimoji="1" lang="en-US" altLang="ja-JP"/>
          </a:p>
          <a:p>
            <a:r>
              <a:rPr kumimoji="1" lang="ja-JP" altLang="en-US"/>
              <a:t>単純に楽しそう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3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cc</a:t>
            </a:r>
            <a:r>
              <a:rPr kumimoji="1" lang="ja-JP" altLang="en-US"/>
              <a:t>という手法を</a:t>
            </a:r>
            <a:r>
              <a:rPr kumimoji="1" lang="en-US" altLang="ja-JP"/>
              <a:t>pbl-b</a:t>
            </a:r>
            <a:r>
              <a:rPr kumimoji="1" lang="ja-JP" altLang="en-US"/>
              <a:t>に取り入れる</a:t>
            </a:r>
            <a:endParaRPr kumimoji="1" lang="en-US" altLang="ja-JP"/>
          </a:p>
          <a:p>
            <a:r>
              <a:rPr kumimoji="1" lang="en-US" altLang="ja-JP"/>
              <a:t>cc</a:t>
            </a:r>
            <a:r>
              <a:rPr kumimoji="1" lang="ja-JP" altLang="en-US"/>
              <a:t>は</a:t>
            </a:r>
            <a:r>
              <a:rPr kumimoji="1" lang="en-US" altLang="ja-JP"/>
              <a:t>continuous competition</a:t>
            </a:r>
            <a:r>
              <a:rPr kumimoji="1" lang="ja-JP" altLang="en-US"/>
              <a:t>の略で継続的競争という意味の英語の頭文字をとっている</a:t>
            </a:r>
            <a:endParaRPr kumimoji="1" lang="en-US" altLang="ja-JP"/>
          </a:p>
          <a:p>
            <a:r>
              <a:rPr kumimoji="1" lang="ja-JP" altLang="en-US"/>
              <a:t>よく野球とかサッカーとかのリーグ戦に用いられる手法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能動的な行動はいらない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45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cc</a:t>
            </a:r>
            <a:r>
              <a:rPr kumimoji="1" lang="ja-JP" altLang="en-US"/>
              <a:t>という手法を</a:t>
            </a:r>
            <a:r>
              <a:rPr kumimoji="1" lang="en-US" altLang="ja-JP"/>
              <a:t>pbl-b</a:t>
            </a:r>
            <a:r>
              <a:rPr kumimoji="1" lang="ja-JP" altLang="en-US"/>
              <a:t>に取り入れる</a:t>
            </a:r>
            <a:endParaRPr kumimoji="1" lang="en-US" altLang="ja-JP"/>
          </a:p>
          <a:p>
            <a:r>
              <a:rPr kumimoji="1" lang="en-US" altLang="ja-JP"/>
              <a:t>cc</a:t>
            </a:r>
            <a:r>
              <a:rPr kumimoji="1" lang="ja-JP" altLang="en-US"/>
              <a:t>は</a:t>
            </a:r>
            <a:r>
              <a:rPr kumimoji="1" lang="en-US" altLang="ja-JP"/>
              <a:t>continuous competition</a:t>
            </a:r>
            <a:r>
              <a:rPr kumimoji="1" lang="ja-JP" altLang="en-US"/>
              <a:t>の略で継続的競争という意味の英語の頭文字をとっている</a:t>
            </a:r>
            <a:endParaRPr kumimoji="1" lang="en-US" altLang="ja-JP"/>
          </a:p>
          <a:p>
            <a:r>
              <a:rPr kumimoji="1" lang="ja-JP" altLang="en-US"/>
              <a:t>よく野球とかサッカーとかのリーグ戦に用いられる手法</a:t>
            </a:r>
            <a:endParaRPr kumimoji="1" lang="en-US" altLang="ja-JP"/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能動的な行動はいらない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波線の左側のみが学生が把握しておくべき行動</a:t>
            </a:r>
            <a:endParaRPr kumimoji="1" lang="en-US" altLang="ja-JP"/>
          </a:p>
          <a:p>
            <a:r>
              <a:rPr kumimoji="1" lang="en-US" altLang="ja-JP"/>
              <a:t>solo</a:t>
            </a:r>
            <a:r>
              <a:rPr kumimoji="1" lang="ja-JP" altLang="en-US"/>
              <a:t>であればこちらが用意した環境で，</a:t>
            </a:r>
            <a:r>
              <a:rPr kumimoji="1" lang="en-US" altLang="ja-JP"/>
              <a:t>duel</a:t>
            </a:r>
            <a:r>
              <a:rPr kumimoji="1" lang="ja-JP" altLang="en-US"/>
              <a:t>であれば他のグループと対戦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3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8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前回以前の記録も全てリプレイできるのでどんどん</a:t>
            </a:r>
            <a:r>
              <a:rPr kumimoji="1" lang="en-US" altLang="ja-JP"/>
              <a:t>push</a:t>
            </a:r>
            <a:r>
              <a:rPr kumimoji="1" lang="ja-JP" altLang="en-US"/>
              <a:t>してください</a:t>
            </a:r>
            <a:endParaRPr kumimoji="1" lang="en-US" altLang="ja-JP"/>
          </a:p>
          <a:p>
            <a:r>
              <a:rPr kumimoji="1" lang="ja-JP" altLang="en-US"/>
              <a:t>結構遡ってリプレイできるようにはしてます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0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235769"/>
            <a:ext cx="7772400" cy="2387600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+mn-ea"/>
                <a:ea typeface="+mn-ea"/>
              </a:defRPr>
            </a:lvl1pPr>
          </a:lstStyle>
          <a:p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2950" y="4106336"/>
            <a:ext cx="7772400" cy="1193799"/>
          </a:xfrm>
        </p:spPr>
        <p:txBody>
          <a:bodyPr/>
          <a:lstStyle>
            <a:lvl1pPr marL="0" indent="0" algn="l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194B-0F0E-B346-8D62-7AFF1BF6B830}" type="datetime1">
              <a:t>2023/10/6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03CBE1-7A51-D523-0FAC-DB17D8D08949}"/>
              </a:ext>
            </a:extLst>
          </p:cNvPr>
          <p:cNvCxnSpPr>
            <a:cxnSpLocks/>
          </p:cNvCxnSpPr>
          <p:nvPr userDrawn="1"/>
        </p:nvCxnSpPr>
        <p:spPr>
          <a:xfrm>
            <a:off x="0" y="3864852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4FEC51-48AA-E981-7C0D-D90E5D8DC7F2}"/>
              </a:ext>
            </a:extLst>
          </p:cNvPr>
          <p:cNvCxnSpPr>
            <a:cxnSpLocks/>
          </p:cNvCxnSpPr>
          <p:nvPr userDrawn="1"/>
        </p:nvCxnSpPr>
        <p:spPr>
          <a:xfrm>
            <a:off x="0" y="6493936"/>
            <a:ext cx="9144000" cy="0"/>
          </a:xfrm>
          <a:prstGeom prst="line">
            <a:avLst/>
          </a:prstGeom>
          <a:ln w="727075">
            <a:solidFill>
              <a:srgbClr val="004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C12521-24C5-1FAC-667F-A2B6FB7CB3FB}"/>
              </a:ext>
            </a:extLst>
          </p:cNvPr>
          <p:cNvSpPr txBox="1"/>
          <p:nvPr userDrawn="1"/>
        </p:nvSpPr>
        <p:spPr>
          <a:xfrm>
            <a:off x="646994" y="6229033"/>
            <a:ext cx="81481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ja-JP" sz="1300" b="0" i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Kusumoto</a:t>
            </a:r>
            <a:r>
              <a:rPr lang="en-US" altLang="ja-JP" sz="1300" b="0" i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– Software Design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(https://</a:t>
            </a:r>
            <a:r>
              <a:rPr lang="en-US" altLang="ja-JP" sz="1300" b="0" i="0" baseline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sdl.ist.osaka-u.ac.jp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)</a:t>
            </a:r>
            <a:endParaRPr lang="en-US" altLang="ja-JP" sz="1300" b="0" i="0" dirty="0">
              <a:solidFill>
                <a:schemeClr val="bg1"/>
              </a:solidFill>
              <a:latin typeface="+mn-lt"/>
              <a:ea typeface="游ゴシック" panose="020B0400000000000000" pitchFamily="50" charset="-128"/>
              <a:cs typeface="Helvetica Neue" panose="02000503000000020004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b="0" i="0" baseline="0" dirty="0">
                <a:solidFill>
                  <a:schemeClr val="bg1"/>
                </a:solidFill>
                <a:latin typeface="+mn-lt"/>
                <a:ea typeface="SF Pro Display Light" pitchFamily="2" charset="0"/>
                <a:cs typeface="Helvetica Neue" panose="02000503000000020004" pitchFamily="2" charset="0"/>
              </a:rPr>
              <a:t>Department of Computer Science, Graduate School of Information Science and Technology, Osaka University.</a:t>
            </a:r>
          </a:p>
        </p:txBody>
      </p:sp>
      <p:pic>
        <p:nvPicPr>
          <p:cNvPr id="12" name="グラフィックス 6">
            <a:extLst>
              <a:ext uri="{FF2B5EF4-FFF2-40B4-BE49-F238E27FC236}">
                <a16:creationId xmlns:a16="http://schemas.microsoft.com/office/drawing/2014/main" id="{F678A5B1-CF4D-1AE4-222C-652284D0F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40" y="6290316"/>
            <a:ext cx="442229" cy="4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161-2526-864F-9BC5-645D56C86F90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6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24E0-396C-2548-A39D-F116AF33523E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959" y="317148"/>
            <a:ext cx="8673395" cy="890765"/>
          </a:xfrm>
        </p:spPr>
        <p:txBody>
          <a:bodyPr>
            <a:normAutofit/>
          </a:bodyPr>
          <a:lstStyle>
            <a:lvl1pPr>
              <a:defRPr sz="3600" b="1" i="0">
                <a:latin typeface="+mn-ea"/>
                <a:ea typeface="+mn-ea"/>
              </a:defRPr>
            </a:lvl1pPr>
          </a:lstStyle>
          <a:p>
            <a:r>
              <a:rPr lang="en-US" dirty="0"/>
              <a:t>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9" y="1396298"/>
            <a:ext cx="8673394" cy="4862501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 b="0" i="0">
                <a:latin typeface="+mn-ea"/>
                <a:ea typeface="+mn-ea"/>
              </a:defRPr>
            </a:lvl1pPr>
            <a:lvl2pPr>
              <a:buClr>
                <a:schemeClr val="bg1"/>
              </a:buClr>
              <a:defRPr sz="2400" b="0" i="0">
                <a:latin typeface="+mn-ea"/>
                <a:ea typeface="+mn-ea"/>
              </a:defRPr>
            </a:lvl2pPr>
            <a:lvl3pPr>
              <a:buClr>
                <a:schemeClr val="bg1"/>
              </a:buClr>
              <a:defRPr sz="2400" b="0" i="0">
                <a:latin typeface="+mn-ea"/>
                <a:ea typeface="+mn-ea"/>
              </a:defRPr>
            </a:lvl3pPr>
            <a:lvl4pPr>
              <a:buClr>
                <a:schemeClr val="bg1"/>
              </a:buClr>
              <a:defRPr sz="2400" b="0" i="0">
                <a:latin typeface="+mn-ea"/>
                <a:ea typeface="+mn-ea"/>
              </a:defRPr>
            </a:lvl4pPr>
            <a:lvl5pPr>
              <a:buClr>
                <a:schemeClr val="bg1"/>
              </a:buClr>
              <a:defRPr sz="2400" b="0" i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958" y="6381350"/>
            <a:ext cx="6162545" cy="365125"/>
          </a:xfrm>
        </p:spPr>
        <p:txBody>
          <a:bodyPr/>
          <a:lstStyle>
            <a:lvl1pPr>
              <a:defRPr sz="16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6846" y="6358289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F5A3E2E4-C4C6-2C45-9E22-FA616B104F81}" type="slidenum">
              <a:rPr lang="en-US" altLang="ja-JP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E06AD-BDD0-1026-9DB9-E4AC4FFE7A5B}"/>
              </a:ext>
            </a:extLst>
          </p:cNvPr>
          <p:cNvCxnSpPr>
            <a:cxnSpLocks/>
          </p:cNvCxnSpPr>
          <p:nvPr userDrawn="1"/>
        </p:nvCxnSpPr>
        <p:spPr>
          <a:xfrm>
            <a:off x="0" y="1110363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DE9-4023-F44C-8980-AAE32112D5DC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A623-9799-ED47-BA8B-0C0C3217532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376C-E1B2-404D-8D89-F4EEDF8FC607}" type="datetime1">
              <a:t>2023/10/6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87B-6B22-8041-9A02-D67839D88AC3}" type="datetime1">
              <a:t>2023/10/6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030B-8F6D-0347-9984-3FDE5D6FA9F9}" type="datetime1">
              <a:t>2023/10/6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7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D4DF-DA39-AB46-A204-D837BC6E9E35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5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A7F8-D31D-6242-A58A-9D03A8C9238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7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6981-9A98-2344-A3AD-57B166582AE6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199B7-1A35-F598-E751-AA0024C8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5" y="1219489"/>
            <a:ext cx="8500533" cy="2243522"/>
          </a:xfrm>
        </p:spPr>
        <p:txBody>
          <a:bodyPr>
            <a:normAutofit/>
          </a:bodyPr>
          <a:lstStyle/>
          <a:p>
            <a:r>
              <a:rPr lang="en-US" altLang="ja-JP" sz="4400">
                <a:cs typeface="Menlo" panose="020B0609030804020204" pitchFamily="49" charset="0"/>
              </a:rPr>
              <a:t>CC</a:t>
            </a:r>
            <a:r>
              <a:rPr lang="ja-JP" altLang="en-US" sz="4400">
                <a:cs typeface="Menlo" panose="020B0609030804020204" pitchFamily="49" charset="0"/>
              </a:rPr>
              <a:t>ツール使い方</a:t>
            </a:r>
            <a:endParaRPr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CFD081-1A6A-61BD-163B-119F9D1E1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B4 </a:t>
            </a:r>
            <a:r>
              <a:rPr kumimoji="1" lang="ja-JP" altLang="en-US"/>
              <a:t>藪下</a:t>
            </a:r>
            <a:r>
              <a:rPr lang="en-US" altLang="ja-JP"/>
              <a:t> </a:t>
            </a:r>
            <a:r>
              <a:rPr lang="ja-JP" altLang="en-US"/>
              <a:t>友</a:t>
            </a:r>
            <a:r>
              <a:rPr lang="en-US" altLang="ja-JP"/>
              <a:t>(@y-yabust)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02864-380F-C5E5-2372-D8E72A1464BA}"/>
              </a:ext>
            </a:extLst>
          </p:cNvPr>
          <p:cNvSpPr txBox="1"/>
          <p:nvPr/>
        </p:nvSpPr>
        <p:spPr>
          <a:xfrm>
            <a:off x="347135" y="2048862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PBL-B</a:t>
            </a:r>
            <a:endParaRPr lang="ja-JP" altLang="en-US" sz="3200">
              <a:latin typeface="Source Han Code JP M" panose="020B0500000000000000" pitchFamily="34" charset="-128"/>
              <a:ea typeface="Source Han Code JP 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8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</a:t>
            </a:r>
            <a:r>
              <a:rPr lang="en-US" altLang="ja-JP" b="1">
                <a:latin typeface="Helvetica" pitchFamily="2" charset="0"/>
              </a:rPr>
              <a:t>Web</a:t>
            </a:r>
            <a:r>
              <a:rPr lang="ja-JP" altLang="en-US" b="1">
                <a:latin typeface="Helvetica" pitchFamily="2" charset="0"/>
              </a:rPr>
              <a:t>ページ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9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E28208F7-8B53-1CB9-76C9-F9DAA130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" y="2062262"/>
            <a:ext cx="7772400" cy="4236112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4991480" y="4447977"/>
            <a:ext cx="3552762" cy="864220"/>
          </a:xfrm>
          <a:prstGeom prst="wedgeRectCallout">
            <a:avLst>
              <a:gd name="adj1" fmla="val -46876"/>
              <a:gd name="adj2" fmla="val 130095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latin typeface="+mn-ea"/>
              </a:rPr>
              <a:t>リプレイページのリンク</a:t>
            </a:r>
            <a:endParaRPr lang="ja-JP" altLang="en-US" sz="2400" b="1" dirty="0">
              <a:effectLst/>
              <a:latin typeface="+mn-ea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0EE1903-A3BF-7476-3B01-9CCE7A0738A8}"/>
              </a:ext>
            </a:extLst>
          </p:cNvPr>
          <p:cNvSpPr/>
          <p:nvPr/>
        </p:nvSpPr>
        <p:spPr>
          <a:xfrm>
            <a:off x="4651368" y="5974989"/>
            <a:ext cx="522798" cy="32338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のリプレイページ</a:t>
            </a:r>
            <a:endParaRPr kumimoji="1" lang="ja-JP" altLang="en-US" b="1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10</a:t>
            </a:fld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2F614A0F-47B2-C9A0-BF15-2CC5C6CE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3" y="1356140"/>
            <a:ext cx="750477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CEBB-E5EA-7EC7-BDBA-05EF9B2F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DBE56-34CC-BB57-4333-48CBF742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/>
              <a:t>※ CC</a:t>
            </a:r>
            <a:r>
              <a:rPr kumimoji="1" lang="ja-JP" altLang="en-US" sz="2800"/>
              <a:t>の利用は対戦回の</a:t>
            </a:r>
            <a:r>
              <a:rPr kumimoji="1" lang="en-US" altLang="ja-JP" sz="2800"/>
              <a:t>2</a:t>
            </a:r>
            <a:r>
              <a:rPr kumimoji="1" lang="ja-JP" altLang="en-US" sz="2800"/>
              <a:t>週間前までにする予定</a:t>
            </a:r>
            <a:endParaRPr kumimoji="1"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CC</a:t>
            </a:r>
            <a:r>
              <a:rPr kumimoji="1" lang="ja-JP" altLang="en-US" sz="2800"/>
              <a:t>をぜひ開発に役立ててください！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各</a:t>
            </a:r>
            <a:r>
              <a:rPr kumimoji="1" lang="ja-JP" altLang="en-US" sz="2800"/>
              <a:t>対戦回終了後にアンケート調査を行う予定です</a:t>
            </a: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ご協力お願いいたします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何かあれば</a:t>
            </a:r>
            <a:r>
              <a:rPr lang="en-US" altLang="ja-JP" sz="2800">
                <a:latin typeface="Helvetica" pitchFamily="2" charset="0"/>
              </a:rPr>
              <a:t>slack</a:t>
            </a:r>
            <a:r>
              <a:rPr lang="ja-JP" altLang="en-US" sz="2800"/>
              <a:t>で</a:t>
            </a:r>
            <a:r>
              <a:rPr lang="en-US" altLang="ja-JP" sz="2800">
                <a:latin typeface="Helvetica" pitchFamily="2" charset="0"/>
              </a:rPr>
              <a:t>@y-yabust</a:t>
            </a:r>
            <a:r>
              <a:rPr lang="ja-JP" altLang="en-US" sz="2800"/>
              <a:t>までご連絡ください</a:t>
            </a:r>
            <a:endParaRPr lang="en-US" altLang="ja-JP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B20E1D-D79F-03EC-02FB-82A89D2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6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091DDD-AE06-EC30-8AD0-35EF663C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t>1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D06CF04-86AB-384E-0C31-5EA85D277A1D}"/>
              </a:ext>
            </a:extLst>
          </p:cNvPr>
          <p:cNvGrpSpPr/>
          <p:nvPr/>
        </p:nvGrpSpPr>
        <p:grpSpPr>
          <a:xfrm>
            <a:off x="830356" y="417772"/>
            <a:ext cx="8019720" cy="4615824"/>
            <a:chOff x="634526" y="1327777"/>
            <a:chExt cx="8019720" cy="4615824"/>
          </a:xfrm>
        </p:grpSpPr>
        <p:pic>
          <p:nvPicPr>
            <p:cNvPr id="5" name="図 4" descr="カレンダー&#10;&#10;自動的に生成された説明">
              <a:extLst>
                <a:ext uri="{FF2B5EF4-FFF2-40B4-BE49-F238E27FC236}">
                  <a16:creationId xmlns:a16="http://schemas.microsoft.com/office/drawing/2014/main" id="{6E81547B-59F5-FE86-6DAE-7C2F4EA9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526" y="3732459"/>
              <a:ext cx="5326287" cy="2211142"/>
            </a:xfrm>
            <a:prstGeom prst="rect">
              <a:avLst/>
            </a:prstGeom>
          </p:spPr>
        </p:pic>
        <p:pic>
          <p:nvPicPr>
            <p:cNvPr id="6" name="図 5" descr="カレンダー&#10;&#10;自動的に生成された説明">
              <a:extLst>
                <a:ext uri="{FF2B5EF4-FFF2-40B4-BE49-F238E27FC236}">
                  <a16:creationId xmlns:a16="http://schemas.microsoft.com/office/drawing/2014/main" id="{632CAB65-E4ED-7189-43CF-10EB44A0F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526" y="1327777"/>
              <a:ext cx="8019720" cy="2335244"/>
            </a:xfrm>
            <a:prstGeom prst="rect">
              <a:avLst/>
            </a:prstGeom>
          </p:spPr>
        </p:pic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55090445-079A-B87A-17FB-6D4F34C0AB80}"/>
              </a:ext>
            </a:extLst>
          </p:cNvPr>
          <p:cNvSpPr/>
          <p:nvPr/>
        </p:nvSpPr>
        <p:spPr>
          <a:xfrm>
            <a:off x="2663190" y="851777"/>
            <a:ext cx="320040" cy="3371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3C822BA-D5B1-91D6-D6A8-F0DF1B31B990}"/>
              </a:ext>
            </a:extLst>
          </p:cNvPr>
          <p:cNvCxnSpPr>
            <a:cxnSpLocks/>
          </p:cNvCxnSpPr>
          <p:nvPr/>
        </p:nvCxnSpPr>
        <p:spPr>
          <a:xfrm>
            <a:off x="2823209" y="391442"/>
            <a:ext cx="0" cy="4603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AE7BD4-7E50-D684-D85F-AF7F84D5154D}"/>
              </a:ext>
            </a:extLst>
          </p:cNvPr>
          <p:cNvSpPr txBox="1"/>
          <p:nvPr/>
        </p:nvSpPr>
        <p:spPr>
          <a:xfrm>
            <a:off x="2371804" y="31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ｲﾏｺｺ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610932B-9296-B26F-5AE4-32C094F3AF36}"/>
              </a:ext>
            </a:extLst>
          </p:cNvPr>
          <p:cNvSpPr/>
          <p:nvPr/>
        </p:nvSpPr>
        <p:spPr>
          <a:xfrm>
            <a:off x="7974554" y="866342"/>
            <a:ext cx="320040" cy="337145"/>
          </a:xfrm>
          <a:prstGeom prst="ellipse">
            <a:avLst/>
          </a:prstGeom>
          <a:noFill/>
          <a:ln w="38100">
            <a:solidFill>
              <a:srgbClr val="0045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EF1EB4-B94A-9A99-6644-9D0B6F1D368A}"/>
              </a:ext>
            </a:extLst>
          </p:cNvPr>
          <p:cNvCxnSpPr>
            <a:cxnSpLocks/>
          </p:cNvCxnSpPr>
          <p:nvPr/>
        </p:nvCxnSpPr>
        <p:spPr>
          <a:xfrm>
            <a:off x="5528086" y="2822454"/>
            <a:ext cx="0" cy="460335"/>
          </a:xfrm>
          <a:prstGeom prst="straightConnector1">
            <a:avLst/>
          </a:prstGeom>
          <a:ln w="31750">
            <a:solidFill>
              <a:srgbClr val="004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52030D6-C197-0281-23FD-47B9F078C596}"/>
              </a:ext>
            </a:extLst>
          </p:cNvPr>
          <p:cNvSpPr/>
          <p:nvPr/>
        </p:nvSpPr>
        <p:spPr>
          <a:xfrm>
            <a:off x="5368066" y="3282557"/>
            <a:ext cx="320040" cy="337145"/>
          </a:xfrm>
          <a:prstGeom prst="ellipse">
            <a:avLst/>
          </a:prstGeom>
          <a:noFill/>
          <a:ln w="38100">
            <a:solidFill>
              <a:srgbClr val="0045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BAF2F6-EA0D-95B3-5BEA-F8311C30A808}"/>
              </a:ext>
            </a:extLst>
          </p:cNvPr>
          <p:cNvCxnSpPr>
            <a:cxnSpLocks/>
          </p:cNvCxnSpPr>
          <p:nvPr/>
        </p:nvCxnSpPr>
        <p:spPr>
          <a:xfrm>
            <a:off x="8134574" y="391441"/>
            <a:ext cx="0" cy="460335"/>
          </a:xfrm>
          <a:prstGeom prst="straightConnector1">
            <a:avLst/>
          </a:prstGeom>
          <a:ln w="31750">
            <a:solidFill>
              <a:srgbClr val="004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7BF6E5-7ACC-FECD-0B76-5EA74F24B07A}"/>
              </a:ext>
            </a:extLst>
          </p:cNvPr>
          <p:cNvSpPr txBox="1"/>
          <p:nvPr/>
        </p:nvSpPr>
        <p:spPr>
          <a:xfrm>
            <a:off x="7266563" y="-3004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rgbClr val="00456E"/>
                </a:solidFill>
              </a:rPr>
              <a:t>solo</a:t>
            </a:r>
            <a:r>
              <a:rPr kumimoji="1" lang="ja-JP" altLang="en-US" sz="2800" b="1">
                <a:solidFill>
                  <a:srgbClr val="00456E"/>
                </a:solidFill>
              </a:rPr>
              <a:t>対戦回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DCAE9F-C421-F6E9-817E-FE42F6F6D2D7}"/>
              </a:ext>
            </a:extLst>
          </p:cNvPr>
          <p:cNvSpPr txBox="1"/>
          <p:nvPr/>
        </p:nvSpPr>
        <p:spPr>
          <a:xfrm>
            <a:off x="4580513" y="2398253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rgbClr val="00456E"/>
                </a:solidFill>
              </a:rPr>
              <a:t>duel</a:t>
            </a:r>
            <a:r>
              <a:rPr kumimoji="1" lang="ja-JP" altLang="en-US" sz="2800" b="1">
                <a:solidFill>
                  <a:srgbClr val="00456E"/>
                </a:solidFill>
              </a:rPr>
              <a:t>対戦回</a:t>
            </a:r>
          </a:p>
        </p:txBody>
      </p:sp>
    </p:spTree>
    <p:extLst>
      <p:ext uri="{BB962C8B-B14F-4D97-AF65-F5344CB8AC3E}">
        <p14:creationId xmlns:p14="http://schemas.microsoft.com/office/powerpoint/2010/main" val="28247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091DDD-AE06-EC30-8AD0-35EF663C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D06CF04-86AB-384E-0C31-5EA85D277A1D}"/>
              </a:ext>
            </a:extLst>
          </p:cNvPr>
          <p:cNvGrpSpPr/>
          <p:nvPr/>
        </p:nvGrpSpPr>
        <p:grpSpPr>
          <a:xfrm>
            <a:off x="830356" y="417772"/>
            <a:ext cx="8019720" cy="4615824"/>
            <a:chOff x="634526" y="1327777"/>
            <a:chExt cx="8019720" cy="4615824"/>
          </a:xfrm>
        </p:grpSpPr>
        <p:pic>
          <p:nvPicPr>
            <p:cNvPr id="5" name="図 4" descr="カレンダー&#10;&#10;自動的に生成された説明">
              <a:extLst>
                <a:ext uri="{FF2B5EF4-FFF2-40B4-BE49-F238E27FC236}">
                  <a16:creationId xmlns:a16="http://schemas.microsoft.com/office/drawing/2014/main" id="{6E81547B-59F5-FE86-6DAE-7C2F4EA9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526" y="3732459"/>
              <a:ext cx="5326287" cy="2211142"/>
            </a:xfrm>
            <a:prstGeom prst="rect">
              <a:avLst/>
            </a:prstGeom>
          </p:spPr>
        </p:pic>
        <p:pic>
          <p:nvPicPr>
            <p:cNvPr id="6" name="図 5" descr="カレンダー&#10;&#10;自動的に生成された説明">
              <a:extLst>
                <a:ext uri="{FF2B5EF4-FFF2-40B4-BE49-F238E27FC236}">
                  <a16:creationId xmlns:a16="http://schemas.microsoft.com/office/drawing/2014/main" id="{632CAB65-E4ED-7189-43CF-10EB44A0F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526" y="1327777"/>
              <a:ext cx="8019720" cy="2335244"/>
            </a:xfrm>
            <a:prstGeom prst="rect">
              <a:avLst/>
            </a:prstGeom>
          </p:spPr>
        </p:pic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55090445-079A-B87A-17FB-6D4F34C0AB80}"/>
              </a:ext>
            </a:extLst>
          </p:cNvPr>
          <p:cNvSpPr/>
          <p:nvPr/>
        </p:nvSpPr>
        <p:spPr>
          <a:xfrm>
            <a:off x="2663190" y="851777"/>
            <a:ext cx="320040" cy="3371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3C822BA-D5B1-91D6-D6A8-F0DF1B31B990}"/>
              </a:ext>
            </a:extLst>
          </p:cNvPr>
          <p:cNvCxnSpPr>
            <a:cxnSpLocks/>
          </p:cNvCxnSpPr>
          <p:nvPr/>
        </p:nvCxnSpPr>
        <p:spPr>
          <a:xfrm>
            <a:off x="2823209" y="391442"/>
            <a:ext cx="0" cy="4603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AE7BD4-7E50-D684-D85F-AF7F84D5154D}"/>
              </a:ext>
            </a:extLst>
          </p:cNvPr>
          <p:cNvSpPr txBox="1"/>
          <p:nvPr/>
        </p:nvSpPr>
        <p:spPr>
          <a:xfrm>
            <a:off x="2371804" y="31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ｲﾏｺｺ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610932B-9296-B26F-5AE4-32C094F3AF36}"/>
              </a:ext>
            </a:extLst>
          </p:cNvPr>
          <p:cNvSpPr/>
          <p:nvPr/>
        </p:nvSpPr>
        <p:spPr>
          <a:xfrm>
            <a:off x="7974554" y="866342"/>
            <a:ext cx="320040" cy="337145"/>
          </a:xfrm>
          <a:prstGeom prst="ellipse">
            <a:avLst/>
          </a:prstGeom>
          <a:noFill/>
          <a:ln w="38100">
            <a:solidFill>
              <a:srgbClr val="0045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EF1EB4-B94A-9A99-6644-9D0B6F1D368A}"/>
              </a:ext>
            </a:extLst>
          </p:cNvPr>
          <p:cNvCxnSpPr>
            <a:cxnSpLocks/>
          </p:cNvCxnSpPr>
          <p:nvPr/>
        </p:nvCxnSpPr>
        <p:spPr>
          <a:xfrm>
            <a:off x="5528086" y="2822454"/>
            <a:ext cx="0" cy="460335"/>
          </a:xfrm>
          <a:prstGeom prst="straightConnector1">
            <a:avLst/>
          </a:prstGeom>
          <a:ln w="31750">
            <a:solidFill>
              <a:srgbClr val="004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52030D6-C197-0281-23FD-47B9F078C596}"/>
              </a:ext>
            </a:extLst>
          </p:cNvPr>
          <p:cNvSpPr/>
          <p:nvPr/>
        </p:nvSpPr>
        <p:spPr>
          <a:xfrm>
            <a:off x="5368066" y="3282557"/>
            <a:ext cx="320040" cy="337145"/>
          </a:xfrm>
          <a:prstGeom prst="ellipse">
            <a:avLst/>
          </a:prstGeom>
          <a:noFill/>
          <a:ln w="38100">
            <a:solidFill>
              <a:srgbClr val="0045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BAF2F6-EA0D-95B3-5BEA-F8311C30A808}"/>
              </a:ext>
            </a:extLst>
          </p:cNvPr>
          <p:cNvCxnSpPr>
            <a:cxnSpLocks/>
          </p:cNvCxnSpPr>
          <p:nvPr/>
        </p:nvCxnSpPr>
        <p:spPr>
          <a:xfrm>
            <a:off x="8134574" y="391441"/>
            <a:ext cx="0" cy="460335"/>
          </a:xfrm>
          <a:prstGeom prst="straightConnector1">
            <a:avLst/>
          </a:prstGeom>
          <a:ln w="31750">
            <a:solidFill>
              <a:srgbClr val="004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7BF6E5-7ACC-FECD-0B76-5EA74F24B07A}"/>
              </a:ext>
            </a:extLst>
          </p:cNvPr>
          <p:cNvSpPr txBox="1"/>
          <p:nvPr/>
        </p:nvSpPr>
        <p:spPr>
          <a:xfrm>
            <a:off x="7266563" y="-3004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rgbClr val="00456E"/>
                </a:solidFill>
              </a:rPr>
              <a:t>solo</a:t>
            </a:r>
            <a:r>
              <a:rPr kumimoji="1" lang="ja-JP" altLang="en-US" sz="2800" b="1">
                <a:solidFill>
                  <a:srgbClr val="00456E"/>
                </a:solidFill>
              </a:rPr>
              <a:t>対戦回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DCAE9F-C421-F6E9-817E-FE42F6F6D2D7}"/>
              </a:ext>
            </a:extLst>
          </p:cNvPr>
          <p:cNvSpPr txBox="1"/>
          <p:nvPr/>
        </p:nvSpPr>
        <p:spPr>
          <a:xfrm>
            <a:off x="4580513" y="2398253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rgbClr val="00456E"/>
                </a:solidFill>
              </a:rPr>
              <a:t>duel</a:t>
            </a:r>
            <a:r>
              <a:rPr kumimoji="1" lang="ja-JP" altLang="en-US" sz="2800" b="1">
                <a:solidFill>
                  <a:srgbClr val="00456E"/>
                </a:solidFill>
              </a:rPr>
              <a:t>対戦回</a:t>
            </a: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D7068920-56CE-CD6E-4BEA-3C4A317CF156}"/>
              </a:ext>
            </a:extLst>
          </p:cNvPr>
          <p:cNvSpPr txBox="1">
            <a:spLocks/>
          </p:cNvSpPr>
          <p:nvPr/>
        </p:nvSpPr>
        <p:spPr>
          <a:xfrm>
            <a:off x="390017" y="4390220"/>
            <a:ext cx="9196895" cy="2757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000" b="1"/>
              <a:t>自分たちのプログラムの強さを知りたい！！</a:t>
            </a:r>
            <a:endParaRPr lang="en-US" altLang="ja-JP" sz="3000" b="1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000" b="1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000" b="1"/>
              <a:t>他のグループのプログラムの強さが気になる！！</a:t>
            </a:r>
          </a:p>
        </p:txBody>
      </p:sp>
    </p:spTree>
    <p:extLst>
      <p:ext uri="{BB962C8B-B14F-4D97-AF65-F5344CB8AC3E}">
        <p14:creationId xmlns:p14="http://schemas.microsoft.com/office/powerpoint/2010/main" val="272813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6CFC76-6B5F-072E-C867-81DE1123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t>3</a:t>
            </a:fld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B54D3D-6593-6712-5EE5-EDABF664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" y="208453"/>
            <a:ext cx="9070621" cy="6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F49D80-F8CB-5610-1363-4B886D0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79" y="6356351"/>
            <a:ext cx="3841396" cy="365125"/>
          </a:xfrm>
        </p:spPr>
        <p:txBody>
          <a:bodyPr/>
          <a:lstStyle/>
          <a:p>
            <a:pPr algn="l"/>
            <a:r>
              <a:rPr kumimoji="1" lang="en" altLang="ja-JP" sz="1600"/>
              <a:t>https://baseball-freak.com/chart/9.html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79966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6CFC76-6B5F-072E-C867-81DE1123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t>4</a:t>
            </a:fld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B54D3D-6593-6712-5EE5-EDABF664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" y="208453"/>
            <a:ext cx="9070621" cy="6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F49D80-F8CB-5610-1363-4B886D0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79" y="6356351"/>
            <a:ext cx="3841396" cy="365125"/>
          </a:xfrm>
        </p:spPr>
        <p:txBody>
          <a:bodyPr/>
          <a:lstStyle/>
          <a:p>
            <a:pPr algn="l"/>
            <a:r>
              <a:rPr kumimoji="1" lang="en" altLang="ja-JP" sz="1600"/>
              <a:t>https://baseball-freak.com/chart/9.html</a:t>
            </a:r>
            <a:endParaRPr kumimoji="1" lang="ja-JP" altLang="en-US" sz="16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D347366-A489-DE31-57FD-78E388B233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189" t="4477" r="28225" b="11933"/>
          <a:stretch/>
        </p:blipFill>
        <p:spPr>
          <a:xfrm>
            <a:off x="2927240" y="0"/>
            <a:ext cx="1197106" cy="11014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03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6CFC76-6B5F-072E-C867-81DE1123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t>5</a:t>
            </a:fld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B54D3D-6593-6712-5EE5-EDABF664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" y="208453"/>
            <a:ext cx="9070621" cy="6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F49D80-F8CB-5610-1363-4B886D0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79" y="6356351"/>
            <a:ext cx="3841396" cy="365125"/>
          </a:xfrm>
        </p:spPr>
        <p:txBody>
          <a:bodyPr/>
          <a:lstStyle/>
          <a:p>
            <a:pPr algn="l"/>
            <a:r>
              <a:rPr kumimoji="1" lang="en" altLang="ja-JP" sz="1600"/>
              <a:t>https://baseball-freak.com/chart/9.html</a:t>
            </a:r>
            <a:endParaRPr kumimoji="1" lang="ja-JP" altLang="en-US" sz="16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D347366-A489-DE31-57FD-78E388B233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189" t="4477" r="28225" b="11933"/>
          <a:stretch/>
        </p:blipFill>
        <p:spPr>
          <a:xfrm>
            <a:off x="2927240" y="0"/>
            <a:ext cx="1197106" cy="1101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図 3" descr="ロゴ&#10;&#10;中程度の精度で自動的に生成された説明">
            <a:extLst>
              <a:ext uri="{FF2B5EF4-FFF2-40B4-BE49-F238E27FC236}">
                <a16:creationId xmlns:a16="http://schemas.microsoft.com/office/drawing/2014/main" id="{09175D57-34D2-C2C3-D0F1-62F350B11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1" y="2743200"/>
            <a:ext cx="580374" cy="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012BCBA-1FA3-55E9-D3CE-E07D9F7C4630}"/>
              </a:ext>
            </a:extLst>
          </p:cNvPr>
          <p:cNvCxnSpPr>
            <a:cxnSpLocks/>
          </p:cNvCxnSpPr>
          <p:nvPr/>
        </p:nvCxnSpPr>
        <p:spPr>
          <a:xfrm>
            <a:off x="4169471" y="1376095"/>
            <a:ext cx="0" cy="4803090"/>
          </a:xfrm>
          <a:prstGeom prst="line">
            <a:avLst/>
          </a:prstGeom>
          <a:ln w="73025">
            <a:solidFill>
              <a:schemeClr val="bg1">
                <a:lumMod val="75000"/>
                <a:alpha val="44338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80CC62-9642-93D6-98F1-CD191F3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CC (Continuous Competition)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1A216-701B-9AA8-EB0E-98CDD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BD6056-269D-BE06-72B9-8BF235080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9" y="1849241"/>
            <a:ext cx="699750" cy="699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E011F7-A289-384F-1F65-6A950AA09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3" y="1742189"/>
            <a:ext cx="745713" cy="745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40A58-88DD-0D29-D812-8959AC19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56" y="1849241"/>
            <a:ext cx="699750" cy="6997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621D29-4B17-7D7E-59CE-035D2361722E}"/>
              </a:ext>
            </a:extLst>
          </p:cNvPr>
          <p:cNvSpPr txBox="1"/>
          <p:nvPr/>
        </p:nvSpPr>
        <p:spPr>
          <a:xfrm>
            <a:off x="1009174" y="1461466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000" b="1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学生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7FF7E6B-32C6-F4FF-D1FD-382C03025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89" y="1742189"/>
            <a:ext cx="745713" cy="74571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F669FA-75D9-73CF-F4B4-FCC6BF441098}"/>
              </a:ext>
            </a:extLst>
          </p:cNvPr>
          <p:cNvSpPr txBox="1"/>
          <p:nvPr/>
        </p:nvSpPr>
        <p:spPr>
          <a:xfrm>
            <a:off x="6000937" y="1393141"/>
            <a:ext cx="1039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>
                <a:latin typeface="Helvetica" pitchFamily="2" charset="0"/>
              </a:rPr>
              <a:t>GitHub</a:t>
            </a:r>
            <a:endParaRPr kumimoji="1" lang="ja-JP" altLang="en-US" sz="2000" b="1">
              <a:latin typeface="Helvetica" pitchFamily="2" charset="0"/>
            </a:endParaRPr>
          </a:p>
        </p:txBody>
      </p:sp>
      <p:pic>
        <p:nvPicPr>
          <p:cNvPr id="13" name="図 1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044A6CD-1D01-3602-0FF3-3D00490A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86" y="3947270"/>
            <a:ext cx="724961" cy="10922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795654-7813-B3C9-E1BD-9A142F20A346}"/>
              </a:ext>
            </a:extLst>
          </p:cNvPr>
          <p:cNvSpPr txBox="1"/>
          <p:nvPr/>
        </p:nvSpPr>
        <p:spPr>
          <a:xfrm>
            <a:off x="2313957" y="1833893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A949192-CA49-73F4-B6BB-A7737DE6412E}"/>
              </a:ext>
            </a:extLst>
          </p:cNvPr>
          <p:cNvCxnSpPr>
            <a:cxnSpLocks/>
          </p:cNvCxnSpPr>
          <p:nvPr/>
        </p:nvCxnSpPr>
        <p:spPr>
          <a:xfrm>
            <a:off x="3013909" y="1998066"/>
            <a:ext cx="19968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50F210-7B08-18BE-13FE-04D581884904}"/>
              </a:ext>
            </a:extLst>
          </p:cNvPr>
          <p:cNvSpPr txBox="1"/>
          <p:nvPr/>
        </p:nvSpPr>
        <p:spPr>
          <a:xfrm>
            <a:off x="3472820" y="15783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1. push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B0986E-A5C5-0CD7-C941-A13C869F2008}"/>
              </a:ext>
            </a:extLst>
          </p:cNvPr>
          <p:cNvCxnSpPr>
            <a:cxnSpLocks/>
          </p:cNvCxnSpPr>
          <p:nvPr/>
        </p:nvCxnSpPr>
        <p:spPr>
          <a:xfrm>
            <a:off x="5920521" y="2606558"/>
            <a:ext cx="560290" cy="10713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B060E0-B085-A390-B89F-E52C76FB84FD}"/>
              </a:ext>
            </a:extLst>
          </p:cNvPr>
          <p:cNvSpPr txBox="1"/>
          <p:nvPr/>
        </p:nvSpPr>
        <p:spPr>
          <a:xfrm>
            <a:off x="7062782" y="28840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2. pull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619422A-FF45-826A-FCD4-6FFC95C25462}"/>
              </a:ext>
            </a:extLst>
          </p:cNvPr>
          <p:cNvSpPr/>
          <p:nvPr/>
        </p:nvSpPr>
        <p:spPr>
          <a:xfrm rot="18900000">
            <a:off x="6993294" y="4208928"/>
            <a:ext cx="568960" cy="568960"/>
          </a:xfrm>
          <a:prstGeom prst="arc">
            <a:avLst>
              <a:gd name="adj1" fmla="val 15260332"/>
              <a:gd name="adj2" fmla="val 1154749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D00182-009F-1F9D-847A-0F081A81AD58}"/>
              </a:ext>
            </a:extLst>
          </p:cNvPr>
          <p:cNvSpPr txBox="1"/>
          <p:nvPr/>
        </p:nvSpPr>
        <p:spPr>
          <a:xfrm>
            <a:off x="7519878" y="43087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b="1">
                <a:solidFill>
                  <a:srgbClr val="2F5597"/>
                </a:solidFill>
                <a:latin typeface="Helvetica" pitchFamily="2" charset="0"/>
              </a:defRPr>
            </a:lvl1pPr>
          </a:lstStyle>
          <a:p>
            <a:r>
              <a:rPr lang="en-US" altLang="ja-JP"/>
              <a:t>3. </a:t>
            </a:r>
            <a:r>
              <a:rPr lang="ja-JP" altLang="en-US"/>
              <a:t>対戦実行</a:t>
            </a:r>
            <a:endParaRPr 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43016F-5906-9B69-35B5-44894AC2E0E9}"/>
              </a:ext>
            </a:extLst>
          </p:cNvPr>
          <p:cNvCxnSpPr>
            <a:cxnSpLocks/>
          </p:cNvCxnSpPr>
          <p:nvPr/>
        </p:nvCxnSpPr>
        <p:spPr>
          <a:xfrm flipH="1">
            <a:off x="6735337" y="2618985"/>
            <a:ext cx="327445" cy="10589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4850B62-C1B8-EBA6-90F4-088DB80C36EF}"/>
              </a:ext>
            </a:extLst>
          </p:cNvPr>
          <p:cNvCxnSpPr>
            <a:cxnSpLocks/>
          </p:cNvCxnSpPr>
          <p:nvPr/>
        </p:nvCxnSpPr>
        <p:spPr>
          <a:xfrm flipH="1">
            <a:off x="2535583" y="3993437"/>
            <a:ext cx="326777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210673-014E-412C-6819-D33C1AB42652}"/>
              </a:ext>
            </a:extLst>
          </p:cNvPr>
          <p:cNvSpPr txBox="1"/>
          <p:nvPr/>
        </p:nvSpPr>
        <p:spPr>
          <a:xfrm>
            <a:off x="2963352" y="35977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4. 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ランキングのポスト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702486-74CA-B341-EE10-3A1BF5C84F63}"/>
              </a:ext>
            </a:extLst>
          </p:cNvPr>
          <p:cNvCxnSpPr>
            <a:cxnSpLocks/>
          </p:cNvCxnSpPr>
          <p:nvPr/>
        </p:nvCxnSpPr>
        <p:spPr>
          <a:xfrm flipH="1">
            <a:off x="2535583" y="5146428"/>
            <a:ext cx="3344000" cy="211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639578-3B2A-FB58-FA98-5FE75DA7E5EB}"/>
              </a:ext>
            </a:extLst>
          </p:cNvPr>
          <p:cNvSpPr txBox="1"/>
          <p:nvPr/>
        </p:nvSpPr>
        <p:spPr>
          <a:xfrm>
            <a:off x="3197728" y="4734535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5. Web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ページの更新</a:t>
            </a:r>
          </a:p>
        </p:txBody>
      </p:sp>
      <p:pic>
        <p:nvPicPr>
          <p:cNvPr id="26" name="Picture 2" descr=" ">
            <a:extLst>
              <a:ext uri="{FF2B5EF4-FFF2-40B4-BE49-F238E27FC236}">
                <a16:creationId xmlns:a16="http://schemas.microsoft.com/office/drawing/2014/main" id="{7A58AD66-BBC4-C9F5-7291-92181823A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2"/>
          <a:stretch/>
        </p:blipFill>
        <p:spPr bwMode="auto">
          <a:xfrm>
            <a:off x="1550614" y="3305616"/>
            <a:ext cx="63569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BEDDAC5-01CB-0056-7BA8-A866199B55B4}"/>
              </a:ext>
            </a:extLst>
          </p:cNvPr>
          <p:cNvGrpSpPr/>
          <p:nvPr/>
        </p:nvGrpSpPr>
        <p:grpSpPr>
          <a:xfrm>
            <a:off x="1366465" y="4778933"/>
            <a:ext cx="931408" cy="1012477"/>
            <a:chOff x="2973378" y="4900052"/>
            <a:chExt cx="1902990" cy="1965270"/>
          </a:xfrm>
        </p:grpSpPr>
        <p:pic>
          <p:nvPicPr>
            <p:cNvPr id="29" name="図 28" descr="図形&#10;&#10;低い精度で自動的に生成された説明">
              <a:extLst>
                <a:ext uri="{FF2B5EF4-FFF2-40B4-BE49-F238E27FC236}">
                  <a16:creationId xmlns:a16="http://schemas.microsoft.com/office/drawing/2014/main" id="{417836A4-63FF-DDAB-2926-6E95B70E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3378" y="4900052"/>
              <a:ext cx="1902990" cy="1965270"/>
            </a:xfrm>
            <a:prstGeom prst="rect">
              <a:avLst/>
            </a:prstGeom>
          </p:spPr>
        </p:pic>
        <p:pic>
          <p:nvPicPr>
            <p:cNvPr id="30" name="図 29" descr="グラフ&#10;&#10;低い精度で自動的に生成された説明">
              <a:extLst>
                <a:ext uri="{FF2B5EF4-FFF2-40B4-BE49-F238E27FC236}">
                  <a16:creationId xmlns:a16="http://schemas.microsoft.com/office/drawing/2014/main" id="{DD56F435-372E-F176-B885-245706A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418" y="5204686"/>
              <a:ext cx="1580605" cy="947371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F9894C-35C7-E5F5-F926-7920D2C09E8E}"/>
              </a:ext>
            </a:extLst>
          </p:cNvPr>
          <p:cNvSpPr txBox="1"/>
          <p:nvPr/>
        </p:nvSpPr>
        <p:spPr>
          <a:xfrm>
            <a:off x="1433057" y="419313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Slack</a:t>
            </a:r>
            <a:endParaRPr kumimoji="1" lang="ja-JP" altLang="en-US" sz="2400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7FA5C8-A172-576E-18CE-3E09832E9881}"/>
              </a:ext>
            </a:extLst>
          </p:cNvPr>
          <p:cNvSpPr txBox="1"/>
          <p:nvPr/>
        </p:nvSpPr>
        <p:spPr>
          <a:xfrm>
            <a:off x="1413084" y="5717520"/>
            <a:ext cx="77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Web</a:t>
            </a:r>
            <a:endParaRPr kumimoji="1" lang="ja-JP" altLang="en-US" sz="24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834B67-B668-AC2B-B510-5982F0FAC678}"/>
              </a:ext>
            </a:extLst>
          </p:cNvPr>
          <p:cNvSpPr txBox="1"/>
          <p:nvPr/>
        </p:nvSpPr>
        <p:spPr>
          <a:xfrm>
            <a:off x="7595335" y="1861576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057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012BCBA-1FA3-55E9-D3CE-E07D9F7C4630}"/>
              </a:ext>
            </a:extLst>
          </p:cNvPr>
          <p:cNvCxnSpPr>
            <a:cxnSpLocks/>
          </p:cNvCxnSpPr>
          <p:nvPr/>
        </p:nvCxnSpPr>
        <p:spPr>
          <a:xfrm>
            <a:off x="4169471" y="1376095"/>
            <a:ext cx="0" cy="4803090"/>
          </a:xfrm>
          <a:prstGeom prst="line">
            <a:avLst/>
          </a:prstGeom>
          <a:ln w="73025">
            <a:solidFill>
              <a:schemeClr val="bg1">
                <a:lumMod val="75000"/>
                <a:alpha val="44338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80CC62-9642-93D6-98F1-CD191F3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CC (Continuous Competition)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1A216-701B-9AA8-EB0E-98CDD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BD6056-269D-BE06-72B9-8BF235080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9" y="1849241"/>
            <a:ext cx="699750" cy="699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E011F7-A289-384F-1F65-6A950AA09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3" y="1742189"/>
            <a:ext cx="745713" cy="745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40A58-88DD-0D29-D812-8959AC19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56" y="1849241"/>
            <a:ext cx="699750" cy="6997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621D29-4B17-7D7E-59CE-035D2361722E}"/>
              </a:ext>
            </a:extLst>
          </p:cNvPr>
          <p:cNvSpPr txBox="1"/>
          <p:nvPr/>
        </p:nvSpPr>
        <p:spPr>
          <a:xfrm>
            <a:off x="1009174" y="1461466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000" b="1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学生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7FF7E6B-32C6-F4FF-D1FD-382C03025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89" y="1742189"/>
            <a:ext cx="745713" cy="74571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F669FA-75D9-73CF-F4B4-FCC6BF441098}"/>
              </a:ext>
            </a:extLst>
          </p:cNvPr>
          <p:cNvSpPr txBox="1"/>
          <p:nvPr/>
        </p:nvSpPr>
        <p:spPr>
          <a:xfrm>
            <a:off x="6000937" y="1393141"/>
            <a:ext cx="1039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>
                <a:latin typeface="Helvetica" pitchFamily="2" charset="0"/>
              </a:rPr>
              <a:t>GitHub</a:t>
            </a:r>
            <a:endParaRPr kumimoji="1" lang="ja-JP" altLang="en-US" sz="2000" b="1">
              <a:latin typeface="Helvetica" pitchFamily="2" charset="0"/>
            </a:endParaRPr>
          </a:p>
        </p:txBody>
      </p:sp>
      <p:pic>
        <p:nvPicPr>
          <p:cNvPr id="13" name="図 1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044A6CD-1D01-3602-0FF3-3D00490A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86" y="3947270"/>
            <a:ext cx="724961" cy="10922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795654-7813-B3C9-E1BD-9A142F20A346}"/>
              </a:ext>
            </a:extLst>
          </p:cNvPr>
          <p:cNvSpPr txBox="1"/>
          <p:nvPr/>
        </p:nvSpPr>
        <p:spPr>
          <a:xfrm>
            <a:off x="2313957" y="1833893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A949192-CA49-73F4-B6BB-A7737DE6412E}"/>
              </a:ext>
            </a:extLst>
          </p:cNvPr>
          <p:cNvCxnSpPr>
            <a:cxnSpLocks/>
          </p:cNvCxnSpPr>
          <p:nvPr/>
        </p:nvCxnSpPr>
        <p:spPr>
          <a:xfrm>
            <a:off x="3013909" y="1998066"/>
            <a:ext cx="19968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50F210-7B08-18BE-13FE-04D581884904}"/>
              </a:ext>
            </a:extLst>
          </p:cNvPr>
          <p:cNvSpPr txBox="1"/>
          <p:nvPr/>
        </p:nvSpPr>
        <p:spPr>
          <a:xfrm>
            <a:off x="3472820" y="15783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1. push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B0986E-A5C5-0CD7-C941-A13C869F2008}"/>
              </a:ext>
            </a:extLst>
          </p:cNvPr>
          <p:cNvCxnSpPr>
            <a:cxnSpLocks/>
          </p:cNvCxnSpPr>
          <p:nvPr/>
        </p:nvCxnSpPr>
        <p:spPr>
          <a:xfrm>
            <a:off x="5920521" y="2606558"/>
            <a:ext cx="560290" cy="10713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B060E0-B085-A390-B89F-E52C76FB84FD}"/>
              </a:ext>
            </a:extLst>
          </p:cNvPr>
          <p:cNvSpPr txBox="1"/>
          <p:nvPr/>
        </p:nvSpPr>
        <p:spPr>
          <a:xfrm>
            <a:off x="7062782" y="28840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2. pull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619422A-FF45-826A-FCD4-6FFC95C25462}"/>
              </a:ext>
            </a:extLst>
          </p:cNvPr>
          <p:cNvSpPr/>
          <p:nvPr/>
        </p:nvSpPr>
        <p:spPr>
          <a:xfrm rot="18900000">
            <a:off x="6993294" y="4208928"/>
            <a:ext cx="568960" cy="568960"/>
          </a:xfrm>
          <a:prstGeom prst="arc">
            <a:avLst>
              <a:gd name="adj1" fmla="val 15260332"/>
              <a:gd name="adj2" fmla="val 1154749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D00182-009F-1F9D-847A-0F081A81AD58}"/>
              </a:ext>
            </a:extLst>
          </p:cNvPr>
          <p:cNvSpPr txBox="1"/>
          <p:nvPr/>
        </p:nvSpPr>
        <p:spPr>
          <a:xfrm>
            <a:off x="7519878" y="43087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b="1">
                <a:solidFill>
                  <a:srgbClr val="2F5597"/>
                </a:solidFill>
                <a:latin typeface="Helvetica" pitchFamily="2" charset="0"/>
              </a:defRPr>
            </a:lvl1pPr>
          </a:lstStyle>
          <a:p>
            <a:r>
              <a:rPr lang="en-US" altLang="ja-JP"/>
              <a:t>3. </a:t>
            </a:r>
            <a:r>
              <a:rPr lang="ja-JP" altLang="en-US"/>
              <a:t>対戦実行</a:t>
            </a:r>
            <a:endParaRPr 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43016F-5906-9B69-35B5-44894AC2E0E9}"/>
              </a:ext>
            </a:extLst>
          </p:cNvPr>
          <p:cNvCxnSpPr>
            <a:cxnSpLocks/>
          </p:cNvCxnSpPr>
          <p:nvPr/>
        </p:nvCxnSpPr>
        <p:spPr>
          <a:xfrm flipH="1">
            <a:off x="6735337" y="2618985"/>
            <a:ext cx="327445" cy="10589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4850B62-C1B8-EBA6-90F4-088DB80C36EF}"/>
              </a:ext>
            </a:extLst>
          </p:cNvPr>
          <p:cNvCxnSpPr>
            <a:cxnSpLocks/>
          </p:cNvCxnSpPr>
          <p:nvPr/>
        </p:nvCxnSpPr>
        <p:spPr>
          <a:xfrm flipH="1">
            <a:off x="2535583" y="3993437"/>
            <a:ext cx="326777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210673-014E-412C-6819-D33C1AB42652}"/>
              </a:ext>
            </a:extLst>
          </p:cNvPr>
          <p:cNvSpPr txBox="1"/>
          <p:nvPr/>
        </p:nvSpPr>
        <p:spPr>
          <a:xfrm>
            <a:off x="2963352" y="35977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4. 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ランキングのポスト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702486-74CA-B341-EE10-3A1BF5C84F63}"/>
              </a:ext>
            </a:extLst>
          </p:cNvPr>
          <p:cNvCxnSpPr>
            <a:cxnSpLocks/>
          </p:cNvCxnSpPr>
          <p:nvPr/>
        </p:nvCxnSpPr>
        <p:spPr>
          <a:xfrm flipH="1">
            <a:off x="2535583" y="5146428"/>
            <a:ext cx="3344000" cy="211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639578-3B2A-FB58-FA98-5FE75DA7E5EB}"/>
              </a:ext>
            </a:extLst>
          </p:cNvPr>
          <p:cNvSpPr txBox="1"/>
          <p:nvPr/>
        </p:nvSpPr>
        <p:spPr>
          <a:xfrm>
            <a:off x="3197728" y="4734535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5. Web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ページの更新</a:t>
            </a:r>
          </a:p>
        </p:txBody>
      </p:sp>
      <p:pic>
        <p:nvPicPr>
          <p:cNvPr id="26" name="Picture 2" descr=" ">
            <a:extLst>
              <a:ext uri="{FF2B5EF4-FFF2-40B4-BE49-F238E27FC236}">
                <a16:creationId xmlns:a16="http://schemas.microsoft.com/office/drawing/2014/main" id="{7A58AD66-BBC4-C9F5-7291-92181823A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2"/>
          <a:stretch/>
        </p:blipFill>
        <p:spPr bwMode="auto">
          <a:xfrm>
            <a:off x="1550614" y="3305616"/>
            <a:ext cx="63569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BEDDAC5-01CB-0056-7BA8-A866199B55B4}"/>
              </a:ext>
            </a:extLst>
          </p:cNvPr>
          <p:cNvGrpSpPr/>
          <p:nvPr/>
        </p:nvGrpSpPr>
        <p:grpSpPr>
          <a:xfrm>
            <a:off x="1366465" y="4778933"/>
            <a:ext cx="931408" cy="1012477"/>
            <a:chOff x="2973378" y="4900052"/>
            <a:chExt cx="1902990" cy="1965270"/>
          </a:xfrm>
        </p:grpSpPr>
        <p:pic>
          <p:nvPicPr>
            <p:cNvPr id="29" name="図 28" descr="図形&#10;&#10;低い精度で自動的に生成された説明">
              <a:extLst>
                <a:ext uri="{FF2B5EF4-FFF2-40B4-BE49-F238E27FC236}">
                  <a16:creationId xmlns:a16="http://schemas.microsoft.com/office/drawing/2014/main" id="{417836A4-63FF-DDAB-2926-6E95B70E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3378" y="4900052"/>
              <a:ext cx="1902990" cy="1965270"/>
            </a:xfrm>
            <a:prstGeom prst="rect">
              <a:avLst/>
            </a:prstGeom>
          </p:spPr>
        </p:pic>
        <p:pic>
          <p:nvPicPr>
            <p:cNvPr id="30" name="図 29" descr="グラフ&#10;&#10;低い精度で自動的に生成された説明">
              <a:extLst>
                <a:ext uri="{FF2B5EF4-FFF2-40B4-BE49-F238E27FC236}">
                  <a16:creationId xmlns:a16="http://schemas.microsoft.com/office/drawing/2014/main" id="{DD56F435-372E-F176-B885-245706A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418" y="5204686"/>
              <a:ext cx="1580605" cy="947371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F9894C-35C7-E5F5-F926-7920D2C09E8E}"/>
              </a:ext>
            </a:extLst>
          </p:cNvPr>
          <p:cNvSpPr txBox="1"/>
          <p:nvPr/>
        </p:nvSpPr>
        <p:spPr>
          <a:xfrm>
            <a:off x="1433057" y="419313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Slack</a:t>
            </a:r>
            <a:endParaRPr kumimoji="1" lang="ja-JP" altLang="en-US" sz="2400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7FA5C8-A172-576E-18CE-3E09832E9881}"/>
              </a:ext>
            </a:extLst>
          </p:cNvPr>
          <p:cNvSpPr txBox="1"/>
          <p:nvPr/>
        </p:nvSpPr>
        <p:spPr>
          <a:xfrm>
            <a:off x="1413084" y="5717520"/>
            <a:ext cx="77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Web</a:t>
            </a:r>
            <a:endParaRPr kumimoji="1" lang="ja-JP" altLang="en-US" sz="24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834B67-B668-AC2B-B510-5982F0FAC678}"/>
              </a:ext>
            </a:extLst>
          </p:cNvPr>
          <p:cNvSpPr txBox="1"/>
          <p:nvPr/>
        </p:nvSpPr>
        <p:spPr>
          <a:xfrm>
            <a:off x="7595335" y="1861576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E84DB4-4A42-EE3E-B3CA-9D7EB6FFA7E7}"/>
              </a:ext>
            </a:extLst>
          </p:cNvPr>
          <p:cNvSpPr txBox="1"/>
          <p:nvPr/>
        </p:nvSpPr>
        <p:spPr>
          <a:xfrm>
            <a:off x="632334" y="6208468"/>
            <a:ext cx="7666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b="1">
                <a:latin typeface="+mn-ea"/>
              </a:rPr>
              <a:t>push</a:t>
            </a:r>
            <a:r>
              <a:rPr kumimoji="1" lang="ja-JP" altLang="en-US" sz="2400" b="1">
                <a:latin typeface="+mn-ea"/>
              </a:rPr>
              <a:t>だけでプログラムの強さを即座に確認できます！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1004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>
                <a:latin typeface="Helvetica" pitchFamily="2" charset="0"/>
              </a:rPr>
              <a:t>Slack</a:t>
            </a:r>
            <a:r>
              <a:rPr kumimoji="1" lang="ja-JP" altLang="en-US" b="1">
                <a:latin typeface="Helvetica" pitchFamily="2" charset="0"/>
              </a:rPr>
              <a:t>への通知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8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A4AD3CDB-463F-A61C-C406-3B11F6FC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9" y="1410746"/>
            <a:ext cx="5295900" cy="4483100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5705297" y="2163654"/>
            <a:ext cx="2948949" cy="1162545"/>
          </a:xfrm>
          <a:prstGeom prst="wedgeRectCallout">
            <a:avLst>
              <a:gd name="adj1" fmla="val -78892"/>
              <a:gd name="adj2" fmla="val 2132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>
                <a:latin typeface="+mn-ea"/>
              </a:rPr>
              <a:t>push</a:t>
            </a:r>
            <a:r>
              <a:rPr lang="ja-JP" altLang="en-US" sz="2400" b="1">
                <a:latin typeface="+mn-ea"/>
              </a:rPr>
              <a:t>したグループの順位変動がわかる</a:t>
            </a:r>
            <a:endParaRPr lang="ja-JP" altLang="en-US" sz="2400" b="1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8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4e6f62-b8d0-415d-99f2-fa632c5f0a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C851C8BB82864DB91CE204290E7C7D" ma:contentTypeVersion="10" ma:contentTypeDescription="新しいドキュメントを作成します。" ma:contentTypeScope="" ma:versionID="785b661a6e59958b09c91064c83061cc">
  <xsd:schema xmlns:xsd="http://www.w3.org/2001/XMLSchema" xmlns:xs="http://www.w3.org/2001/XMLSchema" xmlns:p="http://schemas.microsoft.com/office/2006/metadata/properties" xmlns:ns3="774e6f62-b8d0-415d-99f2-fa632c5f0a66" targetNamespace="http://schemas.microsoft.com/office/2006/metadata/properties" ma:root="true" ma:fieldsID="df350b6de2bc4090884570108fac7991" ns3:_="">
    <xsd:import namespace="774e6f62-b8d0-415d-99f2-fa632c5f0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6f62-b8d0-415d-99f2-fa632c5f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C6688-F458-496F-BFBE-4D57649F79CE}">
  <ds:schemaRefs>
    <ds:schemaRef ds:uri="http://schemas.microsoft.com/office/2006/documentManagement/types"/>
    <ds:schemaRef ds:uri="http://purl.org/dc/dcmitype/"/>
    <ds:schemaRef ds:uri="774e6f62-b8d0-415d-99f2-fa632c5f0a6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6DE0AB-2DBE-4A6F-B84A-D2BE09C73E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A72B2-BCBB-44DA-B3B6-AAF9C305139D}">
  <ds:schemaRefs>
    <ds:schemaRef ds:uri="774e6f62-b8d0-415d-99f2-fa632c5f0a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3097</TotalTime>
  <Words>472</Words>
  <Application>Microsoft Macintosh PowerPoint</Application>
  <PresentationFormat>画面に合わせる (4:3)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Source Han Code JP M</vt:lpstr>
      <vt:lpstr>游ゴシック</vt:lpstr>
      <vt:lpstr>Arial</vt:lpstr>
      <vt:lpstr>Calibri</vt:lpstr>
      <vt:lpstr>Calibri Light</vt:lpstr>
      <vt:lpstr>Helvetica</vt:lpstr>
      <vt:lpstr>Office テーマ</vt:lpstr>
      <vt:lpstr>CCツール使い方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CC (Continuous Competition)</vt:lpstr>
      <vt:lpstr>CC (Continuous Competition)</vt:lpstr>
      <vt:lpstr>Slackへの通知</vt:lpstr>
      <vt:lpstr>CCのWebページ</vt:lpstr>
      <vt:lpstr>CCのリプレイページ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YABUSHITA Yu</dc:creator>
  <cp:lastModifiedBy>YABUSHITA Yu</cp:lastModifiedBy>
  <cp:revision>35</cp:revision>
  <cp:lastPrinted>2023-09-29T05:26:19Z</cp:lastPrinted>
  <dcterms:created xsi:type="dcterms:W3CDTF">2023-09-28T06:19:11Z</dcterms:created>
  <dcterms:modified xsi:type="dcterms:W3CDTF">2023-10-06T08:15:20Z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0x010100C5C851C8BB82864DB91CE204290E7C7D</vt:lpwstr>
  </property>
</Properties>
</file>