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9" r:id="rId2"/>
    <p:sldId id="297" r:id="rId3"/>
    <p:sldId id="312" r:id="rId4"/>
    <p:sldId id="313" r:id="rId5"/>
    <p:sldId id="309" r:id="rId6"/>
    <p:sldId id="311" r:id="rId7"/>
    <p:sldId id="299" r:id="rId8"/>
    <p:sldId id="314" r:id="rId9"/>
    <p:sldId id="300" r:id="rId10"/>
    <p:sldId id="315" r:id="rId11"/>
    <p:sldId id="303" r:id="rId12"/>
    <p:sldId id="316" r:id="rId13"/>
    <p:sldId id="317" r:id="rId14"/>
    <p:sldId id="318" r:id="rId15"/>
    <p:sldId id="304" r:id="rId16"/>
    <p:sldId id="305" r:id="rId17"/>
    <p:sldId id="319" r:id="rId18"/>
    <p:sldId id="306" r:id="rId19"/>
    <p:sldId id="320" r:id="rId20"/>
    <p:sldId id="307" r:id="rId21"/>
  </p:sldIdLst>
  <p:sldSz cx="9144000" cy="6858000" type="screen4x3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95C"/>
    <a:srgbClr val="0047BE"/>
    <a:srgbClr val="0047BF"/>
    <a:srgbClr val="DED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3" autoAdjust="0"/>
    <p:restoredTop sz="94660"/>
  </p:normalViewPr>
  <p:slideViewPr>
    <p:cSldViewPr>
      <p:cViewPr varScale="1">
        <p:scale>
          <a:sx n="66" d="100"/>
          <a:sy n="66" d="100"/>
        </p:scale>
        <p:origin x="-15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298C6-EFE1-4501-878A-E170C371EA9D}" type="datetimeFigureOut">
              <a:rPr lang="fr-FR" smtClean="0"/>
              <a:t>04/01/2020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A7447-9AA3-4BA8-AF1F-22731DB70E1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2510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A7447-9AA3-4BA8-AF1F-22731DB70E15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7255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A7447-9AA3-4BA8-AF1F-22731DB70E15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7255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A7447-9AA3-4BA8-AF1F-22731DB70E15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7255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A7447-9AA3-4BA8-AF1F-22731DB70E15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7255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A7447-9AA3-4BA8-AF1F-22731DB70E15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7255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A7447-9AA3-4BA8-AF1F-22731DB70E15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7255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A7447-9AA3-4BA8-AF1F-22731DB70E15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7255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A7447-9AA3-4BA8-AF1F-22731DB70E15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7255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A7447-9AA3-4BA8-AF1F-22731DB70E15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72555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A7447-9AA3-4BA8-AF1F-22731DB70E15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7255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A7447-9AA3-4BA8-AF1F-22731DB70E15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7255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A7447-9AA3-4BA8-AF1F-22731DB70E15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7255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A7447-9AA3-4BA8-AF1F-22731DB70E15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7255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A7447-9AA3-4BA8-AF1F-22731DB70E15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7255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A7447-9AA3-4BA8-AF1F-22731DB70E15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7255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A7447-9AA3-4BA8-AF1F-22731DB70E15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7255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A7447-9AA3-4BA8-AF1F-22731DB70E15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7255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A7447-9AA3-4BA8-AF1F-22731DB70E15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7255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A7447-9AA3-4BA8-AF1F-22731DB70E15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7255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EA6-17E4-4AEF-B03D-37BFD12B4145}" type="datetime1">
              <a:rPr lang="fr-FR" smtClean="0"/>
              <a:t>04/01/2020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4FDF-85BE-4707-A388-83D865C7530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305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7840-A6E3-4AA7-8511-DEE074D81732}" type="datetime1">
              <a:rPr lang="fr-FR" smtClean="0"/>
              <a:t>04/01/2020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4FDF-85BE-4707-A388-83D865C7530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485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24DC-9C52-4EA0-A481-5323349BA1C4}" type="datetime1">
              <a:rPr lang="fr-FR" smtClean="0"/>
              <a:t>04/01/2020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4FDF-85BE-4707-A388-83D865C7530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999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B54C-0F58-4E90-B863-B8115A0D487D}" type="datetime1">
              <a:rPr lang="fr-FR" smtClean="0"/>
              <a:t>04/01/2020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4FDF-85BE-4707-A388-83D865C7530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749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4AE6-A1BF-4F56-9AB2-BC53C7857FB0}" type="datetime1">
              <a:rPr lang="fr-FR" smtClean="0"/>
              <a:t>04/01/2020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4FDF-85BE-4707-A388-83D865C7530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108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2A04-AF50-4EA3-9C24-9120F026C760}" type="datetime1">
              <a:rPr lang="fr-FR" smtClean="0"/>
              <a:t>04/01/2020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4FDF-85BE-4707-A388-83D865C7530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789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7C15-835B-4267-AC58-A3EE5713D26D}" type="datetime1">
              <a:rPr lang="fr-FR" smtClean="0"/>
              <a:t>04/01/2020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4FDF-85BE-4707-A388-83D865C7530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20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60B1-F726-4C60-9C80-FFB76D738A45}" type="datetime1">
              <a:rPr lang="fr-FR" smtClean="0"/>
              <a:t>04/01/2020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4FDF-85BE-4707-A388-83D865C7530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441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75B0-ACF3-4315-A234-FE4867119934}" type="datetime1">
              <a:rPr lang="fr-FR" smtClean="0"/>
              <a:t>04/01/2020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4FDF-85BE-4707-A388-83D865C7530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795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E2A4-1BFA-4DE8-9F1E-01B9BAFD5C85}" type="datetime1">
              <a:rPr lang="fr-FR" smtClean="0"/>
              <a:t>04/01/2020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4FDF-85BE-4707-A388-83D865C7530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240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9F35-C111-4FDA-BC65-D6AE3FD9D52E}" type="datetime1">
              <a:rPr lang="fr-FR" smtClean="0"/>
              <a:t>04/01/2020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4FDF-85BE-4707-A388-83D865C7530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943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33165-8D86-460F-A80A-B41435DE4E29}" type="datetime1">
              <a:rPr lang="fr-FR" smtClean="0"/>
              <a:t>04/01/2020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54FDF-85BE-4707-A388-83D865C7530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66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linkedin.com/in/yacine-hafiane-71928930" TargetMode="External"/><Relationship Id="rId7" Type="http://schemas.openxmlformats.org/officeDocument/2006/relationships/hyperlink" Target="https://github.com/Yacine8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hyperlink" Target="https://twitter.com/cecineveille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5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12.png"/><Relationship Id="rId5" Type="http://schemas.openxmlformats.org/officeDocument/2006/relationships/image" Target="../media/image42.png"/><Relationship Id="rId10" Type="http://schemas.openxmlformats.org/officeDocument/2006/relationships/image" Target="../media/image1.png"/><Relationship Id="rId4" Type="http://schemas.openxmlformats.org/officeDocument/2006/relationships/image" Target="../media/image41.png"/><Relationship Id="rId9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cran.r-project.org/web/packages/dplyr/vignettes/dplyr.html" TargetMode="External"/><Relationship Id="rId13" Type="http://schemas.openxmlformats.org/officeDocument/2006/relationships/hyperlink" Target="https://github.com/r-dbi/RPostgres/blob/master/README.md" TargetMode="External"/><Relationship Id="rId3" Type="http://schemas.openxmlformats.org/officeDocument/2006/relationships/hyperlink" Target="https://b-ok.cc/book/2850613/b8f661" TargetMode="External"/><Relationship Id="rId7" Type="http://schemas.openxmlformats.org/officeDocument/2006/relationships/hyperlink" Target="https://thinkr.fr/utiliser-la-grammaire-dplyr-pour-triturer-ses-donnees/" TargetMode="External"/><Relationship Id="rId12" Type="http://schemas.openxmlformats.org/officeDocument/2006/relationships/hyperlink" Target="https://dbi.r-dbi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b.rstudio.com/dbi/" TargetMode="External"/><Relationship Id="rId11" Type="http://schemas.openxmlformats.org/officeDocument/2006/relationships/hyperlink" Target="https://dbplyr.tidyverse.org/" TargetMode="External"/><Relationship Id="rId5" Type="http://schemas.openxmlformats.org/officeDocument/2006/relationships/hyperlink" Target="https://dplyr.tidyverse.org/" TargetMode="External"/><Relationship Id="rId10" Type="http://schemas.openxmlformats.org/officeDocument/2006/relationships/hyperlink" Target="https://stat545.com/dplyr-intro.html" TargetMode="External"/><Relationship Id="rId4" Type="http://schemas.openxmlformats.org/officeDocument/2006/relationships/hyperlink" Target="https://juba.github.io/tidyverse/index.html" TargetMode="External"/><Relationship Id="rId9" Type="http://schemas.openxmlformats.org/officeDocument/2006/relationships/hyperlink" Target="http://ohi-science.org/data-science-training/dplyr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tutorial.com/postgresql-tutorial/postgresql-sample-databas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hyperlink" Target="https://www.google.com/url?sa=t&amp;rct=j&amp;q=&amp;esrc=s&amp;source=web&amp;cd=13&amp;cad=rja&amp;uact=8&amp;ved=2ahUKEwjf4OLDpOfmAhVJyxoKHT4rCKUQFjAMegQIARAC&amp;url=https://rstudio.com/wp-content/uploads/2015/02/data-wrangling-cheatsheet.pdf&amp;usg=AOvVaw1GekyruPdBITIPGU7jnLk-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9552" y="2132856"/>
            <a:ext cx="8280920" cy="403244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Ladies Algiers meet-up</a:t>
            </a:r>
          </a:p>
          <a:p>
            <a:pPr algn="ctr"/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Manipuler les données dans R : Quelles similitudes avec SQL ?</a:t>
            </a:r>
          </a:p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Yacine Hafiane                                                                                                                                 Alger, Décembre 2019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5" descr="C:\Users\BELHABICH\Desktop\Yacine\1 Entrepreunariat\0 Management\5 Clients\# OLD\r-lang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0" y="116632"/>
            <a:ext cx="712566" cy="53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Résultat de recherche d'images pour &quot;logo linkedin&quot;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909795"/>
            <a:ext cx="328610" cy="25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7" descr="Résultat de recherche d'images pour &quot;logo twitter&quot;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181" b="16483"/>
          <a:stretch/>
        </p:blipFill>
        <p:spPr bwMode="auto">
          <a:xfrm>
            <a:off x="2051720" y="5908655"/>
            <a:ext cx="266200" cy="25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Résultat de recherche d'images pour &quot;logo github&quot;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900663"/>
            <a:ext cx="263504" cy="26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08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55575" y="836712"/>
            <a:ext cx="53923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Filtrer les observations ou les lignes revient à en sélectionner </a:t>
            </a: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celles qui vérifient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une ou plusieurs condition (s)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: utiliser le statement </a:t>
            </a: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à la fin de la requête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(Si agrégation, WHERE ne fonctionne pas, utiliser ici 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R / tidyverse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: utiliser  la fonction 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filter()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du package dplyr dplyr::filter() 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07504" y="260648"/>
            <a:ext cx="8579296" cy="7109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fr-FR" sz="2400" dirty="0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Filtrer les observations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97454FDF-85BE-4707-A388-83D865C75302}" type="slidenum">
              <a:rPr lang="en-US" smtClean="0"/>
              <a:t>10</a:t>
            </a:fld>
            <a:endParaRPr lang="en-US" dirty="0"/>
          </a:p>
        </p:txBody>
      </p:sp>
      <p:pic>
        <p:nvPicPr>
          <p:cNvPr id="16" name="Picture 11" descr="C:\Users\BELHABICH\Desktop\Yacine\1 Entrepreunariat\0 Management\5 Clients\# OLD\SQ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96" y="2276872"/>
            <a:ext cx="551940" cy="55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BELHABICH\Desktop\Yacine\1 Entrepreunariat\0 Management\5 Clients\# OLD\r-lang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076" y="2324756"/>
            <a:ext cx="647787" cy="48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associé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164" y="2324756"/>
            <a:ext cx="442900" cy="51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/>
        </p:nvSpPr>
        <p:spPr>
          <a:xfrm>
            <a:off x="879386" y="2996952"/>
            <a:ext cx="39604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1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myTable</a:t>
            </a:r>
          </a:p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OP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3492273" y="3112249"/>
            <a:ext cx="2248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myTable</a:t>
            </a:r>
            <a:r>
              <a:rPr lang="en-US" sz="1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%&gt;%</a:t>
            </a:r>
          </a:p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filter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OP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78993" y="3843625"/>
            <a:ext cx="2468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fr-FR" sz="1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myTable2</a:t>
            </a:r>
            <a:r>
              <a:rPr lang="fr-FR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</a:p>
          <a:p>
            <a:r>
              <a:rPr lang="fr-FR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1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myTable</a:t>
            </a:r>
          </a:p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OP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condition) 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3491880" y="3832329"/>
            <a:ext cx="2752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myTable2</a:t>
            </a:r>
            <a:r>
              <a:rPr lang="fr-FR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fr-FR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myTable</a:t>
            </a:r>
            <a:r>
              <a:rPr lang="en-US" sz="1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%&gt;%</a:t>
            </a:r>
          </a:p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filter(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OP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 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879385" y="5068341"/>
            <a:ext cx="22524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customer_id,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first_name,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last_name, 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active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1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</a:t>
            </a:r>
          </a:p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active = 1</a:t>
            </a:r>
            <a:endParaRPr lang="en-US" sz="14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563888" y="5031755"/>
            <a:ext cx="22487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%&gt;%</a:t>
            </a:r>
          </a:p>
          <a:p>
            <a:r>
              <a:rPr lang="en-US" sz="1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en-US" sz="1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1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en-US" sz="1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1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lang="en-US" sz="1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1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%&gt;%</a:t>
            </a:r>
          </a:p>
          <a:p>
            <a:r>
              <a:rPr lang="en-US" sz="1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  <a:r>
              <a:rPr lang="en-US" sz="1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 1 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>
          <a:xfrm rot="16200000">
            <a:off x="-495750" y="3672214"/>
            <a:ext cx="1789483" cy="438960"/>
          </a:xfrm>
          <a:prstGeom prst="rect">
            <a:avLst/>
          </a:prstGeom>
          <a:solidFill>
            <a:srgbClr val="00B0F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Théorie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 rot="16200000">
            <a:off x="-553160" y="5541122"/>
            <a:ext cx="1904305" cy="438960"/>
          </a:xfrm>
          <a:prstGeom prst="rect">
            <a:avLst/>
          </a:prstGeom>
          <a:solidFill>
            <a:srgbClr val="92D05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Pratique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55576" y="2996953"/>
            <a:ext cx="2376264" cy="799376"/>
          </a:xfrm>
          <a:prstGeom prst="rect">
            <a:avLst/>
          </a:prstGeom>
          <a:noFill/>
          <a:ln w="31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5576" y="4832574"/>
            <a:ext cx="2376264" cy="1862450"/>
          </a:xfrm>
          <a:prstGeom prst="rect">
            <a:avLst/>
          </a:prstGeom>
          <a:noFill/>
          <a:ln w="31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512087" y="2996952"/>
            <a:ext cx="2428065" cy="799377"/>
          </a:xfrm>
          <a:prstGeom prst="rect">
            <a:avLst/>
          </a:prstGeom>
          <a:noFill/>
          <a:ln w="31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512087" y="4832574"/>
            <a:ext cx="2428065" cy="1862450"/>
          </a:xfrm>
          <a:prstGeom prst="rect">
            <a:avLst/>
          </a:prstGeom>
          <a:noFill/>
          <a:ln w="31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Connecteur droit avec flèche 29"/>
          <p:cNvCxnSpPr/>
          <p:nvPr/>
        </p:nvCxnSpPr>
        <p:spPr>
          <a:xfrm flipV="1">
            <a:off x="3347864" y="2996953"/>
            <a:ext cx="0" cy="3715804"/>
          </a:xfrm>
          <a:prstGeom prst="straightConnector1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Rectangle 34"/>
          <p:cNvSpPr/>
          <p:nvPr/>
        </p:nvSpPr>
        <p:spPr>
          <a:xfrm rot="16200000">
            <a:off x="-213075" y="1229300"/>
            <a:ext cx="1224136" cy="438960"/>
          </a:xfrm>
          <a:prstGeom prst="rect">
            <a:avLst/>
          </a:prstGeom>
          <a:solidFill>
            <a:srgbClr val="00B0F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Définition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 rot="16200000">
            <a:off x="2949" y="2309420"/>
            <a:ext cx="792087" cy="438960"/>
          </a:xfrm>
          <a:prstGeom prst="rect">
            <a:avLst/>
          </a:prstGeom>
          <a:solidFill>
            <a:srgbClr val="00B0F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Langage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" name="Tableau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869836"/>
              </p:ext>
            </p:extLst>
          </p:nvPr>
        </p:nvGraphicFramePr>
        <p:xfrm>
          <a:off x="6516216" y="980728"/>
          <a:ext cx="1872207" cy="1219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069"/>
                <a:gridCol w="624069"/>
                <a:gridCol w="624069"/>
              </a:tblGrid>
              <a:tr h="243825">
                <a:tc>
                  <a:txBody>
                    <a:bodyPr/>
                    <a:lstStyle/>
                    <a:p>
                      <a:endParaRPr lang="fr-FR" sz="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43825">
                <a:tc>
                  <a:txBody>
                    <a:bodyPr/>
                    <a:lstStyle/>
                    <a:p>
                      <a:endParaRPr lang="fr-FR" sz="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fr-FR" sz="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fr-FR" sz="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43825">
                <a:tc>
                  <a:txBody>
                    <a:bodyPr/>
                    <a:lstStyle/>
                    <a:p>
                      <a:endParaRPr lang="fr-FR" sz="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fr-FR" sz="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fr-FR" sz="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43825">
                <a:tc>
                  <a:txBody>
                    <a:bodyPr/>
                    <a:lstStyle/>
                    <a:p>
                      <a:endParaRPr lang="fr-FR" sz="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fr-FR" sz="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fr-FR" sz="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43825">
                <a:tc>
                  <a:txBody>
                    <a:bodyPr/>
                    <a:lstStyle/>
                    <a:p>
                      <a:endParaRPr lang="fr-FR" sz="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fr-FR" sz="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fr-FR" sz="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755576" y="3842464"/>
            <a:ext cx="2376264" cy="943972"/>
          </a:xfrm>
          <a:prstGeom prst="rect">
            <a:avLst/>
          </a:prstGeom>
          <a:noFill/>
          <a:ln w="31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512087" y="3843625"/>
            <a:ext cx="2428065" cy="934327"/>
          </a:xfrm>
          <a:prstGeom prst="rect">
            <a:avLst/>
          </a:prstGeom>
          <a:noFill/>
          <a:ln w="31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" t="58929" r="69925" b="8236"/>
          <a:stretch/>
        </p:blipFill>
        <p:spPr bwMode="auto">
          <a:xfrm>
            <a:off x="6022914" y="4854854"/>
            <a:ext cx="3085590" cy="181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e 9"/>
          <p:cNvGrpSpPr/>
          <p:nvPr/>
        </p:nvGrpSpPr>
        <p:grpSpPr>
          <a:xfrm>
            <a:off x="6145027" y="2420888"/>
            <a:ext cx="3107493" cy="2258164"/>
            <a:chOff x="6145027" y="2420888"/>
            <a:chExt cx="3107493" cy="2258164"/>
          </a:xfrm>
        </p:grpSpPr>
        <p:sp>
          <p:nvSpPr>
            <p:cNvPr id="39" name="ZoneTexte 38"/>
            <p:cNvSpPr txBox="1"/>
            <p:nvPr/>
          </p:nvSpPr>
          <p:spPr>
            <a:xfrm>
              <a:off x="6502141" y="2524616"/>
              <a:ext cx="2750379" cy="2154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  <a:endPara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customer</a:t>
              </a:r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%&gt;%</a:t>
              </a:r>
            </a:p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14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</a:t>
              </a:r>
              <a:r>
                <a:rPr lang="en-US" sz="14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active</a:t>
              </a:r>
              <a:r>
                <a:rPr lang="en-US" sz="14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)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%&gt;%</a:t>
              </a:r>
            </a:p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14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</a:t>
              </a:r>
              <a:r>
                <a:rPr lang="en-US" sz="14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customer_id</a:t>
              </a:r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</a:p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first_name</a:t>
              </a:r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</a:p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last_name</a:t>
              </a:r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</a:p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active</a:t>
              </a:r>
              <a:r>
                <a:rPr lang="en-US" sz="14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) </a:t>
              </a:r>
            </a:p>
            <a:p>
              <a:endParaRPr lang="en-US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Dans SQL l’ordre importe : (1) </a:t>
              </a:r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SELECT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(2) </a:t>
              </a:r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FROM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(3) </a:t>
              </a:r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WHERE</a:t>
              </a:r>
            </a:p>
          </p:txBody>
        </p:sp>
        <p:pic>
          <p:nvPicPr>
            <p:cNvPr id="40" name="Picture 4" descr="Résultat de recherche d'images pour &quot;attention icon&quot;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99" t="12419" r="8020" b="15852"/>
            <a:stretch/>
          </p:blipFill>
          <p:spPr bwMode="auto">
            <a:xfrm>
              <a:off x="6145027" y="4263716"/>
              <a:ext cx="371189" cy="317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3" name="Groupe 42"/>
            <p:cNvGrpSpPr/>
            <p:nvPr/>
          </p:nvGrpSpPr>
          <p:grpSpPr>
            <a:xfrm>
              <a:off x="6743389" y="2430617"/>
              <a:ext cx="459427" cy="338554"/>
              <a:chOff x="3364230" y="5265204"/>
              <a:chExt cx="459427" cy="338554"/>
            </a:xfrm>
          </p:grpSpPr>
          <p:sp>
            <p:nvSpPr>
              <p:cNvPr id="44" name="Ellipse 43"/>
              <p:cNvSpPr/>
              <p:nvPr/>
            </p:nvSpPr>
            <p:spPr>
              <a:xfrm>
                <a:off x="3364230" y="5280957"/>
                <a:ext cx="327309" cy="29892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ZoneTexte 44"/>
              <p:cNvSpPr txBox="1"/>
              <p:nvPr/>
            </p:nvSpPr>
            <p:spPr>
              <a:xfrm>
                <a:off x="3372114" y="5265204"/>
                <a:ext cx="4515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 smtClean="0">
                    <a:solidFill>
                      <a:schemeClr val="bg1"/>
                    </a:solidFill>
                  </a:rPr>
                  <a:t>1</a:t>
                </a:r>
                <a:endParaRPr lang="fr-FR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6" name="Groupe 45"/>
            <p:cNvGrpSpPr/>
            <p:nvPr/>
          </p:nvGrpSpPr>
          <p:grpSpPr>
            <a:xfrm>
              <a:off x="7712973" y="2430617"/>
              <a:ext cx="459427" cy="338554"/>
              <a:chOff x="3364230" y="5265204"/>
              <a:chExt cx="459427" cy="338554"/>
            </a:xfrm>
          </p:grpSpPr>
          <p:sp>
            <p:nvSpPr>
              <p:cNvPr id="47" name="Ellipse 46"/>
              <p:cNvSpPr/>
              <p:nvPr/>
            </p:nvSpPr>
            <p:spPr>
              <a:xfrm>
                <a:off x="3364230" y="5280957"/>
                <a:ext cx="327309" cy="29892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ZoneTexte 47"/>
              <p:cNvSpPr txBox="1"/>
              <p:nvPr/>
            </p:nvSpPr>
            <p:spPr>
              <a:xfrm>
                <a:off x="3372114" y="5265204"/>
                <a:ext cx="4515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49" name="Égal 48"/>
            <p:cNvSpPr/>
            <p:nvPr/>
          </p:nvSpPr>
          <p:spPr>
            <a:xfrm>
              <a:off x="7052141" y="2420888"/>
              <a:ext cx="616203" cy="335434"/>
            </a:xfrm>
            <a:prstGeom prst="mathEqual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Groupe 49"/>
            <p:cNvGrpSpPr/>
            <p:nvPr/>
          </p:nvGrpSpPr>
          <p:grpSpPr>
            <a:xfrm>
              <a:off x="6228184" y="2756322"/>
              <a:ext cx="459427" cy="338554"/>
              <a:chOff x="3364230" y="5265204"/>
              <a:chExt cx="459427" cy="338554"/>
            </a:xfrm>
          </p:grpSpPr>
          <p:sp>
            <p:nvSpPr>
              <p:cNvPr id="51" name="Ellipse 50"/>
              <p:cNvSpPr/>
              <p:nvPr/>
            </p:nvSpPr>
            <p:spPr>
              <a:xfrm>
                <a:off x="3364230" y="5280957"/>
                <a:ext cx="327309" cy="29892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ZoneTexte 51"/>
              <p:cNvSpPr txBox="1"/>
              <p:nvPr/>
            </p:nvSpPr>
            <p:spPr>
              <a:xfrm>
                <a:off x="3372114" y="5265204"/>
                <a:ext cx="4515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53" name="Groupe 52"/>
          <p:cNvGrpSpPr/>
          <p:nvPr/>
        </p:nvGrpSpPr>
        <p:grpSpPr>
          <a:xfrm>
            <a:off x="5375194" y="4899064"/>
            <a:ext cx="459427" cy="338554"/>
            <a:chOff x="3364230" y="5265204"/>
            <a:chExt cx="459427" cy="338554"/>
          </a:xfrm>
        </p:grpSpPr>
        <p:sp>
          <p:nvSpPr>
            <p:cNvPr id="54" name="Ellipse 53"/>
            <p:cNvSpPr/>
            <p:nvPr/>
          </p:nvSpPr>
          <p:spPr>
            <a:xfrm>
              <a:off x="3364230" y="5280957"/>
              <a:ext cx="327309" cy="2989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bg1"/>
                </a:solidFill>
              </a:endParaRPr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3372114" y="5265204"/>
              <a:ext cx="4515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chemeClr val="bg1"/>
                  </a:solidFill>
                </a:rPr>
                <a:t>1</a:t>
              </a:r>
              <a:endParaRPr lang="fr-FR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68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0" grpId="0"/>
      <p:bldP spid="21" grpId="0"/>
      <p:bldP spid="22" grpId="0"/>
      <p:bldP spid="23" grpId="0"/>
      <p:bldP spid="24" grpId="0"/>
      <p:bldP spid="15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5" grpId="0" animBg="1"/>
      <p:bldP spid="36" grpId="0" animBg="1"/>
      <p:bldP spid="38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ZoneTexte 25"/>
          <p:cNvSpPr txBox="1"/>
          <p:nvPr/>
        </p:nvSpPr>
        <p:spPr>
          <a:xfrm>
            <a:off x="3275856" y="5248652"/>
            <a:ext cx="3528392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%&gt;%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mutate</a:t>
            </a:r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sz="13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3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paste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(first_name</a:t>
            </a:r>
            <a:r>
              <a:rPr lang="en-US" sz="13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13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)) %&gt;%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13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en-US" sz="13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last_name</a:t>
            </a:r>
            <a:r>
              <a:rPr lang="en-US" sz="13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active</a:t>
            </a:r>
            <a:r>
              <a:rPr lang="en-US" sz="1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%&gt;%</a:t>
            </a:r>
          </a:p>
          <a:p>
            <a:r>
              <a:rPr lang="en-US" sz="13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filter(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active</a:t>
            </a:r>
            <a:r>
              <a:rPr lang="en-US" sz="13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3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275856" y="3652313"/>
            <a:ext cx="322093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%&gt;%</a:t>
            </a:r>
          </a:p>
          <a:p>
            <a:r>
              <a:rPr lang="en-US" sz="13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13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en-US" sz="13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last_name</a:t>
            </a:r>
            <a:r>
              <a:rPr lang="en-US" sz="13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active</a:t>
            </a:r>
            <a:r>
              <a:rPr lang="en-US" sz="1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%&gt;%</a:t>
            </a:r>
          </a:p>
          <a:p>
            <a:r>
              <a:rPr lang="en-US" sz="13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filter(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active</a:t>
            </a:r>
            <a:r>
              <a:rPr lang="en-US" sz="13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3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3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%&gt;%</a:t>
            </a:r>
          </a:p>
          <a:p>
            <a:r>
              <a:rPr lang="en-US" sz="13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mutate</a:t>
            </a:r>
            <a:r>
              <a:rPr lang="en-US" sz="13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sz="13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3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paste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(first_name</a:t>
            </a:r>
            <a:r>
              <a:rPr lang="en-US" sz="13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US" sz="1300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3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last_name))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07504" y="260648"/>
            <a:ext cx="8579296" cy="7109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fr-FR" sz="2400" dirty="0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Créer de nouvelles variables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97454FDF-85BE-4707-A388-83D865C75302}" type="slidenum">
              <a:rPr lang="fr-FR" smtClean="0"/>
              <a:t>11</a:t>
            </a:fld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210621"/>
              </p:ext>
            </p:extLst>
          </p:nvPr>
        </p:nvGraphicFramePr>
        <p:xfrm>
          <a:off x="6474767" y="971600"/>
          <a:ext cx="2221905" cy="118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261"/>
                <a:gridCol w="557338"/>
                <a:gridCol w="518454"/>
                <a:gridCol w="562852"/>
              </a:tblGrid>
              <a:tr h="236146">
                <a:tc>
                  <a:txBody>
                    <a:bodyPr/>
                    <a:lstStyle/>
                    <a:p>
                      <a:endParaRPr lang="fr-FR" sz="5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5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5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5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6146">
                <a:tc>
                  <a:txBody>
                    <a:bodyPr/>
                    <a:lstStyle/>
                    <a:p>
                      <a:endParaRPr lang="fr-FR" sz="5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fr-FR" sz="5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fr-FR" sz="5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fr-FR" sz="5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36146">
                <a:tc>
                  <a:txBody>
                    <a:bodyPr/>
                    <a:lstStyle/>
                    <a:p>
                      <a:endParaRPr lang="fr-FR" sz="5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fr-FR" sz="5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fr-FR" sz="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fr-FR" sz="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36146">
                <a:tc>
                  <a:txBody>
                    <a:bodyPr/>
                    <a:lstStyle/>
                    <a:p>
                      <a:endParaRPr lang="fr-FR" sz="5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fr-FR" sz="5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fr-FR" sz="5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fr-FR" sz="5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36146">
                <a:tc>
                  <a:txBody>
                    <a:bodyPr/>
                    <a:lstStyle/>
                    <a:p>
                      <a:endParaRPr lang="fr-FR" sz="5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fr-FR" sz="5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fr-FR" sz="5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fr-FR" sz="5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 rot="16200000">
            <a:off x="-696" y="3033144"/>
            <a:ext cx="799376" cy="438960"/>
          </a:xfrm>
          <a:prstGeom prst="rect">
            <a:avLst/>
          </a:prstGeom>
          <a:solidFill>
            <a:srgbClr val="00B0F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Théorie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-1109468" y="5006012"/>
            <a:ext cx="2995724" cy="417761"/>
          </a:xfrm>
          <a:prstGeom prst="rect">
            <a:avLst/>
          </a:prstGeom>
          <a:solidFill>
            <a:srgbClr val="92D05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Pratique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-105063" y="1121288"/>
            <a:ext cx="1008112" cy="438960"/>
          </a:xfrm>
          <a:prstGeom prst="rect">
            <a:avLst/>
          </a:prstGeom>
          <a:solidFill>
            <a:srgbClr val="00B0F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Définition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 rot="16200000">
            <a:off x="2949" y="2093396"/>
            <a:ext cx="792087" cy="438960"/>
          </a:xfrm>
          <a:prstGeom prst="rect">
            <a:avLst/>
          </a:prstGeom>
          <a:solidFill>
            <a:srgbClr val="00B0F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Langage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C:\Users\BELHABICH\Desktop\Yacine\1 Entrepreunariat\0 Management\5 Clients\# OLD\SQ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96" y="2132856"/>
            <a:ext cx="551940" cy="55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BELHABICH\Desktop\Yacine\1 Entrepreunariat\0 Management\5 Clients\# OLD\r-lang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076" y="2180740"/>
            <a:ext cx="647787" cy="48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associé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164" y="2180740"/>
            <a:ext cx="442900" cy="51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755575" y="836712"/>
            <a:ext cx="53923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Créer une nouvelle variable est très fréquent et prend ces formes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Discrétiser (catégoriser) une variable quantitative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Créer un booléen [0,1] pour chaque modalité (var quali)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Relation entre deux variable existantes (+ / * - ^^, etc)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Concaténer des strings (chaines de caractères), etc 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5576" y="2852937"/>
            <a:ext cx="2376264" cy="799376"/>
          </a:xfrm>
          <a:prstGeom prst="rect">
            <a:avLst/>
          </a:prstGeom>
          <a:noFill/>
          <a:ln w="31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75857" y="2852936"/>
            <a:ext cx="3312368" cy="799377"/>
          </a:xfrm>
          <a:prstGeom prst="rect">
            <a:avLst/>
          </a:prstGeom>
          <a:noFill/>
          <a:ln w="31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703502" y="2852936"/>
            <a:ext cx="225245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13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v1, v2, (v1 / v2) </a:t>
            </a:r>
            <a:r>
              <a:rPr lang="en-US" sz="1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v3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13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myTable</a:t>
            </a:r>
            <a:endParaRPr lang="en-US" sz="13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275858" y="2852936"/>
            <a:ext cx="253681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myTable</a:t>
            </a:r>
            <a:r>
              <a:rPr lang="en-US" sz="13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%&gt;%</a:t>
            </a:r>
          </a:p>
          <a:p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( v1, v2) %&gt;% </a:t>
            </a:r>
          </a:p>
          <a:p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mutate(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v3 = v1 / v2 </a:t>
            </a:r>
            <a:r>
              <a:rPr lang="en-US" sz="13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3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 flipV="1">
            <a:off x="3203848" y="2852937"/>
            <a:ext cx="0" cy="3715804"/>
          </a:xfrm>
          <a:prstGeom prst="straightConnector1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3275857" y="5301209"/>
            <a:ext cx="3312368" cy="1411546"/>
          </a:xfrm>
          <a:prstGeom prst="rect">
            <a:avLst/>
          </a:prstGeom>
          <a:noFill/>
          <a:ln w="31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5576" y="3717031"/>
            <a:ext cx="2376264" cy="2995723"/>
          </a:xfrm>
          <a:prstGeom prst="rect">
            <a:avLst/>
          </a:prstGeom>
          <a:noFill/>
          <a:ln w="31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75857" y="3717031"/>
            <a:ext cx="3312368" cy="1535719"/>
          </a:xfrm>
          <a:prstGeom prst="rect">
            <a:avLst/>
          </a:prstGeom>
          <a:noFill/>
          <a:ln w="31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703499" y="3700189"/>
            <a:ext cx="257235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first_name, </a:t>
            </a:r>
          </a:p>
          <a:p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last_name, </a:t>
            </a:r>
          </a:p>
          <a:p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active,            </a:t>
            </a:r>
            <a:r>
              <a:rPr lang="en-US" sz="13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CONCAT(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first_name, </a:t>
            </a:r>
          </a:p>
          <a:p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' ', </a:t>
            </a:r>
          </a:p>
          <a:p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last_name</a:t>
            </a:r>
            <a:r>
              <a:rPr lang="en-US" sz="13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Name </a:t>
            </a: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13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</a:t>
            </a:r>
          </a:p>
          <a:p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active = 1</a:t>
            </a:r>
            <a:endParaRPr lang="en-US" sz="13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3347865" y="4725144"/>
            <a:ext cx="2736303" cy="36004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à coins arrondis 26"/>
          <p:cNvSpPr/>
          <p:nvPr/>
        </p:nvSpPr>
        <p:spPr>
          <a:xfrm>
            <a:off x="3347864" y="5531536"/>
            <a:ext cx="2736304" cy="36004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5940152" y="4005064"/>
            <a:ext cx="0" cy="6120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5940152" y="6021288"/>
            <a:ext cx="0" cy="5617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 t="60744" r="77281" b="8234"/>
          <a:stretch/>
        </p:blipFill>
        <p:spPr bwMode="auto">
          <a:xfrm>
            <a:off x="7024511" y="5301208"/>
            <a:ext cx="1723953" cy="1409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" t="60417" r="66496" b="8333"/>
          <a:stretch/>
        </p:blipFill>
        <p:spPr bwMode="auto">
          <a:xfrm>
            <a:off x="6648045" y="3696593"/>
            <a:ext cx="2461768" cy="134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Multiplier 33"/>
          <p:cNvSpPr/>
          <p:nvPr/>
        </p:nvSpPr>
        <p:spPr>
          <a:xfrm>
            <a:off x="6102741" y="6131001"/>
            <a:ext cx="394045" cy="43696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101" name="Picture 5" descr="Résultat de recherche d'images pour &quot;check&quot;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7" t="11905" r="8591" b="19436"/>
          <a:stretch/>
        </p:blipFill>
        <p:spPr bwMode="auto">
          <a:xfrm>
            <a:off x="6147908" y="4732065"/>
            <a:ext cx="419559" cy="43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71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4" grpId="0"/>
      <p:bldP spid="7" grpId="0" animBg="1"/>
      <p:bldP spid="8" grpId="0" animBg="1"/>
      <p:bldP spid="9" grpId="0" animBg="1"/>
      <p:bldP spid="10" grpId="0" animBg="1"/>
      <p:bldP spid="14" grpId="0"/>
      <p:bldP spid="15" grpId="0" animBg="1"/>
      <p:bldP spid="16" grpId="0" animBg="1"/>
      <p:bldP spid="17" grpId="0"/>
      <p:bldP spid="18" grpId="0"/>
      <p:bldP spid="21" grpId="0" animBg="1"/>
      <p:bldP spid="22" grpId="0" animBg="1"/>
      <p:bldP spid="23" grpId="0" animBg="1"/>
      <p:bldP spid="25" grpId="0"/>
      <p:bldP spid="3" grpId="0" animBg="1"/>
      <p:bldP spid="27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67572" y="949932"/>
            <a:ext cx="337524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Outputs </a:t>
            </a:r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possibles : 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190500">
              <a:buFont typeface="Arial" panose="020B0604020202020204" pitchFamily="34" charset="0"/>
              <a:buChar char="•"/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01 ligne et 01 colonne : </a:t>
            </a:r>
            <a:endParaRPr lang="fr-F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190500">
              <a:buFont typeface="Arial" panose="020B0604020202020204" pitchFamily="34" charset="0"/>
              <a:buChar char="•"/>
            </a:pP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190500">
              <a:buFont typeface="Arial" panose="020B0604020202020204" pitchFamily="34" charset="0"/>
              <a:buChar char="•"/>
            </a:pPr>
            <a:endParaRPr lang="fr-F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190500">
              <a:buFont typeface="Arial" panose="020B0604020202020204" pitchFamily="34" charset="0"/>
              <a:buChar char="•"/>
            </a:pP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190500"/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190500">
              <a:buFont typeface="Arial" panose="020B0604020202020204" pitchFamily="34" charset="0"/>
              <a:buChar char="•"/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01 ligne et plusieurs colonnes : </a:t>
            </a:r>
            <a:endParaRPr lang="fr-F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190500">
              <a:buFont typeface="Arial" panose="020B0604020202020204" pitchFamily="34" charset="0"/>
              <a:buChar char="•"/>
            </a:pP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190500">
              <a:buFont typeface="Arial" panose="020B0604020202020204" pitchFamily="34" charset="0"/>
              <a:buChar char="•"/>
            </a:pPr>
            <a:endParaRPr lang="fr-F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190500">
              <a:buFont typeface="Arial" panose="020B0604020202020204" pitchFamily="34" charset="0"/>
              <a:buChar char="•"/>
            </a:pP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190500"/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190500">
              <a:buFont typeface="Arial" panose="020B0604020202020204" pitchFamily="34" charset="0"/>
              <a:buChar char="•"/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Plusieurs lignes et 01 colonne 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190500">
              <a:buFont typeface="Arial" panose="020B0604020202020204" pitchFamily="34" charset="0"/>
              <a:buChar char="•"/>
            </a:pP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190500">
              <a:buFont typeface="Arial" panose="020B0604020202020204" pitchFamily="34" charset="0"/>
              <a:buChar char="•"/>
            </a:pPr>
            <a:endParaRPr lang="fr-F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190500">
              <a:buFont typeface="Arial" panose="020B0604020202020204" pitchFamily="34" charset="0"/>
              <a:buChar char="•"/>
            </a:pP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190500">
              <a:buFont typeface="Arial" panose="020B0604020202020204" pitchFamily="34" charset="0"/>
              <a:buChar char="•"/>
            </a:pPr>
            <a:endParaRPr lang="fr-F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190500">
              <a:buFont typeface="Arial" panose="020B0604020202020204" pitchFamily="34" charset="0"/>
              <a:buChar char="•"/>
            </a:pP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190500">
              <a:buFont typeface="Arial" panose="020B0604020202020204" pitchFamily="34" charset="0"/>
              <a:buChar char="•"/>
            </a:pPr>
            <a:endParaRPr lang="fr-F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190500">
              <a:buFont typeface="Arial" panose="020B0604020202020204" pitchFamily="34" charset="0"/>
              <a:buChar char="•"/>
            </a:pPr>
            <a:endParaRPr lang="fr-F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190500"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Plusieurs 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lignes et 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plusieurs colonnes: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115616" y="1268760"/>
            <a:ext cx="43204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Agréger revient à : </a:t>
            </a:r>
          </a:p>
          <a:p>
            <a:pPr marL="285750" indent="285750"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grouper les données par les modalités </a:t>
            </a:r>
            <a:r>
              <a:rPr lang="fr-FR" sz="1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d’une variable catégorielle</a:t>
            </a: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et résumer par le biais de fonctions descriptives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285750"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grouper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les données par les modalités </a:t>
            </a: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FR" sz="1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plusieurs variables catégorielles</a:t>
            </a: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et résumer les données par le biais de 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fonctions descriptives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285750"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Résumer les données globalement (sans grouper par …) ce qui renvoie une ligne </a:t>
            </a:r>
          </a:p>
          <a:p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Fonctions pour résumer les données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Nombre d’individus : </a:t>
            </a:r>
            <a:r>
              <a:rPr lang="fr-FR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sz="1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Moyenne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Médiane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Ecart type :</a:t>
            </a:r>
            <a:r>
              <a:rPr lang="fr-FR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Maximum : </a:t>
            </a:r>
            <a:r>
              <a:rPr lang="fr-FR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Minimum : </a:t>
            </a:r>
            <a:r>
              <a:rPr lang="fr-FR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Etc 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07504" y="260648"/>
            <a:ext cx="8579296" cy="7109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fr-FR" sz="2400" dirty="0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Agréger </a:t>
            </a:r>
            <a:r>
              <a:rPr lang="fr-FR" sz="2400" dirty="0" smtClean="0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résumer (1/3) </a:t>
            </a:r>
            <a:endParaRPr lang="fr-FR" sz="2400" dirty="0">
              <a:solidFill>
                <a:srgbClr val="004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4FDF-85BE-4707-A388-83D865C75302}" type="slidenum">
              <a:rPr lang="fr-FR" sz="1050" smtClean="0"/>
              <a:t>12</a:t>
            </a:fld>
            <a:endParaRPr lang="fr-FR" sz="1050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155659"/>
              </p:ext>
            </p:extLst>
          </p:nvPr>
        </p:nvGraphicFramePr>
        <p:xfrm>
          <a:off x="5868144" y="4725144"/>
          <a:ext cx="3063732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521"/>
                <a:gridCol w="936104"/>
                <a:gridCol w="945107"/>
              </a:tblGrid>
              <a:tr h="236146">
                <a:tc>
                  <a:txBody>
                    <a:bodyPr/>
                    <a:lstStyle/>
                    <a:p>
                      <a:endParaRPr lang="fr-FR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6146">
                <a:tc>
                  <a:txBody>
                    <a:bodyPr/>
                    <a:lstStyle/>
                    <a:p>
                      <a:endParaRPr lang="fr-FR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fr-FR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61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b="0" kern="12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fr-FR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61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b="0" kern="12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fr-FR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721026"/>
              </p:ext>
            </p:extLst>
          </p:nvPr>
        </p:nvGraphicFramePr>
        <p:xfrm>
          <a:off x="5868144" y="3284984"/>
          <a:ext cx="211862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521"/>
                <a:gridCol w="936104"/>
              </a:tblGrid>
              <a:tr h="236146">
                <a:tc>
                  <a:txBody>
                    <a:bodyPr/>
                    <a:lstStyle/>
                    <a:p>
                      <a:endParaRPr lang="fr-FR" sz="105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6146">
                <a:tc>
                  <a:txBody>
                    <a:bodyPr/>
                    <a:lstStyle/>
                    <a:p>
                      <a:endParaRPr lang="fr-FR" sz="105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fr-FR" sz="105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6146">
                <a:tc>
                  <a:txBody>
                    <a:bodyPr/>
                    <a:lstStyle/>
                    <a:p>
                      <a:endParaRPr lang="fr-FR" sz="105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fr-FR" sz="105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6146">
                <a:tc>
                  <a:txBody>
                    <a:bodyPr/>
                    <a:lstStyle/>
                    <a:p>
                      <a:endParaRPr lang="fr-FR" sz="105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fr-FR" sz="105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696485"/>
              </p:ext>
            </p:extLst>
          </p:nvPr>
        </p:nvGraphicFramePr>
        <p:xfrm>
          <a:off x="5868144" y="1484784"/>
          <a:ext cx="2118625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521"/>
                <a:gridCol w="936104"/>
              </a:tblGrid>
              <a:tr h="236146">
                <a:tc>
                  <a:txBody>
                    <a:bodyPr/>
                    <a:lstStyle/>
                    <a:p>
                      <a:endParaRPr lang="fr-FR" sz="105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6146">
                <a:tc>
                  <a:txBody>
                    <a:bodyPr/>
                    <a:lstStyle/>
                    <a:p>
                      <a:endParaRPr lang="fr-FR" sz="105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fr-FR" sz="105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077835"/>
              </p:ext>
            </p:extLst>
          </p:nvPr>
        </p:nvGraphicFramePr>
        <p:xfrm>
          <a:off x="5868144" y="2350016"/>
          <a:ext cx="30637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521"/>
                <a:gridCol w="936104"/>
                <a:gridCol w="945107"/>
              </a:tblGrid>
              <a:tr h="236146">
                <a:tc>
                  <a:txBody>
                    <a:bodyPr/>
                    <a:lstStyle/>
                    <a:p>
                      <a:endParaRPr lang="fr-FR" sz="105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6146">
                <a:tc>
                  <a:txBody>
                    <a:bodyPr/>
                    <a:lstStyle/>
                    <a:p>
                      <a:endParaRPr lang="fr-FR" sz="105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fr-FR" sz="105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37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07504" y="260648"/>
            <a:ext cx="8579296" cy="7109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fr-FR" sz="2400" dirty="0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Agréger </a:t>
            </a:r>
            <a:r>
              <a:rPr lang="fr-FR" sz="2400" dirty="0" smtClean="0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résumer (2/3) </a:t>
            </a:r>
            <a:endParaRPr lang="fr-FR" sz="2400" dirty="0">
              <a:solidFill>
                <a:srgbClr val="004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4FDF-85BE-4707-A388-83D865C75302}" type="slidenum">
              <a:rPr lang="fr-FR" sz="1050" smtClean="0"/>
              <a:t>13</a:t>
            </a:fld>
            <a:endParaRPr lang="fr-FR" sz="1050" dirty="0"/>
          </a:p>
        </p:txBody>
      </p:sp>
      <p:sp>
        <p:nvSpPr>
          <p:cNvPr id="11" name="Rectangle 10"/>
          <p:cNvSpPr/>
          <p:nvPr/>
        </p:nvSpPr>
        <p:spPr>
          <a:xfrm rot="16200000">
            <a:off x="-1769233" y="3577545"/>
            <a:ext cx="4336451" cy="438960"/>
          </a:xfrm>
          <a:prstGeom prst="rect">
            <a:avLst/>
          </a:prstGeom>
          <a:solidFill>
            <a:srgbClr val="92D05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Pratique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2949" y="941268"/>
            <a:ext cx="792087" cy="438960"/>
          </a:xfrm>
          <a:prstGeom prst="rect">
            <a:avLst/>
          </a:prstGeom>
          <a:solidFill>
            <a:srgbClr val="00B0F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Langage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1" descr="C:\Users\BELHABICH\Desktop\Yacine\1 Entrepreunariat\0 Management\5 Clients\# OLD\SQ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96" y="908720"/>
            <a:ext cx="551940" cy="55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BELHABICH\Desktop\Yacine\1 Entrepreunariat\0 Management\5 Clients\# OLD\r-lang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076" y="956604"/>
            <a:ext cx="647787" cy="48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mage associé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164" y="956604"/>
            <a:ext cx="442900" cy="51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cteur droit avec flèche 15"/>
          <p:cNvCxnSpPr/>
          <p:nvPr/>
        </p:nvCxnSpPr>
        <p:spPr>
          <a:xfrm flipV="1">
            <a:off x="3347864" y="1628799"/>
            <a:ext cx="0" cy="4336451"/>
          </a:xfrm>
          <a:prstGeom prst="straightConnector1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>
          <a:xfrm>
            <a:off x="755576" y="1628800"/>
            <a:ext cx="2376264" cy="1564725"/>
          </a:xfrm>
          <a:prstGeom prst="rect">
            <a:avLst/>
          </a:prstGeom>
          <a:noFill/>
          <a:ln w="31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91879" y="1628800"/>
            <a:ext cx="2880321" cy="1564725"/>
          </a:xfrm>
          <a:prstGeom prst="rect">
            <a:avLst/>
          </a:prstGeom>
          <a:noFill/>
          <a:ln w="31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491878" y="1648253"/>
            <a:ext cx="353358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%&gt;%</a:t>
            </a:r>
            <a:r>
              <a:rPr lang="en-US" sz="13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3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select(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customer_id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  <a:r>
              <a:rPr lang="en-US" sz="1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%&gt;%</a:t>
            </a:r>
          </a:p>
          <a:p>
            <a:r>
              <a:rPr lang="en-US" sz="13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summarise( </a:t>
            </a:r>
            <a:endParaRPr lang="en-US" sz="1300" b="1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Moyenne = mean(amount)</a:t>
            </a:r>
          </a:p>
          <a:p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3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)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775507" y="1700809"/>
            <a:ext cx="2572357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13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payment2 </a:t>
            </a:r>
            <a:r>
              <a:rPr lang="en-US" sz="1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13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en-US" sz="13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, amount </a:t>
            </a:r>
          </a:p>
          <a:p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13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</a:t>
            </a:r>
            <a:r>
              <a:rPr lang="en-US" sz="13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3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</a:p>
          <a:p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MEAN(amount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) AS 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Moyenne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payment2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" t="81762" r="86405" b="8236"/>
          <a:stretch/>
        </p:blipFill>
        <p:spPr bwMode="auto">
          <a:xfrm>
            <a:off x="6876256" y="1967602"/>
            <a:ext cx="2010216" cy="88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755576" y="3800360"/>
            <a:ext cx="2376264" cy="2164890"/>
          </a:xfrm>
          <a:prstGeom prst="rect">
            <a:avLst/>
          </a:prstGeom>
          <a:noFill/>
          <a:ln w="31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91879" y="3800360"/>
            <a:ext cx="2880321" cy="2088232"/>
          </a:xfrm>
          <a:prstGeom prst="rect">
            <a:avLst/>
          </a:prstGeom>
          <a:noFill/>
          <a:ln w="31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3491878" y="3819813"/>
            <a:ext cx="302433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%&gt;%</a:t>
            </a:r>
            <a:r>
              <a:rPr lang="en-US" sz="13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3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select(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customer_id, amount</a:t>
            </a:r>
            <a:r>
              <a:rPr lang="en-US" sz="13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%&gt;%</a:t>
            </a:r>
          </a:p>
          <a:p>
            <a:r>
              <a:rPr lang="en-US" sz="13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3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summarise( </a:t>
            </a:r>
          </a:p>
          <a:p>
            <a:r>
              <a:rPr lang="en-US" sz="13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Moyenne = mean(amount), 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          Min = min(amount), 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          Max = max(amount), 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          Ecart_T = sd(amount)</a:t>
            </a:r>
          </a:p>
          <a:p>
            <a:r>
              <a:rPr lang="en-US" sz="13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)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755576" y="3872369"/>
            <a:ext cx="2572357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13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payment2 </a:t>
            </a:r>
            <a:r>
              <a:rPr lang="en-US" sz="1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13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en-US" sz="13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, amount </a:t>
            </a:r>
          </a:p>
          <a:p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13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</a:t>
            </a:r>
            <a:r>
              <a:rPr lang="en-US" sz="13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13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</a:p>
          <a:p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MEAN(amount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) AS 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Moyenne, </a:t>
            </a:r>
          </a:p>
          <a:p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MIN(amount) AS Min, </a:t>
            </a:r>
          </a:p>
          <a:p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MAX(amount) AS Max, </a:t>
            </a:r>
          </a:p>
          <a:p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SD(amount) AS Ecart_T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payment2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" t="81638" r="78345" b="6515"/>
          <a:stretch/>
        </p:blipFill>
        <p:spPr bwMode="auto">
          <a:xfrm>
            <a:off x="6444208" y="4046220"/>
            <a:ext cx="2689225" cy="86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58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 animBg="1"/>
      <p:bldP spid="18" grpId="0" animBg="1"/>
      <p:bldP spid="19" grpId="0"/>
      <p:bldP spid="21" grpId="0"/>
      <p:bldP spid="24" grpId="0" animBg="1"/>
      <p:bldP spid="25" grpId="0" animBg="1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07504" y="260648"/>
            <a:ext cx="8579296" cy="7109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fr-FR" sz="2400" dirty="0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Agréger </a:t>
            </a:r>
            <a:r>
              <a:rPr lang="fr-FR" sz="2400" dirty="0" smtClean="0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résumer (3/3) </a:t>
            </a:r>
            <a:endParaRPr lang="fr-FR" sz="2400" dirty="0">
              <a:solidFill>
                <a:srgbClr val="004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4FDF-85BE-4707-A388-83D865C75302}" type="slidenum">
              <a:rPr lang="fr-FR" sz="1050" smtClean="0"/>
              <a:t>14</a:t>
            </a:fld>
            <a:endParaRPr lang="fr-FR" sz="1050" dirty="0"/>
          </a:p>
        </p:txBody>
      </p:sp>
      <p:sp>
        <p:nvSpPr>
          <p:cNvPr id="11" name="Rectangle 10"/>
          <p:cNvSpPr/>
          <p:nvPr/>
        </p:nvSpPr>
        <p:spPr>
          <a:xfrm rot="16200000">
            <a:off x="-1769233" y="3577545"/>
            <a:ext cx="4336451" cy="438960"/>
          </a:xfrm>
          <a:prstGeom prst="rect">
            <a:avLst/>
          </a:prstGeom>
          <a:solidFill>
            <a:srgbClr val="92D05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Pratique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2949" y="941268"/>
            <a:ext cx="792087" cy="438960"/>
          </a:xfrm>
          <a:prstGeom prst="rect">
            <a:avLst/>
          </a:prstGeom>
          <a:solidFill>
            <a:srgbClr val="00B0F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Langage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1" descr="C:\Users\BELHABICH\Desktop\Yacine\1 Entrepreunariat\0 Management\5 Clients\# OLD\SQ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96" y="908720"/>
            <a:ext cx="551940" cy="55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BELHABICH\Desktop\Yacine\1 Entrepreunariat\0 Management\5 Clients\# OLD\r-lang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076" y="956604"/>
            <a:ext cx="647787" cy="48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mage associé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164" y="956604"/>
            <a:ext cx="442900" cy="51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cteur droit avec flèche 15"/>
          <p:cNvCxnSpPr/>
          <p:nvPr/>
        </p:nvCxnSpPr>
        <p:spPr>
          <a:xfrm flipV="1">
            <a:off x="3347864" y="1628799"/>
            <a:ext cx="0" cy="4336451"/>
          </a:xfrm>
          <a:prstGeom prst="straightConnector1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>
          <a:xfrm>
            <a:off x="755576" y="1628800"/>
            <a:ext cx="2376264" cy="1564725"/>
          </a:xfrm>
          <a:prstGeom prst="rect">
            <a:avLst/>
          </a:prstGeom>
          <a:noFill/>
          <a:ln w="31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91879" y="1628800"/>
            <a:ext cx="2880321" cy="1564725"/>
          </a:xfrm>
          <a:prstGeom prst="rect">
            <a:avLst/>
          </a:prstGeom>
          <a:noFill/>
          <a:ln w="31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491878" y="1648253"/>
            <a:ext cx="353358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%&gt;%</a:t>
            </a:r>
            <a:r>
              <a:rPr lang="en-US" sz="13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3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select(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customer_id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  <a:r>
              <a:rPr lang="en-US" sz="1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%&gt;%</a:t>
            </a:r>
          </a:p>
          <a:p>
            <a:r>
              <a:rPr lang="en-US" sz="13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group_by(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en-US" sz="13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%&gt;%</a:t>
            </a:r>
            <a:r>
              <a:rPr lang="en-US" sz="13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3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summarise</a:t>
            </a:r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endParaRPr lang="en-US" sz="1300" b="1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Moyenne = mean(amount)</a:t>
            </a:r>
          </a:p>
          <a:p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3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)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703499" y="1700809"/>
            <a:ext cx="257235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, amount, 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MEAN(amount) AS  Moyenne</a:t>
            </a:r>
          </a:p>
          <a:p>
            <a:endParaRPr lang="en-US" sz="13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13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</a:p>
          <a:p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55576" y="3800360"/>
            <a:ext cx="2376264" cy="2164890"/>
          </a:xfrm>
          <a:prstGeom prst="rect">
            <a:avLst/>
          </a:prstGeom>
          <a:noFill/>
          <a:ln w="31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91879" y="3800360"/>
            <a:ext cx="2880321" cy="2088232"/>
          </a:xfrm>
          <a:prstGeom prst="rect">
            <a:avLst/>
          </a:prstGeom>
          <a:noFill/>
          <a:ln w="31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3491878" y="3819813"/>
            <a:ext cx="302433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%&gt;%</a:t>
            </a:r>
            <a:r>
              <a:rPr lang="en-US" sz="13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3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select(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customer_id, amount</a:t>
            </a:r>
            <a:r>
              <a:rPr lang="en-US" sz="13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%&gt;%</a:t>
            </a:r>
          </a:p>
          <a:p>
            <a:r>
              <a:rPr lang="en-US" sz="13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group_by(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%&gt;%</a:t>
            </a:r>
            <a:endParaRPr lang="en-US" sz="1300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summarise( </a:t>
            </a:r>
          </a:p>
          <a:p>
            <a:r>
              <a:rPr lang="en-US" sz="13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Moyenne = mean(amount), 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          Min = min(amount), 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          Max = max(amount), 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          Ecart_T = sd(amount)</a:t>
            </a:r>
          </a:p>
          <a:p>
            <a:r>
              <a:rPr lang="en-US" sz="13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)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755576" y="3872369"/>
            <a:ext cx="257235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customer_id, amount, </a:t>
            </a:r>
          </a:p>
          <a:p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MEAN(amount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) AS 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Moyenne, </a:t>
            </a:r>
          </a:p>
          <a:p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MIN(amount) AS Min, </a:t>
            </a:r>
          </a:p>
          <a:p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MAX(amount) AS Max, </a:t>
            </a:r>
          </a:p>
          <a:p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SD(amount) AS Ecart_T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payment2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</a:p>
          <a:p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" t="58410" r="68871" b="7228"/>
          <a:stretch/>
        </p:blipFill>
        <p:spPr bwMode="auto">
          <a:xfrm>
            <a:off x="6444208" y="3944383"/>
            <a:ext cx="2719022" cy="17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" t="58525" r="81889" b="8047"/>
          <a:stretch/>
        </p:blipFill>
        <p:spPr bwMode="auto">
          <a:xfrm>
            <a:off x="6876619" y="1460660"/>
            <a:ext cx="1854200" cy="2020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076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 animBg="1"/>
      <p:bldP spid="18" grpId="0" animBg="1"/>
      <p:bldP spid="19" grpId="0"/>
      <p:bldP spid="21" grpId="0"/>
      <p:bldP spid="24" grpId="0" animBg="1"/>
      <p:bldP spid="25" grpId="0" animBg="1"/>
      <p:bldP spid="26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07504" y="260648"/>
            <a:ext cx="8579296" cy="7109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Trier les données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/>
          <a:p>
            <a:fld id="{97454FDF-85BE-4707-A388-83D865C75302}" type="slidenum">
              <a:rPr lang="fr-FR" smtClean="0"/>
              <a:t>15</a:t>
            </a:fld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767599"/>
              </p:ext>
            </p:extLst>
          </p:nvPr>
        </p:nvGraphicFramePr>
        <p:xfrm>
          <a:off x="6777073" y="1425602"/>
          <a:ext cx="204248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244"/>
                <a:gridCol w="1021244"/>
              </a:tblGrid>
              <a:tr h="236146">
                <a:tc>
                  <a:txBody>
                    <a:bodyPr/>
                    <a:lstStyle/>
                    <a:p>
                      <a:endParaRPr lang="fr-FR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361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b="0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endParaRPr lang="fr-FR" sz="12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20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361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b="0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XXXXX</a:t>
                      </a:r>
                      <a:endParaRPr lang="fr-FR" sz="12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20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361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b="0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XXXX</a:t>
                      </a:r>
                      <a:endParaRPr lang="fr-FR" sz="12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20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361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b="0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  <a:endParaRPr lang="fr-FR" sz="12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20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150515"/>
              </p:ext>
            </p:extLst>
          </p:nvPr>
        </p:nvGraphicFramePr>
        <p:xfrm>
          <a:off x="6777984" y="3137520"/>
          <a:ext cx="204248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244"/>
                <a:gridCol w="1021244"/>
              </a:tblGrid>
              <a:tr h="236146">
                <a:tc>
                  <a:txBody>
                    <a:bodyPr/>
                    <a:lstStyle/>
                    <a:p>
                      <a:endParaRPr lang="fr-FR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361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b="0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  <a:endParaRPr lang="fr-FR" sz="12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20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361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b="0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XXXX</a:t>
                      </a:r>
                      <a:endParaRPr lang="fr-FR" sz="12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20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361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b="0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XXXXX</a:t>
                      </a:r>
                      <a:endParaRPr lang="fr-FR" sz="12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20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361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b="0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endParaRPr lang="fr-FR" sz="12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20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cxnSp>
        <p:nvCxnSpPr>
          <p:cNvPr id="3" name="Connecteur droit avec flèche 2"/>
          <p:cNvCxnSpPr/>
          <p:nvPr/>
        </p:nvCxnSpPr>
        <p:spPr>
          <a:xfrm>
            <a:off x="6607744" y="1713634"/>
            <a:ext cx="0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6607744" y="3425552"/>
            <a:ext cx="0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èche droite 11"/>
          <p:cNvSpPr/>
          <p:nvPr/>
        </p:nvSpPr>
        <p:spPr>
          <a:xfrm rot="5229498">
            <a:off x="7120503" y="989432"/>
            <a:ext cx="360040" cy="360040"/>
          </a:xfrm>
          <a:prstGeom prst="rightArrow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063121"/>
              </p:ext>
            </p:extLst>
          </p:nvPr>
        </p:nvGraphicFramePr>
        <p:xfrm>
          <a:off x="6777984" y="5153744"/>
          <a:ext cx="204248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829"/>
                <a:gridCol w="680829"/>
                <a:gridCol w="680829"/>
              </a:tblGrid>
              <a:tr h="236146">
                <a:tc>
                  <a:txBody>
                    <a:bodyPr/>
                    <a:lstStyle/>
                    <a:p>
                      <a:endParaRPr lang="fr-FR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361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b="0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  <a:endParaRPr lang="fr-FR" sz="12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b="0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YY</a:t>
                      </a:r>
                      <a:endParaRPr lang="fr-FR" sz="12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361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b="0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  <a:endParaRPr lang="fr-FR" sz="12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b="0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YYYYYY</a:t>
                      </a:r>
                      <a:endParaRPr lang="fr-FR" sz="12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361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b="0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XXXXX</a:t>
                      </a:r>
                      <a:endParaRPr lang="fr-FR" sz="12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b="0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YYYYY</a:t>
                      </a:r>
                      <a:endParaRPr lang="fr-FR" sz="12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361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b="0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endParaRPr lang="fr-FR" sz="12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b="0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YYYYYY</a:t>
                      </a:r>
                      <a:endParaRPr lang="fr-FR" sz="12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cxnSp>
        <p:nvCxnSpPr>
          <p:cNvPr id="15" name="Connecteur droit avec flèche 14"/>
          <p:cNvCxnSpPr/>
          <p:nvPr/>
        </p:nvCxnSpPr>
        <p:spPr>
          <a:xfrm flipV="1">
            <a:off x="6607744" y="5441776"/>
            <a:ext cx="0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èche droite 15"/>
          <p:cNvSpPr/>
          <p:nvPr/>
        </p:nvSpPr>
        <p:spPr>
          <a:xfrm rot="5229498">
            <a:off x="6984438" y="4833326"/>
            <a:ext cx="245913" cy="245913"/>
          </a:xfrm>
          <a:prstGeom prst="rightArrow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Flèche droite 16"/>
          <p:cNvSpPr/>
          <p:nvPr/>
        </p:nvSpPr>
        <p:spPr>
          <a:xfrm rot="5229498">
            <a:off x="7674289" y="4833326"/>
            <a:ext cx="245913" cy="245913"/>
          </a:xfrm>
          <a:prstGeom prst="rightArrow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 rot="16200000">
            <a:off x="-2123029" y="3931341"/>
            <a:ext cx="5044044" cy="438960"/>
          </a:xfrm>
          <a:prstGeom prst="rect">
            <a:avLst/>
          </a:prstGeom>
          <a:solidFill>
            <a:srgbClr val="92D05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Pratique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 rot="16200000">
            <a:off x="2949" y="941268"/>
            <a:ext cx="792087" cy="438960"/>
          </a:xfrm>
          <a:prstGeom prst="rect">
            <a:avLst/>
          </a:prstGeom>
          <a:solidFill>
            <a:srgbClr val="00B0F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Langage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1" descr="C:\Users\BELHABICH\Desktop\Yacine\1 Entrepreunariat\0 Management\5 Clients\# OLD\SQ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96" y="908720"/>
            <a:ext cx="551940" cy="55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BELHABICH\Desktop\Yacine\1 Entrepreunariat\0 Management\5 Clients\# OLD\r-lang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076" y="956604"/>
            <a:ext cx="647787" cy="48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associé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164" y="956604"/>
            <a:ext cx="442900" cy="51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eur droit avec flèche 21"/>
          <p:cNvCxnSpPr/>
          <p:nvPr/>
        </p:nvCxnSpPr>
        <p:spPr>
          <a:xfrm flipV="1">
            <a:off x="3275856" y="1628800"/>
            <a:ext cx="36004" cy="5044044"/>
          </a:xfrm>
          <a:prstGeom prst="straightConnector1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Rectangle 22"/>
          <p:cNvSpPr/>
          <p:nvPr/>
        </p:nvSpPr>
        <p:spPr>
          <a:xfrm>
            <a:off x="755576" y="1628800"/>
            <a:ext cx="2376264" cy="1564725"/>
          </a:xfrm>
          <a:prstGeom prst="rect">
            <a:avLst/>
          </a:prstGeom>
          <a:noFill/>
          <a:ln w="31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91879" y="1628800"/>
            <a:ext cx="2880321" cy="1564725"/>
          </a:xfrm>
          <a:prstGeom prst="rect">
            <a:avLst/>
          </a:prstGeom>
          <a:noFill/>
          <a:ln w="31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703499" y="1700809"/>
            <a:ext cx="257235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, amount, 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MEAN(amount) </a:t>
            </a:r>
            <a:r>
              <a:rPr lang="en-US" sz="1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Moyenne</a:t>
            </a:r>
          </a:p>
          <a:p>
            <a:endParaRPr lang="en-US" sz="13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13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</a:p>
          <a:p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</a:p>
          <a:p>
            <a:r>
              <a:rPr lang="en-US" sz="13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Moyenne </a:t>
            </a:r>
            <a:r>
              <a:rPr lang="en-US" sz="1300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</a:t>
            </a:r>
            <a:endParaRPr lang="en-US" sz="13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3491878" y="1648253"/>
            <a:ext cx="3533587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%&gt;%</a:t>
            </a:r>
            <a:r>
              <a:rPr lang="en-US" sz="13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3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select(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customer_id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  <a:r>
              <a:rPr lang="en-US" sz="1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%&gt;%</a:t>
            </a:r>
          </a:p>
          <a:p>
            <a:r>
              <a:rPr lang="en-US" sz="13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group_by(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en-US" sz="13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%&gt;%</a:t>
            </a:r>
            <a:r>
              <a:rPr lang="en-US" sz="13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3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summarise</a:t>
            </a:r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endParaRPr lang="en-US" sz="1300" b="1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Moyenne = mean(amount)</a:t>
            </a:r>
          </a:p>
          <a:p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3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)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%&gt;% </a:t>
            </a:r>
          </a:p>
          <a:p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arrange( </a:t>
            </a:r>
            <a:r>
              <a:rPr lang="en-US" sz="1300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(Moyenne) </a:t>
            </a:r>
            <a:r>
              <a:rPr lang="en-US" sz="13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3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35645" y="3304435"/>
            <a:ext cx="2376264" cy="1564725"/>
          </a:xfrm>
          <a:prstGeom prst="rect">
            <a:avLst/>
          </a:prstGeom>
          <a:noFill/>
          <a:ln w="31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471948" y="3304435"/>
            <a:ext cx="2880321" cy="1564725"/>
          </a:xfrm>
          <a:prstGeom prst="rect">
            <a:avLst/>
          </a:prstGeom>
          <a:noFill/>
          <a:ln w="31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683568" y="3376444"/>
            <a:ext cx="257235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, amount, 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MEAN(amount) </a:t>
            </a:r>
            <a:r>
              <a:rPr lang="en-US" sz="1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Moyenne</a:t>
            </a:r>
          </a:p>
          <a:p>
            <a:endParaRPr lang="en-US" sz="13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13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</a:p>
          <a:p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</a:p>
          <a:p>
            <a:r>
              <a:rPr lang="en-US" sz="13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Moyenne</a:t>
            </a:r>
            <a:endParaRPr lang="en-US" sz="13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3471947" y="3323888"/>
            <a:ext cx="3533587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%&gt;%</a:t>
            </a:r>
            <a:r>
              <a:rPr lang="en-US" sz="13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3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select(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customer_id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  <a:r>
              <a:rPr lang="en-US" sz="1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%&gt;%</a:t>
            </a:r>
          </a:p>
          <a:p>
            <a:r>
              <a:rPr lang="en-US" sz="13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group_by(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en-US" sz="13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%&gt;%</a:t>
            </a:r>
            <a:r>
              <a:rPr lang="en-US" sz="13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3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summarise</a:t>
            </a:r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endParaRPr lang="en-US" sz="1300" b="1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Moyenne = mean(amount)</a:t>
            </a:r>
          </a:p>
          <a:p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3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)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%&gt;% </a:t>
            </a:r>
          </a:p>
          <a:p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arrange(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Moyenne </a:t>
            </a:r>
            <a:r>
              <a:rPr lang="en-US" sz="13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3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35645" y="4960619"/>
            <a:ext cx="2376264" cy="1712224"/>
          </a:xfrm>
          <a:prstGeom prst="rect">
            <a:avLst/>
          </a:prstGeom>
          <a:noFill/>
          <a:ln w="31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71948" y="4960619"/>
            <a:ext cx="2880321" cy="1712224"/>
          </a:xfrm>
          <a:prstGeom prst="rect">
            <a:avLst/>
          </a:prstGeom>
          <a:noFill/>
          <a:ln w="31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683568" y="5032628"/>
            <a:ext cx="2572357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, amount, 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MEAN(amount) </a:t>
            </a:r>
            <a:r>
              <a:rPr lang="en-US" sz="1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Moyenne, </a:t>
            </a:r>
          </a:p>
          <a:p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SD(amount) </a:t>
            </a:r>
            <a:r>
              <a:rPr lang="en-US" sz="13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Ecart_T</a:t>
            </a:r>
          </a:p>
          <a:p>
            <a:endParaRPr lang="en-US" sz="13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13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</a:p>
          <a:p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</a:p>
          <a:p>
            <a:r>
              <a:rPr lang="en-US" sz="13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Moyenne,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Ecart_T</a:t>
            </a:r>
            <a:endParaRPr lang="en-US" sz="13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3491880" y="4980072"/>
            <a:ext cx="336963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%&gt;%</a:t>
            </a:r>
            <a:r>
              <a:rPr lang="en-US" sz="13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3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select(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customer_id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  <a:r>
              <a:rPr lang="en-US" sz="1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%&gt;%</a:t>
            </a:r>
          </a:p>
          <a:p>
            <a:r>
              <a:rPr lang="en-US" sz="13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group_by(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en-US" sz="13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%&gt;%</a:t>
            </a:r>
            <a:r>
              <a:rPr lang="en-US" sz="13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3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summarise</a:t>
            </a:r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endParaRPr lang="en-US" sz="1300" b="1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Moyenne = mean(amount), </a:t>
            </a:r>
          </a:p>
          <a:p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Ecart_T = sd(amount)</a:t>
            </a:r>
          </a:p>
          <a:p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3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)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%&gt;% </a:t>
            </a:r>
          </a:p>
          <a:p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arrange(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Moyenne ,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Ecart_T </a:t>
            </a:r>
            <a:r>
              <a:rPr lang="en-US" sz="13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3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71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3" grpId="0" animBg="1"/>
      <p:bldP spid="18" grpId="0" animBg="1"/>
      <p:bldP spid="23" grpId="0" animBg="1"/>
      <p:bldP spid="24" grpId="0" animBg="1"/>
      <p:bldP spid="25" grpId="0"/>
      <p:bldP spid="30" grpId="0"/>
      <p:bldP spid="31" grpId="0" animBg="1"/>
      <p:bldP spid="32" grpId="0" animBg="1"/>
      <p:bldP spid="33" grpId="0"/>
      <p:bldP spid="34" grpId="0"/>
      <p:bldP spid="38" grpId="0" animBg="1"/>
      <p:bldP spid="39" grpId="0" animBg="1"/>
      <p:bldP spid="40" grpId="0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07504" y="260648"/>
            <a:ext cx="8579296" cy="7109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fr-FR" sz="2400" dirty="0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Réaliser des jointures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525344"/>
            <a:ext cx="2133600" cy="365125"/>
          </a:xfrm>
        </p:spPr>
        <p:txBody>
          <a:bodyPr/>
          <a:lstStyle/>
          <a:p>
            <a:fld id="{97454FDF-85BE-4707-A388-83D865C75302}" type="slidenum">
              <a:rPr lang="fr-FR" smtClean="0"/>
              <a:t>16</a:t>
            </a:fld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283968" y="1202703"/>
            <a:ext cx="3660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Inner join | Jointure interne : </a:t>
            </a:r>
          </a:p>
          <a:p>
            <a:r>
              <a:rPr lang="fr-FR" sz="1400" dirty="0" smtClean="0"/>
              <a:t>Joint les colonnes des deux tables </a:t>
            </a:r>
          </a:p>
          <a:p>
            <a:r>
              <a:rPr lang="fr-FR" sz="1400" b="1" dirty="0" smtClean="0"/>
              <a:t>Conditions :   </a:t>
            </a:r>
          </a:p>
          <a:p>
            <a:r>
              <a:rPr lang="fr-FR" sz="1400" dirty="0" smtClean="0"/>
              <a:t>Pour les individus (ID) présents dans A et B</a:t>
            </a:r>
            <a:endParaRPr lang="fr-FR" sz="1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1403648" y="3140968"/>
            <a:ext cx="42484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Left join | Jointure à gauche : </a:t>
            </a:r>
          </a:p>
          <a:p>
            <a:r>
              <a:rPr lang="fr-FR" sz="1400" dirty="0" smtClean="0"/>
              <a:t>Joint les colonnes de B à A</a:t>
            </a:r>
          </a:p>
          <a:p>
            <a:r>
              <a:rPr lang="fr-FR" sz="1400" b="1" dirty="0" smtClean="0"/>
              <a:t>Condition</a:t>
            </a:r>
            <a:r>
              <a:rPr lang="fr-FR" sz="1400" dirty="0" smtClean="0"/>
              <a:t> : </a:t>
            </a:r>
          </a:p>
          <a:p>
            <a:r>
              <a:rPr lang="fr-FR" sz="1400" dirty="0" smtClean="0"/>
              <a:t>Pour tous les individus (ID) présents dans A,  même si pour certains (ID) les colonnes de B sont vides </a:t>
            </a:r>
          </a:p>
          <a:p>
            <a:endParaRPr lang="fr-FR" sz="1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4367878" y="5013176"/>
            <a:ext cx="40925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Right join | Jointure à droite : </a:t>
            </a:r>
          </a:p>
          <a:p>
            <a:r>
              <a:rPr lang="fr-FR" sz="1400" dirty="0" smtClean="0"/>
              <a:t>Joint les colonnes de B à A </a:t>
            </a:r>
          </a:p>
          <a:p>
            <a:r>
              <a:rPr lang="fr-FR" sz="1400" b="1" dirty="0" smtClean="0"/>
              <a:t>Condition : </a:t>
            </a:r>
          </a:p>
          <a:p>
            <a:r>
              <a:rPr lang="fr-FR" sz="1400" dirty="0" smtClean="0"/>
              <a:t>Pour tous </a:t>
            </a:r>
            <a:r>
              <a:rPr lang="fr-FR" sz="1400" dirty="0"/>
              <a:t>les individus (ID) présents dans </a:t>
            </a:r>
            <a:r>
              <a:rPr lang="fr-FR" sz="1400" dirty="0" smtClean="0"/>
              <a:t>B,  </a:t>
            </a:r>
            <a:r>
              <a:rPr lang="fr-FR" sz="1400" dirty="0"/>
              <a:t>même </a:t>
            </a:r>
            <a:r>
              <a:rPr lang="fr-FR" sz="1400" dirty="0" smtClean="0"/>
              <a:t>s’ils n’existent pas dans A </a:t>
            </a:r>
            <a:endParaRPr lang="fr-FR" sz="1400" dirty="0"/>
          </a:p>
          <a:p>
            <a:endParaRPr lang="fr-FR" sz="1400" dirty="0"/>
          </a:p>
        </p:txBody>
      </p:sp>
      <p:grpSp>
        <p:nvGrpSpPr>
          <p:cNvPr id="20" name="Groupe 19"/>
          <p:cNvGrpSpPr/>
          <p:nvPr/>
        </p:nvGrpSpPr>
        <p:grpSpPr>
          <a:xfrm>
            <a:off x="1265583" y="1196752"/>
            <a:ext cx="2430419" cy="1434209"/>
            <a:chOff x="1265583" y="1196752"/>
            <a:chExt cx="2430419" cy="1434209"/>
          </a:xfrm>
        </p:grpSpPr>
        <p:sp>
          <p:nvSpPr>
            <p:cNvPr id="6" name="Ellipse 5"/>
            <p:cNvSpPr/>
            <p:nvPr/>
          </p:nvSpPr>
          <p:spPr>
            <a:xfrm>
              <a:off x="2267744" y="1196752"/>
              <a:ext cx="1428258" cy="14282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" name="Ellipse 1"/>
            <p:cNvSpPr/>
            <p:nvPr/>
          </p:nvSpPr>
          <p:spPr>
            <a:xfrm>
              <a:off x="1265583" y="1202703"/>
              <a:ext cx="1428258" cy="14282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>
                  <a:solidFill>
                    <a:schemeClr val="tx1"/>
                  </a:solidFill>
                </a:rPr>
                <a:t>A</a:t>
              </a:r>
              <a:endParaRPr lang="fr-FR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Ellipse 13"/>
            <p:cNvSpPr/>
            <p:nvPr/>
          </p:nvSpPr>
          <p:spPr>
            <a:xfrm>
              <a:off x="2267744" y="1412776"/>
              <a:ext cx="468052" cy="1008112"/>
            </a:xfrm>
            <a:prstGeom prst="ellipse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5514055" y="3068960"/>
            <a:ext cx="2430419" cy="1434209"/>
            <a:chOff x="5514055" y="3068960"/>
            <a:chExt cx="2430419" cy="1434209"/>
          </a:xfrm>
        </p:grpSpPr>
        <p:sp>
          <p:nvSpPr>
            <p:cNvPr id="8" name="Ellipse 7"/>
            <p:cNvSpPr/>
            <p:nvPr/>
          </p:nvSpPr>
          <p:spPr>
            <a:xfrm>
              <a:off x="6516216" y="3068960"/>
              <a:ext cx="1428258" cy="14282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5514055" y="3074911"/>
              <a:ext cx="1428258" cy="1428258"/>
            </a:xfrm>
            <a:prstGeom prst="ellipse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>
                  <a:solidFill>
                    <a:schemeClr val="tx1"/>
                  </a:solidFill>
                </a:rPr>
                <a:t>A</a:t>
              </a:r>
              <a:endParaRPr lang="fr-FR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Connecteur droit avec flèche 15"/>
            <p:cNvCxnSpPr/>
            <p:nvPr/>
          </p:nvCxnSpPr>
          <p:spPr>
            <a:xfrm>
              <a:off x="6114221" y="4221088"/>
              <a:ext cx="12660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e 21"/>
          <p:cNvGrpSpPr/>
          <p:nvPr/>
        </p:nvGrpSpPr>
        <p:grpSpPr>
          <a:xfrm>
            <a:off x="1265583" y="4797152"/>
            <a:ext cx="2430419" cy="1434209"/>
            <a:chOff x="1265583" y="4797152"/>
            <a:chExt cx="2430419" cy="1434209"/>
          </a:xfrm>
        </p:grpSpPr>
        <p:sp>
          <p:nvSpPr>
            <p:cNvPr id="9" name="Ellipse 8"/>
            <p:cNvSpPr/>
            <p:nvPr/>
          </p:nvSpPr>
          <p:spPr>
            <a:xfrm>
              <a:off x="1265583" y="4803103"/>
              <a:ext cx="1428258" cy="14282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>
                  <a:solidFill>
                    <a:schemeClr val="tx1"/>
                  </a:solidFill>
                </a:rPr>
                <a:t>A</a:t>
              </a:r>
              <a:endParaRPr lang="fr-FR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Ellipse 9"/>
            <p:cNvSpPr/>
            <p:nvPr/>
          </p:nvSpPr>
          <p:spPr>
            <a:xfrm>
              <a:off x="2267744" y="4797152"/>
              <a:ext cx="1428258" cy="1428258"/>
            </a:xfrm>
            <a:prstGeom prst="ellipse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 flipH="1">
              <a:off x="1835696" y="5949280"/>
              <a:ext cx="12813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471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07504" y="260648"/>
            <a:ext cx="8579296" cy="7109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fr-FR" sz="2400" dirty="0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Réaliser des jointures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525344"/>
            <a:ext cx="2133600" cy="365125"/>
          </a:xfrm>
        </p:spPr>
        <p:txBody>
          <a:bodyPr/>
          <a:lstStyle/>
          <a:p>
            <a:fld id="{97454FDF-85BE-4707-A388-83D865C75302}" type="slidenum">
              <a:rPr lang="fr-FR" smtClean="0"/>
              <a:t>17</a:t>
            </a:fld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 rot="16200000">
            <a:off x="-429100" y="2237412"/>
            <a:ext cx="1656185" cy="438960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INNER JOIN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2949" y="941268"/>
            <a:ext cx="792087" cy="438960"/>
          </a:xfrm>
          <a:prstGeom prst="rect">
            <a:avLst/>
          </a:prstGeom>
          <a:solidFill>
            <a:srgbClr val="00B0F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Langage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1" descr="C:\Users\BELHABICH\Desktop\Yacine\1 Entrepreunariat\0 Management\5 Clients\# OLD\SQ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96" y="908720"/>
            <a:ext cx="551940" cy="55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BELHABICH\Desktop\Yacine\1 Entrepreunariat\0 Management\5 Clients\# OLD\r-lang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244" y="956604"/>
            <a:ext cx="647787" cy="48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associé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332" y="956604"/>
            <a:ext cx="442900" cy="51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 rot="16200000">
            <a:off x="-429100" y="3965603"/>
            <a:ext cx="1656185" cy="438960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LEFT JOIN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6200000">
            <a:off x="-429100" y="5693795"/>
            <a:ext cx="1656185" cy="438960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0800000" scaled="1"/>
            <a:tileRect/>
          </a:gra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RIGHT JOIN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5576" y="1628800"/>
            <a:ext cx="3641576" cy="1656185"/>
          </a:xfrm>
          <a:prstGeom prst="rect">
            <a:avLst/>
          </a:prstGeom>
          <a:noFill/>
          <a:ln w="31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customer.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first_name, </a:t>
            </a:r>
            <a:endParaRPr lang="fr-FR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customer.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payment.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</a:p>
          <a:p>
            <a:endParaRPr lang="fr-FR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fr-FR" sz="12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 JOIN </a:t>
            </a:r>
            <a:r>
              <a:rPr lang="fr-FR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</a:p>
          <a:p>
            <a:r>
              <a:rPr lang="fr-FR" sz="1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customer.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payment.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88024" y="1628800"/>
            <a:ext cx="3384376" cy="1656185"/>
          </a:xfrm>
          <a:prstGeom prst="rect">
            <a:avLst/>
          </a:prstGeom>
          <a:noFill/>
          <a:ln w="31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customer_amount</a:t>
            </a:r>
            <a:r>
              <a: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en-US" sz="1300" b="1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inner_join</a:t>
            </a:r>
            <a:r>
              <a:rPr lang="en-US" sz="13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en-US" sz="13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r>
              <a: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13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US" sz="13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13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</a:t>
            </a:r>
            <a:r>
              <a: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3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'customer_id‘ = 'customer_id')</a:t>
            </a:r>
          </a:p>
          <a:p>
            <a:r>
              <a:rPr lang="en-US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3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</a:t>
            </a:r>
            <a:r>
              <a:rPr lang="en-US" sz="13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3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Connecteur droit avec flèche 27"/>
          <p:cNvCxnSpPr/>
          <p:nvPr/>
        </p:nvCxnSpPr>
        <p:spPr>
          <a:xfrm flipV="1">
            <a:off x="4535996" y="1628800"/>
            <a:ext cx="36004" cy="5044044"/>
          </a:xfrm>
          <a:prstGeom prst="straightConnector1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Rectangle 28"/>
          <p:cNvSpPr/>
          <p:nvPr/>
        </p:nvSpPr>
        <p:spPr>
          <a:xfrm>
            <a:off x="755576" y="3356991"/>
            <a:ext cx="3641576" cy="1656185"/>
          </a:xfrm>
          <a:prstGeom prst="rect">
            <a:avLst/>
          </a:prstGeom>
          <a:noFill/>
          <a:ln w="31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customer.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first_name, </a:t>
            </a:r>
          </a:p>
          <a:p>
            <a:r>
              <a:rPr lang="fr-FR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customer.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last_name, </a:t>
            </a:r>
            <a:r>
              <a:rPr lang="fr-FR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payment.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</a:p>
          <a:p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fr-FR" sz="12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JOIN </a:t>
            </a:r>
            <a:r>
              <a:rPr lang="fr-FR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</a:p>
          <a:p>
            <a:r>
              <a:rPr lang="fr-FR" sz="1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customer.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customer_id = </a:t>
            </a:r>
            <a:r>
              <a:rPr lang="fr-FR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payment.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customer_id 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88024" y="3356991"/>
            <a:ext cx="3384376" cy="1656185"/>
          </a:xfrm>
          <a:prstGeom prst="rect">
            <a:avLst/>
          </a:prstGeom>
          <a:noFill/>
          <a:ln w="31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customer_amount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en-US" sz="1200" b="1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left_join</a:t>
            </a:r>
            <a:r>
              <a:rPr lang="en-US" sz="12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endParaRPr lang="en-US" sz="1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1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c(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'customer_id‘ = 'customer_id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       </a:t>
            </a:r>
            <a:r>
              <a:rPr lang="en-US" sz="1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55576" y="5085184"/>
            <a:ext cx="3641576" cy="1656185"/>
          </a:xfrm>
          <a:prstGeom prst="rect">
            <a:avLst/>
          </a:prstGeom>
          <a:noFill/>
          <a:ln w="31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customer.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first_name, </a:t>
            </a:r>
          </a:p>
          <a:p>
            <a:r>
              <a:rPr lang="fr-FR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customer.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last_name, </a:t>
            </a:r>
            <a:r>
              <a:rPr lang="fr-FR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payment.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</a:p>
          <a:p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fr-FR" sz="12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JOIN </a:t>
            </a:r>
            <a:r>
              <a:rPr lang="fr-FR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</a:p>
          <a:p>
            <a:r>
              <a:rPr lang="fr-FR" sz="1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customer.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customer_id = </a:t>
            </a:r>
            <a:r>
              <a:rPr lang="fr-FR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payment.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customer_id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788024" y="5085184"/>
            <a:ext cx="3384376" cy="1656185"/>
          </a:xfrm>
          <a:prstGeom prst="rect">
            <a:avLst/>
          </a:prstGeom>
          <a:noFill/>
          <a:ln w="31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customer_amount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en-US" sz="1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right_join</a:t>
            </a:r>
            <a:r>
              <a:rPr lang="en-US" sz="1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en-US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1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c(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'customer_id‘ = 'customer_id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       </a:t>
            </a:r>
            <a:r>
              <a:rPr lang="en-US" sz="1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09" y="3779022"/>
            <a:ext cx="859095" cy="513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195911"/>
            <a:ext cx="859095" cy="513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582511"/>
            <a:ext cx="859095" cy="510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106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3" grpId="0" animBg="1"/>
      <p:bldP spid="24" grpId="0" animBg="1"/>
      <p:bldP spid="25" grpId="0" animBg="1"/>
      <p:bldP spid="27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07504" y="260648"/>
            <a:ext cx="8579296" cy="7109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fr-FR" sz="2400" dirty="0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connecter à des bases de données avec </a:t>
            </a:r>
            <a:r>
              <a:rPr lang="fr-FR" sz="2400" dirty="0" smtClean="0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(1/2)  </a:t>
            </a:r>
            <a:endParaRPr lang="fr-FR" sz="2400" dirty="0">
              <a:solidFill>
                <a:srgbClr val="004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/>
          <a:p>
            <a:fld id="{97454FDF-85BE-4707-A388-83D865C75302}" type="slidenum">
              <a:rPr lang="fr-FR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15945"/>
            <a:ext cx="1463783" cy="146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1789"/>
          <p:cNvSpPr>
            <a:spLocks noEditPoints="1"/>
          </p:cNvSpPr>
          <p:nvPr/>
        </p:nvSpPr>
        <p:spPr bwMode="auto">
          <a:xfrm>
            <a:off x="6871050" y="2551138"/>
            <a:ext cx="1539149" cy="1502675"/>
          </a:xfrm>
          <a:custGeom>
            <a:avLst/>
            <a:gdLst>
              <a:gd name="T0" fmla="*/ 64 w 89"/>
              <a:gd name="T1" fmla="*/ 33 h 87"/>
              <a:gd name="T2" fmla="*/ 65 w 89"/>
              <a:gd name="T3" fmla="*/ 27 h 87"/>
              <a:gd name="T4" fmla="*/ 64 w 89"/>
              <a:gd name="T5" fmla="*/ 14 h 87"/>
              <a:gd name="T6" fmla="*/ 65 w 89"/>
              <a:gd name="T7" fmla="*/ 11 h 87"/>
              <a:gd name="T8" fmla="*/ 1 w 89"/>
              <a:gd name="T9" fmla="*/ 11 h 87"/>
              <a:gd name="T10" fmla="*/ 1 w 89"/>
              <a:gd name="T11" fmla="*/ 14 h 87"/>
              <a:gd name="T12" fmla="*/ 0 w 89"/>
              <a:gd name="T13" fmla="*/ 27 h 87"/>
              <a:gd name="T14" fmla="*/ 1 w 89"/>
              <a:gd name="T15" fmla="*/ 33 h 87"/>
              <a:gd name="T16" fmla="*/ 0 w 89"/>
              <a:gd name="T17" fmla="*/ 46 h 87"/>
              <a:gd name="T18" fmla="*/ 1 w 89"/>
              <a:gd name="T19" fmla="*/ 51 h 87"/>
              <a:gd name="T20" fmla="*/ 0 w 89"/>
              <a:gd name="T21" fmla="*/ 65 h 87"/>
              <a:gd name="T22" fmla="*/ 43 w 89"/>
              <a:gd name="T23" fmla="*/ 79 h 87"/>
              <a:gd name="T24" fmla="*/ 62 w 89"/>
              <a:gd name="T25" fmla="*/ 87 h 87"/>
              <a:gd name="T26" fmla="*/ 65 w 89"/>
              <a:gd name="T27" fmla="*/ 34 h 87"/>
              <a:gd name="T28" fmla="*/ 61 w 89"/>
              <a:gd name="T29" fmla="*/ 11 h 87"/>
              <a:gd name="T30" fmla="*/ 4 w 89"/>
              <a:gd name="T31" fmla="*/ 11 h 87"/>
              <a:gd name="T32" fmla="*/ 4 w 89"/>
              <a:gd name="T33" fmla="*/ 19 h 87"/>
              <a:gd name="T34" fmla="*/ 62 w 89"/>
              <a:gd name="T35" fmla="*/ 19 h 87"/>
              <a:gd name="T36" fmla="*/ 33 w 89"/>
              <a:gd name="T37" fmla="*/ 39 h 87"/>
              <a:gd name="T38" fmla="*/ 4 w 89"/>
              <a:gd name="T39" fmla="*/ 19 h 87"/>
              <a:gd name="T40" fmla="*/ 33 w 89"/>
              <a:gd name="T41" fmla="*/ 45 h 87"/>
              <a:gd name="T42" fmla="*/ 37 w 89"/>
              <a:gd name="T43" fmla="*/ 54 h 87"/>
              <a:gd name="T44" fmla="*/ 33 w 89"/>
              <a:gd name="T45" fmla="*/ 58 h 87"/>
              <a:gd name="T46" fmla="*/ 4 w 89"/>
              <a:gd name="T47" fmla="*/ 37 h 87"/>
              <a:gd name="T48" fmla="*/ 4 w 89"/>
              <a:gd name="T49" fmla="*/ 65 h 87"/>
              <a:gd name="T50" fmla="*/ 33 w 89"/>
              <a:gd name="T51" fmla="*/ 64 h 87"/>
              <a:gd name="T52" fmla="*/ 39 w 89"/>
              <a:gd name="T53" fmla="*/ 73 h 87"/>
              <a:gd name="T54" fmla="*/ 33 w 89"/>
              <a:gd name="T55" fmla="*/ 76 h 87"/>
              <a:gd name="T56" fmla="*/ 47 w 89"/>
              <a:gd name="T57" fmla="*/ 75 h 87"/>
              <a:gd name="T58" fmla="*/ 41 w 89"/>
              <a:gd name="T59" fmla="*/ 61 h 87"/>
              <a:gd name="T60" fmla="*/ 42 w 89"/>
              <a:gd name="T61" fmla="*/ 57 h 87"/>
              <a:gd name="T62" fmla="*/ 60 w 89"/>
              <a:gd name="T63" fmla="*/ 40 h 87"/>
              <a:gd name="T64" fmla="*/ 63 w 89"/>
              <a:gd name="T65" fmla="*/ 39 h 87"/>
              <a:gd name="T66" fmla="*/ 62 w 89"/>
              <a:gd name="T67" fmla="*/ 8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9" h="87">
                <a:moveTo>
                  <a:pt x="65" y="34"/>
                </a:moveTo>
                <a:cubicBezTo>
                  <a:pt x="65" y="34"/>
                  <a:pt x="65" y="33"/>
                  <a:pt x="64" y="33"/>
                </a:cubicBezTo>
                <a:cubicBezTo>
                  <a:pt x="64" y="32"/>
                  <a:pt x="64" y="32"/>
                  <a:pt x="64" y="32"/>
                </a:cubicBezTo>
                <a:cubicBezTo>
                  <a:pt x="65" y="30"/>
                  <a:pt x="65" y="29"/>
                  <a:pt x="65" y="2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64" y="14"/>
                  <a:pt x="64" y="14"/>
                  <a:pt x="64" y="14"/>
                </a:cubicBezTo>
                <a:cubicBezTo>
                  <a:pt x="64" y="13"/>
                  <a:pt x="65" y="12"/>
                  <a:pt x="65" y="11"/>
                </a:cubicBezTo>
                <a:cubicBezTo>
                  <a:pt x="65" y="4"/>
                  <a:pt x="48" y="0"/>
                  <a:pt x="33" y="0"/>
                </a:cubicBezTo>
                <a:cubicBezTo>
                  <a:pt x="17" y="0"/>
                  <a:pt x="1" y="4"/>
                  <a:pt x="1" y="11"/>
                </a:cubicBezTo>
                <a:cubicBezTo>
                  <a:pt x="1" y="12"/>
                  <a:pt x="1" y="13"/>
                  <a:pt x="1" y="14"/>
                </a:cubicBezTo>
                <a:cubicBezTo>
                  <a:pt x="1" y="14"/>
                  <a:pt x="1" y="14"/>
                  <a:pt x="1" y="14"/>
                </a:cubicBezTo>
                <a:cubicBezTo>
                  <a:pt x="0" y="15"/>
                  <a:pt x="0" y="17"/>
                  <a:pt x="0" y="1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9"/>
                  <a:pt x="1" y="30"/>
                  <a:pt x="2" y="32"/>
                </a:cubicBezTo>
                <a:cubicBezTo>
                  <a:pt x="1" y="33"/>
                  <a:pt x="1" y="33"/>
                  <a:pt x="1" y="33"/>
                </a:cubicBezTo>
                <a:cubicBezTo>
                  <a:pt x="1" y="34"/>
                  <a:pt x="0" y="35"/>
                  <a:pt x="0" y="37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8"/>
                  <a:pt x="1" y="49"/>
                  <a:pt x="2" y="51"/>
                </a:cubicBezTo>
                <a:cubicBezTo>
                  <a:pt x="1" y="51"/>
                  <a:pt x="1" y="51"/>
                  <a:pt x="1" y="51"/>
                </a:cubicBezTo>
                <a:cubicBezTo>
                  <a:pt x="1" y="53"/>
                  <a:pt x="0" y="54"/>
                  <a:pt x="0" y="5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73"/>
                  <a:pt x="14" y="80"/>
                  <a:pt x="33" y="80"/>
                </a:cubicBezTo>
                <a:cubicBezTo>
                  <a:pt x="37" y="80"/>
                  <a:pt x="40" y="79"/>
                  <a:pt x="43" y="79"/>
                </a:cubicBezTo>
                <a:cubicBezTo>
                  <a:pt x="43" y="78"/>
                  <a:pt x="43" y="78"/>
                  <a:pt x="43" y="78"/>
                </a:cubicBezTo>
                <a:cubicBezTo>
                  <a:pt x="48" y="83"/>
                  <a:pt x="55" y="87"/>
                  <a:pt x="62" y="87"/>
                </a:cubicBezTo>
                <a:cubicBezTo>
                  <a:pt x="77" y="87"/>
                  <a:pt x="89" y="75"/>
                  <a:pt x="89" y="61"/>
                </a:cubicBezTo>
                <a:cubicBezTo>
                  <a:pt x="89" y="47"/>
                  <a:pt x="78" y="36"/>
                  <a:pt x="65" y="34"/>
                </a:cubicBezTo>
                <a:close/>
                <a:moveTo>
                  <a:pt x="33" y="3"/>
                </a:moveTo>
                <a:cubicBezTo>
                  <a:pt x="50" y="3"/>
                  <a:pt x="61" y="8"/>
                  <a:pt x="61" y="11"/>
                </a:cubicBezTo>
                <a:cubicBezTo>
                  <a:pt x="61" y="15"/>
                  <a:pt x="50" y="20"/>
                  <a:pt x="33" y="20"/>
                </a:cubicBezTo>
                <a:cubicBezTo>
                  <a:pt x="15" y="20"/>
                  <a:pt x="4" y="15"/>
                  <a:pt x="4" y="11"/>
                </a:cubicBezTo>
                <a:cubicBezTo>
                  <a:pt x="4" y="8"/>
                  <a:pt x="15" y="3"/>
                  <a:pt x="33" y="3"/>
                </a:cubicBezTo>
                <a:close/>
                <a:moveTo>
                  <a:pt x="4" y="19"/>
                </a:moveTo>
                <a:cubicBezTo>
                  <a:pt x="9" y="24"/>
                  <a:pt x="21" y="26"/>
                  <a:pt x="33" y="26"/>
                </a:cubicBezTo>
                <a:cubicBezTo>
                  <a:pt x="45" y="26"/>
                  <a:pt x="57" y="24"/>
                  <a:pt x="62" y="19"/>
                </a:cubicBezTo>
                <a:cubicBezTo>
                  <a:pt x="62" y="27"/>
                  <a:pt x="62" y="27"/>
                  <a:pt x="62" y="27"/>
                </a:cubicBezTo>
                <a:cubicBezTo>
                  <a:pt x="62" y="33"/>
                  <a:pt x="50" y="39"/>
                  <a:pt x="33" y="39"/>
                </a:cubicBezTo>
                <a:cubicBezTo>
                  <a:pt x="16" y="39"/>
                  <a:pt x="4" y="33"/>
                  <a:pt x="4" y="27"/>
                </a:cubicBezTo>
                <a:lnTo>
                  <a:pt x="4" y="19"/>
                </a:lnTo>
                <a:close/>
                <a:moveTo>
                  <a:pt x="4" y="37"/>
                </a:moveTo>
                <a:cubicBezTo>
                  <a:pt x="9" y="42"/>
                  <a:pt x="20" y="45"/>
                  <a:pt x="33" y="45"/>
                </a:cubicBezTo>
                <a:cubicBezTo>
                  <a:pt x="36" y="45"/>
                  <a:pt x="39" y="45"/>
                  <a:pt x="41" y="45"/>
                </a:cubicBezTo>
                <a:cubicBezTo>
                  <a:pt x="39" y="48"/>
                  <a:pt x="38" y="51"/>
                  <a:pt x="37" y="54"/>
                </a:cubicBezTo>
                <a:cubicBezTo>
                  <a:pt x="37" y="55"/>
                  <a:pt x="36" y="56"/>
                  <a:pt x="36" y="57"/>
                </a:cubicBezTo>
                <a:cubicBezTo>
                  <a:pt x="35" y="57"/>
                  <a:pt x="34" y="58"/>
                  <a:pt x="33" y="58"/>
                </a:cubicBezTo>
                <a:cubicBezTo>
                  <a:pt x="16" y="58"/>
                  <a:pt x="4" y="52"/>
                  <a:pt x="4" y="46"/>
                </a:cubicBezTo>
                <a:lnTo>
                  <a:pt x="4" y="37"/>
                </a:lnTo>
                <a:close/>
                <a:moveTo>
                  <a:pt x="33" y="76"/>
                </a:moveTo>
                <a:cubicBezTo>
                  <a:pt x="16" y="76"/>
                  <a:pt x="4" y="70"/>
                  <a:pt x="4" y="65"/>
                </a:cubicBezTo>
                <a:cubicBezTo>
                  <a:pt x="4" y="56"/>
                  <a:pt x="4" y="56"/>
                  <a:pt x="4" y="56"/>
                </a:cubicBezTo>
                <a:cubicBezTo>
                  <a:pt x="9" y="61"/>
                  <a:pt x="20" y="64"/>
                  <a:pt x="33" y="64"/>
                </a:cubicBezTo>
                <a:cubicBezTo>
                  <a:pt x="34" y="64"/>
                  <a:pt x="35" y="64"/>
                  <a:pt x="36" y="64"/>
                </a:cubicBezTo>
                <a:cubicBezTo>
                  <a:pt x="37" y="67"/>
                  <a:pt x="38" y="70"/>
                  <a:pt x="39" y="73"/>
                </a:cubicBezTo>
                <a:cubicBezTo>
                  <a:pt x="40" y="74"/>
                  <a:pt x="40" y="75"/>
                  <a:pt x="41" y="76"/>
                </a:cubicBezTo>
                <a:cubicBezTo>
                  <a:pt x="38" y="76"/>
                  <a:pt x="36" y="76"/>
                  <a:pt x="33" y="76"/>
                </a:cubicBezTo>
                <a:close/>
                <a:moveTo>
                  <a:pt x="62" y="82"/>
                </a:moveTo>
                <a:cubicBezTo>
                  <a:pt x="56" y="82"/>
                  <a:pt x="51" y="79"/>
                  <a:pt x="47" y="75"/>
                </a:cubicBezTo>
                <a:cubicBezTo>
                  <a:pt x="46" y="74"/>
                  <a:pt x="45" y="73"/>
                  <a:pt x="45" y="72"/>
                </a:cubicBezTo>
                <a:cubicBezTo>
                  <a:pt x="43" y="69"/>
                  <a:pt x="41" y="65"/>
                  <a:pt x="41" y="61"/>
                </a:cubicBezTo>
                <a:cubicBezTo>
                  <a:pt x="41" y="60"/>
                  <a:pt x="41" y="60"/>
                  <a:pt x="41" y="60"/>
                </a:cubicBezTo>
                <a:cubicBezTo>
                  <a:pt x="41" y="59"/>
                  <a:pt x="42" y="58"/>
                  <a:pt x="42" y="57"/>
                </a:cubicBezTo>
                <a:cubicBezTo>
                  <a:pt x="42" y="56"/>
                  <a:pt x="42" y="55"/>
                  <a:pt x="43" y="54"/>
                </a:cubicBezTo>
                <a:cubicBezTo>
                  <a:pt x="45" y="46"/>
                  <a:pt x="52" y="41"/>
                  <a:pt x="60" y="40"/>
                </a:cubicBezTo>
                <a:cubicBezTo>
                  <a:pt x="61" y="40"/>
                  <a:pt x="62" y="39"/>
                  <a:pt x="62" y="39"/>
                </a:cubicBezTo>
                <a:cubicBezTo>
                  <a:pt x="63" y="39"/>
                  <a:pt x="63" y="39"/>
                  <a:pt x="63" y="39"/>
                </a:cubicBezTo>
                <a:cubicBezTo>
                  <a:pt x="75" y="40"/>
                  <a:pt x="84" y="49"/>
                  <a:pt x="84" y="61"/>
                </a:cubicBezTo>
                <a:cubicBezTo>
                  <a:pt x="84" y="72"/>
                  <a:pt x="74" y="82"/>
                  <a:pt x="62" y="82"/>
                </a:cubicBezTo>
                <a:close/>
              </a:path>
            </a:pathLst>
          </a:custGeom>
          <a:solidFill>
            <a:schemeClr val="tx1"/>
          </a:solidFill>
          <a:ln w="3175">
            <a:noFill/>
            <a:prstDash val="dash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545645" y="1935164"/>
            <a:ext cx="1662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SGBD | DBMS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42658" y="1376489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RMariaDB</a:t>
            </a:r>
          </a:p>
        </p:txBody>
      </p:sp>
      <p:sp>
        <p:nvSpPr>
          <p:cNvPr id="8" name="Rectangle 7"/>
          <p:cNvSpPr/>
          <p:nvPr/>
        </p:nvSpPr>
        <p:spPr>
          <a:xfrm>
            <a:off x="3331629" y="2049319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RPostgres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73467" y="2810715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RSQLite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73467" y="3457874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odbc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42658" y="404747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bigrquery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03183" y="4571836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RMySQL</a:t>
            </a:r>
          </a:p>
        </p:txBody>
      </p:sp>
      <p:pic>
        <p:nvPicPr>
          <p:cNvPr id="9223" name="Picture 7" descr="Résultat de recherche d'images pour &quot;MySQL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557" y="4576093"/>
            <a:ext cx="704405" cy="36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84" y="1916832"/>
            <a:ext cx="888028" cy="63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2" name="Picture 1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580" y="2817111"/>
            <a:ext cx="607366" cy="356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6" name="Picture 2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84" y="3988433"/>
            <a:ext cx="1148428" cy="48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8" name="Picture 22" descr="Résultat de recherche d'images pour &quot;MariaDB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84" y="1361637"/>
            <a:ext cx="775271" cy="39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5195884" y="3350152"/>
            <a:ext cx="11484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Différents SGBD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necteur droit 15"/>
          <p:cNvCxnSpPr>
            <a:stCxn id="7" idx="3"/>
            <a:endCxn id="9238" idx="1"/>
          </p:cNvCxnSpPr>
          <p:nvPr/>
        </p:nvCxnSpPr>
        <p:spPr>
          <a:xfrm>
            <a:off x="4591718" y="1561155"/>
            <a:ext cx="604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8" idx="3"/>
            <a:endCxn id="9230" idx="1"/>
          </p:cNvCxnSpPr>
          <p:nvPr/>
        </p:nvCxnSpPr>
        <p:spPr>
          <a:xfrm>
            <a:off x="4593513" y="2233985"/>
            <a:ext cx="602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9" idx="3"/>
            <a:endCxn id="9232" idx="1"/>
          </p:cNvCxnSpPr>
          <p:nvPr/>
        </p:nvCxnSpPr>
        <p:spPr>
          <a:xfrm>
            <a:off x="4430167" y="2995381"/>
            <a:ext cx="89741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10" idx="3"/>
            <a:endCxn id="26" idx="1"/>
          </p:cNvCxnSpPr>
          <p:nvPr/>
        </p:nvCxnSpPr>
        <p:spPr>
          <a:xfrm>
            <a:off x="4058270" y="3642540"/>
            <a:ext cx="1137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4452064" y="4232140"/>
            <a:ext cx="763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2" idx="3"/>
            <a:endCxn id="9223" idx="1"/>
          </p:cNvCxnSpPr>
          <p:nvPr/>
        </p:nvCxnSpPr>
        <p:spPr>
          <a:xfrm>
            <a:off x="4524003" y="4756502"/>
            <a:ext cx="850554" cy="2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>
            <a:stCxn id="9219" idx="3"/>
            <a:endCxn id="7" idx="1"/>
          </p:cNvCxnSpPr>
          <p:nvPr/>
        </p:nvCxnSpPr>
        <p:spPr>
          <a:xfrm flipV="1">
            <a:off x="2075343" y="1561155"/>
            <a:ext cx="1267315" cy="1486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>
            <a:stCxn id="9219" idx="3"/>
            <a:endCxn id="8" idx="1"/>
          </p:cNvCxnSpPr>
          <p:nvPr/>
        </p:nvCxnSpPr>
        <p:spPr>
          <a:xfrm flipV="1">
            <a:off x="2075343" y="2233985"/>
            <a:ext cx="1256286" cy="813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>
            <a:stCxn id="9219" idx="3"/>
            <a:endCxn id="9" idx="1"/>
          </p:cNvCxnSpPr>
          <p:nvPr/>
        </p:nvCxnSpPr>
        <p:spPr>
          <a:xfrm flipV="1">
            <a:off x="2075343" y="2995381"/>
            <a:ext cx="1298124" cy="5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stCxn id="9219" idx="3"/>
            <a:endCxn id="10" idx="1"/>
          </p:cNvCxnSpPr>
          <p:nvPr/>
        </p:nvCxnSpPr>
        <p:spPr>
          <a:xfrm>
            <a:off x="2075343" y="3047837"/>
            <a:ext cx="1298124" cy="594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>
            <a:stCxn id="9219" idx="3"/>
            <a:endCxn id="11" idx="1"/>
          </p:cNvCxnSpPr>
          <p:nvPr/>
        </p:nvCxnSpPr>
        <p:spPr>
          <a:xfrm>
            <a:off x="2075343" y="3047837"/>
            <a:ext cx="1267315" cy="1184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>
            <a:stCxn id="9219" idx="3"/>
            <a:endCxn id="12" idx="1"/>
          </p:cNvCxnSpPr>
          <p:nvPr/>
        </p:nvCxnSpPr>
        <p:spPr>
          <a:xfrm>
            <a:off x="2075343" y="3047837"/>
            <a:ext cx="1327840" cy="1708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11" descr="C:\Users\BELHABICH\Desktop\Yacine\1 Entrepreunariat\0 Management\5 Clients\# OLD\SQL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251" y="3393084"/>
            <a:ext cx="456149" cy="45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5" descr="C:\Users\BELHABICH\Desktop\Yacine\1 Entrepreunariat\0 Management\5 Clients\# OLD\r-lang-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16" y="5234854"/>
            <a:ext cx="1043269" cy="78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4" descr="Image associé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577" y="5216469"/>
            <a:ext cx="713295" cy="82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" name="Connecteur droit 91"/>
          <p:cNvCxnSpPr>
            <a:stCxn id="90" idx="3"/>
            <a:endCxn id="91" idx="1"/>
          </p:cNvCxnSpPr>
          <p:nvPr/>
        </p:nvCxnSpPr>
        <p:spPr>
          <a:xfrm>
            <a:off x="1865085" y="5626011"/>
            <a:ext cx="841492" cy="3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90" idx="0"/>
            <a:endCxn id="9219" idx="2"/>
          </p:cNvCxnSpPr>
          <p:nvPr/>
        </p:nvCxnSpPr>
        <p:spPr>
          <a:xfrm flipV="1">
            <a:off x="1343451" y="3779728"/>
            <a:ext cx="1" cy="1455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4788024" y="971600"/>
            <a:ext cx="3898776" cy="4113585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 end </a:t>
            </a:r>
            <a:endParaRPr lang="fr-F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55575" y="5085185"/>
            <a:ext cx="3898776" cy="136815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 end </a:t>
            </a:r>
            <a:endParaRPr lang="fr-F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126802" y="766445"/>
            <a:ext cx="2208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Packages R</a:t>
            </a:r>
          </a:p>
          <a:p>
            <a:pPr algn="ctr"/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= conformes à DBI  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397152" y="5280329"/>
            <a:ext cx="42896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DBI permet de se connecter à des SGBD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 devient une UI pour manipuler des BDD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On peut utiliser dplyr pour les opérations sur les BDD (par le biais de son back end dbplyr)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dbConnect() pour se connecter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dbSendQuery</a:t>
            </a:r>
            <a:r>
              <a:rPr lang="fr-FR" sz="1200" dirty="0"/>
              <a:t>() et dbBind</a:t>
            </a:r>
            <a:r>
              <a:rPr lang="fr-FR" sz="1200" dirty="0" smtClean="0"/>
              <a:t>() permettent d’écrire du SQL dans R </a:t>
            </a:r>
            <a:endParaRPr lang="fr-F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71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7" grpId="0"/>
      <p:bldP spid="8" grpId="0"/>
      <p:bldP spid="9" grpId="0"/>
      <p:bldP spid="10" grpId="0"/>
      <p:bldP spid="11" grpId="0"/>
      <p:bldP spid="12" grpId="0"/>
      <p:bldP spid="26" grpId="0"/>
      <p:bldP spid="100" grpId="0" animBg="1"/>
      <p:bldP spid="101" grpId="0" animBg="1"/>
      <p:bldP spid="10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07504" y="260648"/>
            <a:ext cx="8579296" cy="7109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fr-FR" sz="2400" dirty="0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connecter à des bases de données avec R (1/2) 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/>
          <a:p>
            <a:fld id="{97454FDF-85BE-4707-A388-83D865C75302}" type="slidenum">
              <a:rPr lang="fr-FR" smtClean="0"/>
              <a:t>19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-2265303" y="3641568"/>
            <a:ext cx="5328592" cy="438960"/>
          </a:xfrm>
          <a:prstGeom prst="rect">
            <a:avLst/>
          </a:prstGeom>
          <a:solidFill>
            <a:srgbClr val="92D05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Pratique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5576" y="1196753"/>
            <a:ext cx="3641576" cy="2088232"/>
          </a:xfrm>
          <a:prstGeom prst="rect">
            <a:avLst/>
          </a:prstGeom>
          <a:noFill/>
          <a:ln w="31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library(DBI)</a:t>
            </a:r>
          </a:p>
          <a:p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library(RPostgres</a:t>
            </a:r>
            <a:r>
              <a:rPr lang="fr-F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fr-FR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dbConnect(RPostgres::Postgres(), </a:t>
            </a:r>
          </a:p>
          <a:p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dbname = "dvdrental",</a:t>
            </a:r>
          </a:p>
          <a:p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host = "localhost", </a:t>
            </a:r>
          </a:p>
          <a:p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port = 5432, </a:t>
            </a:r>
          </a:p>
          <a:p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user = "postgres", </a:t>
            </a:r>
          </a:p>
          <a:p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password = "Cecinerock1</a:t>
            </a:r>
            <a:r>
              <a:rPr lang="fr-F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07" t="8750" b="61984"/>
          <a:stretch/>
        </p:blipFill>
        <p:spPr bwMode="auto">
          <a:xfrm>
            <a:off x="4644008" y="1196753"/>
            <a:ext cx="4290714" cy="1608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755576" y="3356992"/>
            <a:ext cx="3641576" cy="431237"/>
          </a:xfrm>
          <a:prstGeom prst="rect">
            <a:avLst/>
          </a:prstGeom>
          <a:noFill/>
          <a:ln w="31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dbListTables(con)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5576" y="4149080"/>
            <a:ext cx="3641576" cy="431237"/>
          </a:xfrm>
          <a:prstGeom prst="rect">
            <a:avLst/>
          </a:prstGeom>
          <a:noFill/>
          <a:ln w="31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requete1 &lt;- dbSendQuery(con, 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5576" y="5022468"/>
            <a:ext cx="4896544" cy="1502876"/>
          </a:xfrm>
          <a:prstGeom prst="rect">
            <a:avLst/>
          </a:prstGeom>
          <a:noFill/>
          <a:ln w="31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dplyr::tbl(con, "</a:t>
            </a:r>
            <a:r>
              <a:rPr lang="en-US" sz="1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r>
              <a:rPr lang="en-US" sz="1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dplyr::tbl(con, "</a:t>
            </a:r>
            <a:r>
              <a:rPr lang="en-US" sz="1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dplyr::tbl(con, "</a:t>
            </a:r>
            <a:r>
              <a:rPr lang="en-US" sz="1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Faire de même pour les autres tables </a:t>
            </a:r>
            <a:endParaRPr lang="en-US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%&gt;% 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customer_id, first_name, last_name, active) %&gt;% 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mutate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Name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paste(first_name, last_name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55576" y="3789040"/>
            <a:ext cx="36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Ecrire des requêtes SQL dans R </a:t>
            </a:r>
            <a:endParaRPr lang="fr-FR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755576" y="4653136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Convertir les tables de la bd en tibble et utiliser dplyr</a:t>
            </a:r>
            <a:endParaRPr lang="fr-FR" b="1" dirty="0"/>
          </a:p>
        </p:txBody>
      </p:sp>
      <p:pic>
        <p:nvPicPr>
          <p:cNvPr id="14" name="Picture 5" descr="Résultat de recherche d'images pour &quot;check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7" t="11905" r="8591" b="19436"/>
          <a:stretch/>
        </p:blipFill>
        <p:spPr bwMode="auto">
          <a:xfrm>
            <a:off x="6680583" y="5059882"/>
            <a:ext cx="1088230" cy="113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2" t="15734" r="5653" b="60258"/>
          <a:stretch/>
        </p:blipFill>
        <p:spPr bwMode="auto">
          <a:xfrm>
            <a:off x="4644009" y="2831232"/>
            <a:ext cx="4290714" cy="1596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31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3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arif-riyanto-974674-unsplash"/>
          <p:cNvPicPr>
            <a:picLocks noGrp="1" noChangeAspect="1"/>
          </p:cNvPicPr>
          <p:nvPr isPhoto="1"/>
        </p:nvPicPr>
        <p:blipFill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53"/>
          <a:stretch/>
        </p:blipFill>
        <p:spPr>
          <a:xfrm>
            <a:off x="-36511" y="0"/>
            <a:ext cx="305548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2987824" y="260648"/>
            <a:ext cx="5698976" cy="7109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smtClean="0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fr-FR" sz="2400" dirty="0">
              <a:solidFill>
                <a:srgbClr val="004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02215"/>
              </p:ext>
            </p:extLst>
          </p:nvPr>
        </p:nvGraphicFramePr>
        <p:xfrm>
          <a:off x="3491880" y="1270767"/>
          <a:ext cx="5194920" cy="3886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657"/>
                <a:gridCol w="801263"/>
              </a:tblGrid>
              <a:tr h="3402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Manipuler les données : QUID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fr-FR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402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Les données utilisées dans les exemples </a:t>
                      </a:r>
                      <a:endParaRPr lang="fr-FR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fr-FR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402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Les principales opérations </a:t>
                      </a:r>
                      <a:endParaRPr lang="fr-FR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endParaRPr lang="fr-FR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4026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Sélectionner les colonnes </a:t>
                      </a:r>
                      <a:endParaRPr lang="fr-FR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  <a:endParaRPr lang="fr-FR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40268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Filtrer</a:t>
                      </a:r>
                      <a:r>
                        <a:rPr lang="fr-FR" sz="14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les observations </a:t>
                      </a:r>
                      <a:endParaRPr lang="fr-FR" sz="14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  <a:endParaRPr lang="fr-FR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40268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Créer de nouvelles variables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  <a:endParaRPr lang="fr-FR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483742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Agréger e</a:t>
                      </a:r>
                      <a:r>
                        <a:rPr lang="fr-FR" sz="14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 résumer </a:t>
                      </a:r>
                      <a:endParaRPr lang="fr-FR" sz="14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  <a:endParaRPr lang="fr-FR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4026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Trier les données </a:t>
                      </a:r>
                      <a:endParaRPr lang="fr-FR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</a:t>
                      </a:r>
                      <a:endParaRPr lang="fr-FR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40268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Réaliser des jointures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</a:t>
                      </a:r>
                      <a:endParaRPr lang="fr-FR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402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 connecter à des bases de données</a:t>
                      </a:r>
                      <a:r>
                        <a:rPr lang="fr-FR" sz="14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avec R </a:t>
                      </a:r>
                      <a:endParaRPr lang="fr-FR" sz="14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</a:t>
                      </a:r>
                      <a:endParaRPr lang="fr-FR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402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Documentation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</a:t>
                      </a:r>
                      <a:endParaRPr lang="fr-FR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97454FDF-85BE-4707-A388-83D865C75302}" type="slidenum">
              <a:rPr lang="fr-FR" smtClean="0"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563888" y="5517232"/>
            <a:ext cx="475252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Objectifs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Apprécier la proximité de SQL et R tidyverse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S’initier à la transformation des données avec dplyr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S’initier à la transformation des données avec </a:t>
            </a: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SQL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Apprendre à se connecter à des BDD via R 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2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07504" y="260648"/>
            <a:ext cx="8579296" cy="7109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fr-FR" sz="2400" dirty="0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aller plus loin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/>
          <a:p>
            <a:fld id="{97454FDF-85BE-4707-A388-83D865C75302}" type="slidenum">
              <a:rPr lang="fr-FR" smtClean="0"/>
              <a:t>20</a:t>
            </a:fld>
            <a:endParaRPr lang="fr-FR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490227"/>
              </p:ext>
            </p:extLst>
          </p:nvPr>
        </p:nvGraphicFramePr>
        <p:xfrm>
          <a:off x="1349152" y="1268760"/>
          <a:ext cx="6096000" cy="5122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418559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Sources 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418559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chemeClr val="tx1"/>
                          </a:solidFill>
                          <a:hlinkClick r:id="rId3"/>
                        </a:rPr>
                        <a:t>R for data science</a:t>
                      </a:r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fr-FR" sz="1400" baseline="0" dirty="0" smtClean="0">
                          <a:solidFill>
                            <a:schemeClr val="tx1"/>
                          </a:solidFill>
                        </a:rPr>
                        <a:t> import, tidy, transform, visualize and model data, Hadley Wickham &amp; Garrett Grolemund, O’REILLY, 2017 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418559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chemeClr val="tx1"/>
                          </a:solidFill>
                          <a:hlinkClick r:id="rId4"/>
                        </a:rPr>
                        <a:t>Introduction</a:t>
                      </a:r>
                      <a:r>
                        <a:rPr lang="fr-FR" sz="1400" baseline="0" dirty="0" smtClean="0">
                          <a:solidFill>
                            <a:schemeClr val="tx1"/>
                          </a:solidFill>
                          <a:hlinkClick r:id="rId4"/>
                        </a:rPr>
                        <a:t> à R et au tidyverse</a:t>
                      </a:r>
                      <a:r>
                        <a:rPr lang="fr-FR" sz="1400" baseline="0" dirty="0" smtClean="0">
                          <a:solidFill>
                            <a:schemeClr val="tx1"/>
                          </a:solidFill>
                        </a:rPr>
                        <a:t> -  juba.github.io 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418559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chemeClr val="tx1"/>
                          </a:solidFill>
                          <a:hlinkClick r:id="rId5"/>
                        </a:rPr>
                        <a:t>Site officiel du tidyverse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418559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chemeClr val="tx1"/>
                          </a:solidFill>
                          <a:hlinkClick r:id="rId6"/>
                        </a:rPr>
                        <a:t>Utiliser les bases de données</a:t>
                      </a:r>
                      <a:r>
                        <a:rPr lang="fr-FR" sz="1400" baseline="0" dirty="0" smtClean="0">
                          <a:solidFill>
                            <a:schemeClr val="tx1"/>
                          </a:solidFill>
                          <a:hlinkClick r:id="rId6"/>
                        </a:rPr>
                        <a:t> avec R</a:t>
                      </a:r>
                      <a:r>
                        <a:rPr lang="fr-FR" sz="1400" baseline="0" dirty="0" smtClean="0">
                          <a:solidFill>
                            <a:schemeClr val="tx1"/>
                          </a:solidFill>
                        </a:rPr>
                        <a:t> - RStudio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418559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chemeClr val="tx1"/>
                          </a:solidFill>
                          <a:hlinkClick r:id="rId7"/>
                        </a:rPr>
                        <a:t>Utiliser la grammaire dplyr pour triturer ses données </a:t>
                      </a:r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- Think R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418559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chemeClr val="tx1"/>
                          </a:solidFill>
                          <a:hlinkClick r:id="rId8"/>
                        </a:rPr>
                        <a:t>Introduction to dplyr</a:t>
                      </a:r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 – CRAN R Project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418559">
                <a:tc>
                  <a:txBody>
                    <a:bodyPr/>
                    <a:lstStyle/>
                    <a:p>
                      <a:r>
                        <a:rPr lang="fr-FR" sz="1400" baseline="0" dirty="0" smtClean="0">
                          <a:solidFill>
                            <a:schemeClr val="tx1"/>
                          </a:solidFill>
                          <a:hlinkClick r:id="rId9"/>
                        </a:rPr>
                        <a:t>Data wrangling with dplyr</a:t>
                      </a:r>
                      <a:r>
                        <a:rPr lang="fr-FR" sz="140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OHI Data Science Training 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418559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chemeClr val="tx1"/>
                          </a:solidFill>
                          <a:hlinkClick r:id="rId10"/>
                        </a:rPr>
                        <a:t>Introduction to dplyr</a:t>
                      </a:r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 – Stat 545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418559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chemeClr val="tx1"/>
                          </a:solidFill>
                          <a:hlinkClick r:id="rId11"/>
                        </a:rPr>
                        <a:t>dpblyr </a:t>
                      </a:r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-  Site officiel</a:t>
                      </a:r>
                      <a:r>
                        <a:rPr lang="fr-FR" sz="1400" baseline="0" dirty="0" smtClean="0">
                          <a:solidFill>
                            <a:schemeClr val="tx1"/>
                          </a:solidFill>
                        </a:rPr>
                        <a:t> du tidyverse 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418559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chemeClr val="tx1"/>
                          </a:solidFill>
                          <a:hlinkClick r:id="rId12"/>
                        </a:rPr>
                        <a:t>DBI </a:t>
                      </a:r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– Site officiel du</a:t>
                      </a:r>
                      <a:r>
                        <a:rPr lang="fr-FR" sz="1400" baseline="0" dirty="0" smtClean="0">
                          <a:solidFill>
                            <a:schemeClr val="tx1"/>
                          </a:solidFill>
                        </a:rPr>
                        <a:t> package 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418559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chemeClr val="tx1"/>
                          </a:solidFill>
                          <a:hlinkClick r:id="rId13"/>
                        </a:rPr>
                        <a:t>Connect to Postegres via R</a:t>
                      </a:r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 – r-dbi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04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07504" y="260648"/>
            <a:ext cx="8579296" cy="7109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Manipuler les données : QUID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97454FDF-85BE-4707-A388-83D865C75302}" type="slidenum">
              <a:rPr lang="fr-FR" smtClean="0"/>
              <a:t>3</a:t>
            </a:fld>
            <a:endParaRPr lang="fr-FR" dirty="0"/>
          </a:p>
        </p:txBody>
      </p:sp>
      <p:pic>
        <p:nvPicPr>
          <p:cNvPr id="2054" name="Picture 6" descr="Image associé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7" t="8436" r="22132" b="70208"/>
          <a:stretch/>
        </p:blipFill>
        <p:spPr bwMode="auto">
          <a:xfrm>
            <a:off x="791777" y="1052737"/>
            <a:ext cx="2519887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4355976" y="1273966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Données prêtes à être utilisées (ou semble l’être) </a:t>
            </a:r>
            <a:endParaRPr lang="fr-FR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81" t="19828" r="12633" b="11884"/>
          <a:stretch/>
        </p:blipFill>
        <p:spPr bwMode="auto">
          <a:xfrm>
            <a:off x="3851920" y="2628192"/>
            <a:ext cx="4563812" cy="375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à coins arrondis 2"/>
          <p:cNvSpPr/>
          <p:nvPr/>
        </p:nvSpPr>
        <p:spPr>
          <a:xfrm>
            <a:off x="683568" y="971600"/>
            <a:ext cx="2736304" cy="1251064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" name="Connecteur droit avec flèche 6"/>
          <p:cNvCxnSpPr>
            <a:stCxn id="3" idx="3"/>
            <a:endCxn id="2" idx="1"/>
          </p:cNvCxnSpPr>
          <p:nvPr/>
        </p:nvCxnSpPr>
        <p:spPr>
          <a:xfrm>
            <a:off x="3419872" y="1597132"/>
            <a:ext cx="936104" cy="0"/>
          </a:xfrm>
          <a:prstGeom prst="straightConnector1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3317" name="Picture 5" descr="Résultat de recherche d'images pour &quot;chaperon rouge grand mere loup&quot;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55" t="2756" r="7648"/>
          <a:stretch/>
        </p:blipFill>
        <p:spPr bwMode="auto">
          <a:xfrm>
            <a:off x="1474457" y="3951102"/>
            <a:ext cx="1154525" cy="252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eur droit avec flèche 18"/>
          <p:cNvCxnSpPr>
            <a:stCxn id="13315" idx="0"/>
            <a:endCxn id="2" idx="2"/>
          </p:cNvCxnSpPr>
          <p:nvPr/>
        </p:nvCxnSpPr>
        <p:spPr>
          <a:xfrm flipH="1" flipV="1">
            <a:off x="6120172" y="1920297"/>
            <a:ext cx="13654" cy="707895"/>
          </a:xfrm>
          <a:prstGeom prst="straightConnector1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ZoneTexte 23"/>
          <p:cNvSpPr txBox="1"/>
          <p:nvPr/>
        </p:nvSpPr>
        <p:spPr>
          <a:xfrm>
            <a:off x="467544" y="2420888"/>
            <a:ext cx="3024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smtClean="0"/>
              <a:t>“Wow, vos données sont prêtes à être utilisées ! Commencez à construire des modèles prédictifs ! </a:t>
            </a:r>
          </a:p>
          <a:p>
            <a:pPr algn="ctr"/>
            <a:r>
              <a:rPr lang="fr-FR" sz="1400" i="1" dirty="0" smtClean="0"/>
              <a:t>N’est ce pas que c’est beau la courbe de l’analytics et les insights que vous allez produire à chaque étape … ”</a:t>
            </a:r>
            <a:endParaRPr lang="fr-FR" sz="1400" i="1" dirty="0"/>
          </a:p>
        </p:txBody>
      </p:sp>
      <p:sp>
        <p:nvSpPr>
          <p:cNvPr id="21" name="Multiplier 20"/>
          <p:cNvSpPr/>
          <p:nvPr/>
        </p:nvSpPr>
        <p:spPr>
          <a:xfrm>
            <a:off x="4355976" y="2996952"/>
            <a:ext cx="3528392" cy="267242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938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24" grpId="0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07504" y="260648"/>
            <a:ext cx="8579296" cy="7109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Manipuler les données : QUID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97454FDF-85BE-4707-A388-83D865C75302}" type="slidenum">
              <a:rPr lang="fr-FR" smtClean="0"/>
              <a:t>4</a:t>
            </a:fld>
            <a:endParaRPr lang="fr-FR" dirty="0"/>
          </a:p>
        </p:txBody>
      </p:sp>
      <p:pic>
        <p:nvPicPr>
          <p:cNvPr id="2054" name="Picture 6" descr="Image associé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7" t="29792" r="22132" b="12669"/>
          <a:stretch/>
        </p:blipFill>
        <p:spPr bwMode="auto">
          <a:xfrm>
            <a:off x="503745" y="2466767"/>
            <a:ext cx="2519887" cy="291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3441061" y="1154812"/>
            <a:ext cx="524573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Etat souhaité des données </a:t>
            </a:r>
            <a:r>
              <a:rPr lang="fr-FR" sz="1400" dirty="0" smtClean="0"/>
              <a:t> = objectifs </a:t>
            </a:r>
          </a:p>
          <a:p>
            <a:r>
              <a:rPr lang="fr-FR" b="1" dirty="0"/>
              <a:t>Travail sur les données = + 60% </a:t>
            </a:r>
            <a:r>
              <a:rPr lang="fr-FR" sz="1400" dirty="0"/>
              <a:t>du workflow en data science </a:t>
            </a:r>
          </a:p>
          <a:p>
            <a:endParaRPr lang="fr-FR" sz="14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395536" y="908720"/>
            <a:ext cx="2736304" cy="1305272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" name="Connecteur droit avec flèche 6"/>
          <p:cNvCxnSpPr>
            <a:stCxn id="3" idx="3"/>
            <a:endCxn id="2" idx="1"/>
          </p:cNvCxnSpPr>
          <p:nvPr/>
        </p:nvCxnSpPr>
        <p:spPr>
          <a:xfrm flipV="1">
            <a:off x="3131840" y="1554922"/>
            <a:ext cx="309221" cy="6434"/>
          </a:xfrm>
          <a:prstGeom prst="straightConnector1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tangle à coins arrondis 10"/>
          <p:cNvSpPr/>
          <p:nvPr/>
        </p:nvSpPr>
        <p:spPr>
          <a:xfrm>
            <a:off x="395536" y="2322751"/>
            <a:ext cx="2736304" cy="3168352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410193" y="1987674"/>
            <a:ext cx="555496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La réalité :</a:t>
            </a:r>
            <a:endParaRPr lang="fr-F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Données manquantes et valeurs aberrantes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Échelles non adaptées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Mauvaise discrétisation de certaines variables quantitatives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Biais statistiques , etc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Erreur de saisie, d’administration, mauvaise échelle , etc </a:t>
            </a:r>
          </a:p>
          <a:p>
            <a:endParaRPr lang="fr-F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Modifier vos données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Traiter les données manquantes et aberrantes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Créer de nouvelles variables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Sélectionner les variables pertinentes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Filtrer les lignes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Réajuster les modalités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Comparer le comportement Inter groupes (agréger et résumer), etc  </a:t>
            </a:r>
            <a:r>
              <a:rPr lang="fr-FR" sz="1600" dirty="0" smtClean="0"/>
              <a:t> </a:t>
            </a:r>
            <a:endParaRPr lang="fr-FR" sz="1600" dirty="0"/>
          </a:p>
        </p:txBody>
      </p:sp>
      <p:cxnSp>
        <p:nvCxnSpPr>
          <p:cNvPr id="16" name="Connecteur droit avec flèche 15"/>
          <p:cNvCxnSpPr>
            <a:stCxn id="11" idx="3"/>
            <a:endCxn id="15" idx="1"/>
          </p:cNvCxnSpPr>
          <p:nvPr/>
        </p:nvCxnSpPr>
        <p:spPr>
          <a:xfrm flipV="1">
            <a:off x="3131840" y="3680445"/>
            <a:ext cx="278353" cy="226482"/>
          </a:xfrm>
          <a:prstGeom prst="straightConnector1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6" name="Picture 6" descr="Image associé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7" t="8436" r="22132" b="70208"/>
          <a:stretch/>
        </p:blipFill>
        <p:spPr bwMode="auto">
          <a:xfrm>
            <a:off x="503745" y="1052736"/>
            <a:ext cx="2519887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à coins arrondis 36"/>
          <p:cNvSpPr/>
          <p:nvPr/>
        </p:nvSpPr>
        <p:spPr>
          <a:xfrm>
            <a:off x="7929029" y="5657056"/>
            <a:ext cx="936104" cy="4021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Reporter et déployer</a:t>
            </a:r>
            <a:endParaRPr lang="fr-FR" sz="1200" dirty="0"/>
          </a:p>
        </p:txBody>
      </p:sp>
      <p:cxnSp>
        <p:nvCxnSpPr>
          <p:cNvPr id="2049" name="Connecteur droit avec flèche 2048"/>
          <p:cNvCxnSpPr>
            <a:endCxn id="37" idx="1"/>
          </p:cNvCxnSpPr>
          <p:nvPr/>
        </p:nvCxnSpPr>
        <p:spPr>
          <a:xfrm>
            <a:off x="5724128" y="5858146"/>
            <a:ext cx="22049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à coins arrondis 35"/>
          <p:cNvSpPr/>
          <p:nvPr/>
        </p:nvSpPr>
        <p:spPr>
          <a:xfrm>
            <a:off x="6876256" y="5671990"/>
            <a:ext cx="936104" cy="4021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Modéliser 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3491880" y="5657056"/>
            <a:ext cx="2232248" cy="7242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Travail sur les données</a:t>
            </a:r>
          </a:p>
          <a:p>
            <a:pPr algn="ctr"/>
            <a:r>
              <a:rPr lang="fr-FR" sz="1200" dirty="0" smtClean="0"/>
              <a:t>(importer, découvrir, corriger, transformer, etc) </a:t>
            </a:r>
            <a:endParaRPr lang="fr-FR" sz="1200" dirty="0"/>
          </a:p>
        </p:txBody>
      </p:sp>
      <p:sp>
        <p:nvSpPr>
          <p:cNvPr id="35" name="Rectangle à coins arrondis 34"/>
          <p:cNvSpPr/>
          <p:nvPr/>
        </p:nvSpPr>
        <p:spPr>
          <a:xfrm>
            <a:off x="5868144" y="5671990"/>
            <a:ext cx="936104" cy="4021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Pré modéliser </a:t>
            </a:r>
            <a:endParaRPr lang="fr-FR" sz="1200" dirty="0"/>
          </a:p>
        </p:txBody>
      </p:sp>
      <p:sp>
        <p:nvSpPr>
          <p:cNvPr id="44" name="Rectangle à coins arrondis 43"/>
          <p:cNvSpPr/>
          <p:nvPr/>
        </p:nvSpPr>
        <p:spPr>
          <a:xfrm>
            <a:off x="5876527" y="6084912"/>
            <a:ext cx="2988605" cy="2964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Travail sur les données </a:t>
            </a:r>
            <a:endParaRPr lang="fr-FR" sz="1200" dirty="0"/>
          </a:p>
        </p:txBody>
      </p:sp>
      <p:sp>
        <p:nvSpPr>
          <p:cNvPr id="55" name="Rectangle à coins arrondis 54"/>
          <p:cNvSpPr/>
          <p:nvPr/>
        </p:nvSpPr>
        <p:spPr>
          <a:xfrm>
            <a:off x="395536" y="5661248"/>
            <a:ext cx="2736304" cy="739206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Data science workflow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9" name="Connecteur droit avec flèche 18"/>
          <p:cNvCxnSpPr>
            <a:stCxn id="55" idx="3"/>
            <a:endCxn id="34" idx="1"/>
          </p:cNvCxnSpPr>
          <p:nvPr/>
        </p:nvCxnSpPr>
        <p:spPr>
          <a:xfrm flipV="1">
            <a:off x="3131840" y="6019192"/>
            <a:ext cx="360040" cy="11659"/>
          </a:xfrm>
          <a:prstGeom prst="straightConnector1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en angle 12"/>
          <p:cNvCxnSpPr>
            <a:stCxn id="37" idx="0"/>
            <a:endCxn id="35" idx="0"/>
          </p:cNvCxnSpPr>
          <p:nvPr/>
        </p:nvCxnSpPr>
        <p:spPr>
          <a:xfrm rot="16200000" flipH="1" flipV="1">
            <a:off x="7359172" y="4634080"/>
            <a:ext cx="14934" cy="2060885"/>
          </a:xfrm>
          <a:prstGeom prst="bentConnector3">
            <a:avLst>
              <a:gd name="adj1" fmla="val -15307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ngle 29"/>
          <p:cNvCxnSpPr>
            <a:stCxn id="37" idx="0"/>
            <a:endCxn id="34" idx="0"/>
          </p:cNvCxnSpPr>
          <p:nvPr/>
        </p:nvCxnSpPr>
        <p:spPr>
          <a:xfrm rot="16200000" flipV="1">
            <a:off x="6502543" y="3762517"/>
            <a:ext cx="12700" cy="3789077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ngle 38"/>
          <p:cNvCxnSpPr>
            <a:stCxn id="36" idx="0"/>
            <a:endCxn id="34" idx="0"/>
          </p:cNvCxnSpPr>
          <p:nvPr/>
        </p:nvCxnSpPr>
        <p:spPr>
          <a:xfrm rot="16200000" flipV="1">
            <a:off x="5968689" y="4296371"/>
            <a:ext cx="14934" cy="2736304"/>
          </a:xfrm>
          <a:prstGeom prst="bentConnector3">
            <a:avLst>
              <a:gd name="adj1" fmla="val 16307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6948265" y="5301208"/>
            <a:ext cx="93610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Feedbacks</a:t>
            </a:r>
            <a:endParaRPr lang="fr-FR" sz="1200" dirty="0"/>
          </a:p>
        </p:txBody>
      </p:sp>
      <p:sp>
        <p:nvSpPr>
          <p:cNvPr id="22" name="ZoneTexte 21"/>
          <p:cNvSpPr txBox="1"/>
          <p:nvPr/>
        </p:nvSpPr>
        <p:spPr>
          <a:xfrm>
            <a:off x="4932040" y="5301208"/>
            <a:ext cx="93610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Feedbacks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14740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1" grpId="0" animBg="1"/>
      <p:bldP spid="15" grpId="0"/>
      <p:bldP spid="37" grpId="0" animBg="1"/>
      <p:bldP spid="36" grpId="0" animBg="1"/>
      <p:bldP spid="34" grpId="0" animBg="1"/>
      <p:bldP spid="35" grpId="0" animBg="1"/>
      <p:bldP spid="44" grpId="0" animBg="1"/>
      <p:bldP spid="55" grpId="0" animBg="1"/>
      <p:bldP spid="38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07504" y="260648"/>
            <a:ext cx="8579296" cy="7109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smtClean="0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données utilisées (1/2) </a:t>
            </a:r>
            <a:endParaRPr lang="fr-FR" sz="2400" dirty="0">
              <a:solidFill>
                <a:srgbClr val="004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97454FDF-85BE-4707-A388-83D865C75302}" type="slidenum">
              <a:rPr lang="fr-FR" smtClean="0"/>
              <a:t>5</a:t>
            </a:fld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83568" y="1268760"/>
            <a:ext cx="8003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 smtClean="0"/>
              <a:t>Les données utilisées sont issues du site web de PostgresSQL. Il s’agit de la BD Sakila DVD Rent disponible </a:t>
            </a:r>
            <a:r>
              <a:rPr lang="fr-FR" dirty="0" smtClean="0">
                <a:hlinkClick r:id="rId3"/>
              </a:rPr>
              <a:t>ici</a:t>
            </a:r>
            <a:r>
              <a:rPr lang="fr-FR" dirty="0" smtClean="0"/>
              <a:t>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 smtClean="0"/>
              <a:t>La base de données contient 14 tables (voir ERD dans slid prochain)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 smtClean="0"/>
              <a:t>Deux approches d’analyse seront explorées : </a:t>
            </a:r>
            <a:endParaRPr lang="fr-FR" dirty="0"/>
          </a:p>
          <a:p>
            <a:endParaRPr lang="fr-FR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17"/>
          <a:stretch/>
        </p:blipFill>
        <p:spPr bwMode="auto">
          <a:xfrm>
            <a:off x="179512" y="3169115"/>
            <a:ext cx="3953801" cy="298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9" b="5131"/>
          <a:stretch/>
        </p:blipFill>
        <p:spPr bwMode="auto">
          <a:xfrm>
            <a:off x="4409569" y="3235602"/>
            <a:ext cx="4428532" cy="253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58748" y="2780928"/>
            <a:ext cx="3758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3513"/>
            <a:r>
              <a:rPr lang="fr-FR" dirty="0" smtClean="0"/>
              <a:t>1. Importer </a:t>
            </a:r>
            <a:r>
              <a:rPr lang="fr-FR" dirty="0"/>
              <a:t>les tables en .csv dans R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54450" y="2780928"/>
            <a:ext cx="4773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3513"/>
            <a:r>
              <a:rPr lang="fr-FR" dirty="0" smtClean="0"/>
              <a:t>2. Se </a:t>
            </a:r>
            <a:r>
              <a:rPr lang="fr-FR" dirty="0"/>
              <a:t>connecter au SGBD (DBMS) Postgres via R </a:t>
            </a:r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4253136" y="2965594"/>
            <a:ext cx="0" cy="3055694"/>
          </a:xfrm>
          <a:prstGeom prst="straightConnector1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4355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07504" y="260648"/>
            <a:ext cx="8579296" cy="7109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smtClean="0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données </a:t>
            </a:r>
            <a:r>
              <a:rPr lang="fr-FR" sz="2400" dirty="0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utilisées (1/2)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4FDF-85BE-4707-A388-83D865C75302}" type="slidenum">
              <a:rPr lang="fr-FR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0" t="22070" r="35804" b="8141"/>
          <a:stretch/>
        </p:blipFill>
        <p:spPr bwMode="auto">
          <a:xfrm rot="5400000">
            <a:off x="3299328" y="1272154"/>
            <a:ext cx="6066430" cy="51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179068" y="908720"/>
            <a:ext cx="32408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Chaque table contient obligatoirement </a:t>
            </a:r>
            <a:r>
              <a:rPr lang="fr-F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une clé primaire (PK)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(sauf les tables de liaison | ex : </a:t>
            </a:r>
            <a:r>
              <a:rPr lang="fr-FR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film_actor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film_category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Certaines tables contiennent des </a:t>
            </a:r>
            <a:r>
              <a:rPr lang="fr-F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clés étrangères 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 plus </a:t>
            </a:r>
            <a:r>
              <a:rPr lang="fr-F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(FK)  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= PK d’autres tables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Pour joindre deux tables (ou plus), on utilise une jointure (il y a plusieurs types qu’on verra plus bas) 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ce réservé du numéro de diapositive 4"/>
          <p:cNvSpPr txBox="1">
            <a:spLocks/>
          </p:cNvSpPr>
          <p:nvPr/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454FDF-85BE-4707-A388-83D865C75302}" type="slidenum">
              <a:rPr lang="fr-FR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68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07504" y="260648"/>
            <a:ext cx="8579296" cy="71095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fr-FR" sz="2400" dirty="0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principales </a:t>
            </a:r>
            <a:r>
              <a:rPr lang="fr-FR" sz="2400" dirty="0" smtClean="0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opérations (1/2) </a:t>
            </a:r>
          </a:p>
          <a:p>
            <a:pPr>
              <a:defRPr/>
            </a:pPr>
            <a:r>
              <a:rPr lang="fr-FR" sz="2400" dirty="0" smtClean="0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Ecosystème tidyverse pour la manipulation des données </a:t>
            </a:r>
            <a:endParaRPr lang="fr-FR" sz="2400" dirty="0">
              <a:solidFill>
                <a:srgbClr val="004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97454FDF-85BE-4707-A388-83D865C75302}" type="slidenum">
              <a:rPr lang="fr-FR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Picture 4" descr="Image associé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677" y="2395991"/>
            <a:ext cx="1263648" cy="146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ZoneTexte 45"/>
          <p:cNvSpPr txBox="1"/>
          <p:nvPr/>
        </p:nvSpPr>
        <p:spPr>
          <a:xfrm>
            <a:off x="5228039" y="1795504"/>
            <a:ext cx="1341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Explorer et transformer  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>
            <a:off x="2198688" y="1806255"/>
            <a:ext cx="1034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Importer </a:t>
            </a:r>
            <a:endParaRPr lang="fr-FR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92" y="2515553"/>
            <a:ext cx="840222" cy="97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 descr="Résultat de recherche d'images pour &quot;readr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047" y="2487582"/>
            <a:ext cx="863087" cy="100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52"/>
          <p:cNvSpPr txBox="1"/>
          <p:nvPr/>
        </p:nvSpPr>
        <p:spPr>
          <a:xfrm>
            <a:off x="3737273" y="180625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Format </a:t>
            </a:r>
            <a:endParaRPr lang="fr-FR" dirty="0"/>
          </a:p>
        </p:txBody>
      </p:sp>
      <p:sp>
        <p:nvSpPr>
          <p:cNvPr id="50" name="AutoShape 10" descr="Résultat de recherche d'images pour &quot;tidyr logo&quot;"/>
          <p:cNvSpPr>
            <a:spLocks noChangeAspect="1" noChangeArrowheads="1"/>
          </p:cNvSpPr>
          <p:nvPr/>
        </p:nvSpPr>
        <p:spPr bwMode="auto">
          <a:xfrm>
            <a:off x="307975" y="-2270125"/>
            <a:ext cx="4362450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91" y="2548475"/>
            <a:ext cx="840222" cy="97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ZoneTexte 56"/>
          <p:cNvSpPr txBox="1"/>
          <p:nvPr/>
        </p:nvSpPr>
        <p:spPr>
          <a:xfrm>
            <a:off x="7020272" y="1815547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Modifier | Corriger </a:t>
            </a:r>
            <a:endParaRPr lang="fr-FR" dirty="0"/>
          </a:p>
        </p:txBody>
      </p:sp>
      <p:pic>
        <p:nvPicPr>
          <p:cNvPr id="2063" name="Picture 15" descr="Résultat de recherche d'images pour &quot;stringr logo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272" y="4775344"/>
            <a:ext cx="728389" cy="84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ZoneTexte 58"/>
          <p:cNvSpPr txBox="1"/>
          <p:nvPr/>
        </p:nvSpPr>
        <p:spPr>
          <a:xfrm>
            <a:off x="5292080" y="4099760"/>
            <a:ext cx="1485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Manipuler les </a:t>
            </a:r>
            <a:r>
              <a:rPr lang="fr-FR" dirty="0" smtClean="0"/>
              <a:t>dates</a:t>
            </a:r>
            <a:endParaRPr lang="fr-FR" dirty="0"/>
          </a:p>
        </p:txBody>
      </p:sp>
      <p:sp>
        <p:nvSpPr>
          <p:cNvPr id="60" name="ZoneTexte 59"/>
          <p:cNvSpPr txBox="1"/>
          <p:nvPr/>
        </p:nvSpPr>
        <p:spPr>
          <a:xfrm>
            <a:off x="1907704" y="4099760"/>
            <a:ext cx="1469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Manipuler les strings</a:t>
            </a:r>
            <a:endParaRPr lang="fr-FR" dirty="0"/>
          </a:p>
        </p:txBody>
      </p:sp>
      <p:sp>
        <p:nvSpPr>
          <p:cNvPr id="61" name="ZoneTexte 60"/>
          <p:cNvSpPr txBox="1"/>
          <p:nvPr/>
        </p:nvSpPr>
        <p:spPr>
          <a:xfrm>
            <a:off x="3665265" y="4099760"/>
            <a:ext cx="1256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Manipuler les </a:t>
            </a:r>
            <a:r>
              <a:rPr lang="fr-FR" dirty="0" err="1" smtClean="0"/>
              <a:t>factors</a:t>
            </a:r>
            <a:endParaRPr lang="fr-FR" dirty="0"/>
          </a:p>
        </p:txBody>
      </p:sp>
      <p:pic>
        <p:nvPicPr>
          <p:cNvPr id="2064" name="Picture 16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06" b="11206"/>
          <a:stretch/>
        </p:blipFill>
        <p:spPr bwMode="auto">
          <a:xfrm>
            <a:off x="3874547" y="4747832"/>
            <a:ext cx="877581" cy="85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6" name="Picture 18" descr="Résultat de recherche d'images pour &quot;lubridate logo&quot;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9" t="27926" r="25198" b="27830"/>
          <a:stretch/>
        </p:blipFill>
        <p:spPr bwMode="auto">
          <a:xfrm>
            <a:off x="5570710" y="4753157"/>
            <a:ext cx="711107" cy="86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64"/>
          <p:cNvSpPr/>
          <p:nvPr/>
        </p:nvSpPr>
        <p:spPr>
          <a:xfrm>
            <a:off x="5076056" y="1795504"/>
            <a:ext cx="1648591" cy="20882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259632" y="1778127"/>
            <a:ext cx="7128792" cy="4315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4" name="Picture 2" descr="Résultat de recherche d'images pour &quot;tidyverse logo&quot;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1153786" cy="133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54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53" grpId="0"/>
      <p:bldP spid="57" grpId="0"/>
      <p:bldP spid="59" grpId="0"/>
      <p:bldP spid="60" grpId="0"/>
      <p:bldP spid="61" grpId="0"/>
      <p:bldP spid="65" grpId="0" animBg="1"/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07504" y="260648"/>
            <a:ext cx="8579296" cy="71095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fr-FR" sz="2400" dirty="0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principales opérations </a:t>
            </a:r>
            <a:r>
              <a:rPr lang="fr-FR" sz="2400" dirty="0" smtClean="0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(2/2</a:t>
            </a:r>
            <a:r>
              <a:rPr lang="fr-FR" sz="2400" dirty="0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fr-FR" sz="2400" dirty="0" smtClean="0">
              <a:solidFill>
                <a:srgbClr val="004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fr-FR" sz="2400" dirty="0" smtClean="0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principaux verbes de dplyr</a:t>
            </a:r>
            <a:endParaRPr lang="fr-FR" sz="2400" dirty="0">
              <a:solidFill>
                <a:srgbClr val="004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97454FDF-85BE-4707-A388-83D865C75302}" type="slidenum">
              <a:rPr lang="fr-FR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Image associé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820" y="971600"/>
            <a:ext cx="442900" cy="51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899592" y="1485093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Sélectionner des colonnes  </a:t>
            </a:r>
          </a:p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dplyr::</a:t>
            </a:r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()  **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1" t="38928" r="19566" b="41832"/>
          <a:stretch/>
        </p:blipFill>
        <p:spPr bwMode="auto">
          <a:xfrm>
            <a:off x="873083" y="2094293"/>
            <a:ext cx="1552695" cy="54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Image associé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140" y="980728"/>
            <a:ext cx="442900" cy="51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3779912" y="1494221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Filtrer les  observations </a:t>
            </a:r>
          </a:p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dplyr::</a:t>
            </a:r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68" t="40214" r="23481" b="41612"/>
          <a:stretch/>
        </p:blipFill>
        <p:spPr bwMode="auto">
          <a:xfrm>
            <a:off x="3812281" y="2132615"/>
            <a:ext cx="1639475" cy="465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 descr="Image associé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52" y="980728"/>
            <a:ext cx="442900" cy="51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6588224" y="1494221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Créer de nouvelles variables </a:t>
            </a:r>
          </a:p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dplyr::</a:t>
            </a:r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mutate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6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38" t="29869" r="29014" b="58598"/>
          <a:stretch/>
        </p:blipFill>
        <p:spPr bwMode="auto">
          <a:xfrm>
            <a:off x="6543757" y="2232885"/>
            <a:ext cx="1833425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 descr="Image associé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820" y="2859670"/>
            <a:ext cx="442900" cy="51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/>
          <p:cNvSpPr txBox="1"/>
          <p:nvPr/>
        </p:nvSpPr>
        <p:spPr>
          <a:xfrm>
            <a:off x="899592" y="3373163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Trier les observations </a:t>
            </a:r>
          </a:p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dplyr::</a:t>
            </a:r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arrange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4" descr="Image associé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148" y="2852936"/>
            <a:ext cx="442900" cy="51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/>
          <p:cNvSpPr txBox="1"/>
          <p:nvPr/>
        </p:nvSpPr>
        <p:spPr>
          <a:xfrm>
            <a:off x="3491880" y="3366429"/>
            <a:ext cx="261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Résumer les données en créant des indicateurs statistiques </a:t>
            </a:r>
          </a:p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dplyr::</a:t>
            </a:r>
            <a:r>
              <a:rPr lang="fr-FR" sz="1200" b="1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summarise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4" descr="Image associé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919" y="2852936"/>
            <a:ext cx="442900" cy="51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/>
          <p:cNvSpPr txBox="1"/>
          <p:nvPr/>
        </p:nvSpPr>
        <p:spPr>
          <a:xfrm>
            <a:off x="6272651" y="3366429"/>
            <a:ext cx="261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Grouper par les modalités d’une ou plusieurs variable quali </a:t>
            </a:r>
          </a:p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dplyr::</a:t>
            </a:r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group_by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8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8" t="32695" r="54551" b="55582"/>
          <a:stretch/>
        </p:blipFill>
        <p:spPr bwMode="auto">
          <a:xfrm>
            <a:off x="3797796" y="4077072"/>
            <a:ext cx="1638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7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7" t="54769" r="45425" b="23062"/>
          <a:stretch/>
        </p:blipFill>
        <p:spPr bwMode="auto">
          <a:xfrm>
            <a:off x="6423979" y="4084737"/>
            <a:ext cx="2072979" cy="568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Groupe 38"/>
          <p:cNvGrpSpPr/>
          <p:nvPr/>
        </p:nvGrpSpPr>
        <p:grpSpPr>
          <a:xfrm>
            <a:off x="1187624" y="3826317"/>
            <a:ext cx="1042564" cy="551130"/>
            <a:chOff x="1187624" y="3970333"/>
            <a:chExt cx="1042564" cy="551130"/>
          </a:xfrm>
        </p:grpSpPr>
        <p:pic>
          <p:nvPicPr>
            <p:cNvPr id="27" name="Picture 4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99" t="38928" r="19566" b="41832"/>
            <a:stretch/>
          </p:blipFill>
          <p:spPr bwMode="auto">
            <a:xfrm>
              <a:off x="1187624" y="3978844"/>
              <a:ext cx="538508" cy="542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4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99" t="38928" r="19566" b="41832"/>
            <a:stretch/>
          </p:blipFill>
          <p:spPr bwMode="auto">
            <a:xfrm>
              <a:off x="1691680" y="3970333"/>
              <a:ext cx="538508" cy="542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9" name="Connecteur droit avec flèche 28"/>
            <p:cNvCxnSpPr/>
            <p:nvPr/>
          </p:nvCxnSpPr>
          <p:spPr>
            <a:xfrm>
              <a:off x="1441872" y="3970333"/>
              <a:ext cx="0" cy="50534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/>
            <p:nvPr/>
          </p:nvCxnSpPr>
          <p:spPr>
            <a:xfrm flipV="1">
              <a:off x="1931013" y="4037062"/>
              <a:ext cx="0" cy="4844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ZoneTexte 39"/>
          <p:cNvSpPr txBox="1"/>
          <p:nvPr/>
        </p:nvSpPr>
        <p:spPr>
          <a:xfrm>
            <a:off x="412762" y="4907693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** il existe des fonctions d’aide utilisées dans la sélection </a:t>
            </a:r>
          </a:p>
          <a:p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Voir </a:t>
            </a: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Cheat sheet dplyr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2884534" y="4884256"/>
            <a:ext cx="42561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Opérateurs logiques et de comparaison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Supérieur à : </a:t>
            </a:r>
            <a:r>
              <a:rPr lang="fr-FR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Inférieur à : </a:t>
            </a:r>
            <a:r>
              <a:rPr lang="fr-FR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endParaRPr lang="fr-FR" sz="16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Inférieur ou égal à : </a:t>
            </a:r>
            <a:r>
              <a:rPr lang="fr-FR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&lt;= </a:t>
            </a:r>
            <a:endParaRPr lang="fr-FR" sz="16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Supérieur ou égal à : </a:t>
            </a:r>
            <a:r>
              <a:rPr lang="fr-FR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&gt;=</a:t>
            </a: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Égal à : </a:t>
            </a:r>
            <a:r>
              <a:rPr lang="fr-FR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Différend de : </a:t>
            </a:r>
            <a:r>
              <a:rPr lang="fr-FR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!= </a:t>
            </a:r>
            <a:endParaRPr lang="fr-FR" sz="16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6364504" y="4869160"/>
            <a:ext cx="216793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Opérateurs de liaison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Et : </a:t>
            </a:r>
            <a:r>
              <a:rPr lang="fr-FR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endParaRPr lang="fr-F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Ou :  </a:t>
            </a:r>
            <a:r>
              <a:rPr lang="fr-FR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Pipe : </a:t>
            </a:r>
            <a:r>
              <a:rPr lang="fr-FR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%&gt;%</a:t>
            </a:r>
            <a:endParaRPr lang="fr-FR" sz="16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20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3" grpId="0"/>
      <p:bldP spid="17" grpId="0"/>
      <p:bldP spid="20" grpId="0"/>
      <p:bldP spid="23" grpId="0"/>
      <p:bldP spid="40" grpId="0"/>
      <p:bldP spid="41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55575" y="836712"/>
            <a:ext cx="53923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La sélection est importante à différente étapes du processus d’analyse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SQL : </a:t>
            </a: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le SELECT est obligatoire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 / tidyverse </a:t>
            </a: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le select n’est pas obligatoire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quand on veut sélectionner toutes les colonnes 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select() est souvent utilisée avec des fonctions d’aide telles que </a:t>
            </a:r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starts_with() ends_with()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07504" y="260648"/>
            <a:ext cx="8579296" cy="7109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004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Sélectionner les colonnes </a:t>
            </a:r>
            <a:endParaRPr lang="en-US" sz="2400" dirty="0">
              <a:solidFill>
                <a:srgbClr val="004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97454FDF-85BE-4707-A388-83D865C75302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354403"/>
              </p:ext>
            </p:extLst>
          </p:nvPr>
        </p:nvGraphicFramePr>
        <p:xfrm>
          <a:off x="6156176" y="915480"/>
          <a:ext cx="2376264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792088"/>
                <a:gridCol w="792088"/>
              </a:tblGrid>
              <a:tr h="236146">
                <a:tc>
                  <a:txBody>
                    <a:bodyPr/>
                    <a:lstStyle/>
                    <a:p>
                      <a:endParaRPr lang="fr-FR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36146">
                <a:tc>
                  <a:txBody>
                    <a:bodyPr/>
                    <a:lstStyle/>
                    <a:p>
                      <a:endParaRPr lang="fr-FR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fr-FR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fr-FR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36146">
                <a:tc>
                  <a:txBody>
                    <a:bodyPr/>
                    <a:lstStyle/>
                    <a:p>
                      <a:endParaRPr lang="fr-FR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fr-FR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fr-FR" sz="1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36146">
                <a:tc>
                  <a:txBody>
                    <a:bodyPr/>
                    <a:lstStyle/>
                    <a:p>
                      <a:endParaRPr lang="fr-FR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fr-FR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fr-FR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36146">
                <a:tc>
                  <a:txBody>
                    <a:bodyPr/>
                    <a:lstStyle/>
                    <a:p>
                      <a:endParaRPr lang="fr-FR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fr-FR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fr-FR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pic>
        <p:nvPicPr>
          <p:cNvPr id="16" name="Picture 11" descr="C:\Users\BELHABICH\Desktop\Yacine\1 Entrepreunariat\0 Management\5 Clients\# OLD\SQ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96" y="2517020"/>
            <a:ext cx="551940" cy="55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BELHABICH\Desktop\Yacine\1 Entrepreunariat\0 Management\5 Clients\# OLD\r-lang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076" y="2583205"/>
            <a:ext cx="647787" cy="48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associé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164" y="2564904"/>
            <a:ext cx="442900" cy="51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/>
        </p:nvSpPr>
        <p:spPr>
          <a:xfrm>
            <a:off x="879386" y="3411577"/>
            <a:ext cx="3960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1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myTable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3619361" y="3411577"/>
            <a:ext cx="1376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myTable 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endParaRPr lang="en-U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78993" y="4131657"/>
            <a:ext cx="3960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var1, var2, var3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1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myTable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3618968" y="4131657"/>
            <a:ext cx="2752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myTable</a:t>
            </a:r>
            <a:r>
              <a:rPr lang="en-US" sz="14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%&gt;%</a:t>
            </a:r>
          </a:p>
          <a:p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(var1, var2, var3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879385" y="4832574"/>
            <a:ext cx="39604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customer_id, 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first_name,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last_name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1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endParaRPr lang="en-US" sz="14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691368" y="4832574"/>
            <a:ext cx="2320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%&gt;%</a:t>
            </a:r>
          </a:p>
          <a:p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select(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first_name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last_name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15" name="Rectangle 14"/>
          <p:cNvSpPr/>
          <p:nvPr/>
        </p:nvSpPr>
        <p:spPr>
          <a:xfrm rot="16200000">
            <a:off x="-306728" y="3782521"/>
            <a:ext cx="1411440" cy="438960"/>
          </a:xfrm>
          <a:prstGeom prst="rect">
            <a:avLst/>
          </a:prstGeom>
          <a:solidFill>
            <a:srgbClr val="00B0F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Théorie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 rot="16200000">
            <a:off x="-567520" y="5526762"/>
            <a:ext cx="1933025" cy="438960"/>
          </a:xfrm>
          <a:prstGeom prst="rect">
            <a:avLst/>
          </a:prstGeom>
          <a:solidFill>
            <a:srgbClr val="92D05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Pratique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55576" y="3296281"/>
            <a:ext cx="2376264" cy="1411440"/>
          </a:xfrm>
          <a:prstGeom prst="rect">
            <a:avLst/>
          </a:prstGeom>
          <a:noFill/>
          <a:ln w="31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5576" y="4808449"/>
            <a:ext cx="2376264" cy="1886575"/>
          </a:xfrm>
          <a:prstGeom prst="rect">
            <a:avLst/>
          </a:prstGeom>
          <a:noFill/>
          <a:ln w="31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512087" y="3296281"/>
            <a:ext cx="2428065" cy="1411440"/>
          </a:xfrm>
          <a:prstGeom prst="rect">
            <a:avLst/>
          </a:prstGeom>
          <a:noFill/>
          <a:ln w="31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512087" y="4808449"/>
            <a:ext cx="2428065" cy="1886575"/>
          </a:xfrm>
          <a:prstGeom prst="rect">
            <a:avLst/>
          </a:prstGeom>
          <a:noFill/>
          <a:ln w="31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Connecteur droit avec flèche 29"/>
          <p:cNvCxnSpPr/>
          <p:nvPr/>
        </p:nvCxnSpPr>
        <p:spPr>
          <a:xfrm flipV="1">
            <a:off x="3203848" y="3296282"/>
            <a:ext cx="0" cy="3416473"/>
          </a:xfrm>
          <a:prstGeom prst="straightConnector1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" t="57899" r="74269" b="7738"/>
          <a:stretch/>
        </p:blipFill>
        <p:spPr bwMode="auto">
          <a:xfrm>
            <a:off x="6050929" y="4837372"/>
            <a:ext cx="2945782" cy="183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ZoneTexte 30"/>
          <p:cNvSpPr txBox="1"/>
          <p:nvPr/>
        </p:nvSpPr>
        <p:spPr>
          <a:xfrm>
            <a:off x="6393621" y="3392767"/>
            <a:ext cx="2293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 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select( </a:t>
            </a:r>
            <a:r>
              <a:rPr lang="en-US" sz="1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myTable</a:t>
            </a:r>
            <a:r>
              <a:rPr lang="en-U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14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retourne un tibble | DF avec zéro colonnes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3347864" y="4887743"/>
            <a:ext cx="459427" cy="338554"/>
            <a:chOff x="3364230" y="5265204"/>
            <a:chExt cx="459427" cy="338554"/>
          </a:xfrm>
        </p:grpSpPr>
        <p:sp>
          <p:nvSpPr>
            <p:cNvPr id="9" name="Ellipse 8"/>
            <p:cNvSpPr/>
            <p:nvPr/>
          </p:nvSpPr>
          <p:spPr>
            <a:xfrm>
              <a:off x="3364230" y="5280957"/>
              <a:ext cx="327309" cy="2989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bg1"/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3372114" y="5265204"/>
              <a:ext cx="4515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chemeClr val="bg1"/>
                  </a:solidFill>
                </a:rPr>
                <a:t>1</a:t>
              </a:r>
              <a:endParaRPr lang="fr-FR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669893" y="5571817"/>
            <a:ext cx="219825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select(</a:t>
            </a:r>
            <a:r>
              <a:rPr lang="en-US" sz="1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customer_id,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first_name,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last_name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32" name="Groupe 31"/>
          <p:cNvGrpSpPr/>
          <p:nvPr/>
        </p:nvGrpSpPr>
        <p:grpSpPr>
          <a:xfrm>
            <a:off x="3347864" y="5809328"/>
            <a:ext cx="459427" cy="338554"/>
            <a:chOff x="3364230" y="5265204"/>
            <a:chExt cx="459427" cy="338554"/>
          </a:xfrm>
        </p:grpSpPr>
        <p:sp>
          <p:nvSpPr>
            <p:cNvPr id="33" name="Ellipse 32"/>
            <p:cNvSpPr/>
            <p:nvPr/>
          </p:nvSpPr>
          <p:spPr>
            <a:xfrm>
              <a:off x="3364230" y="5280957"/>
              <a:ext cx="327309" cy="2989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bg1"/>
                </a:solidFill>
              </a:endParaRPr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3372114" y="5265204"/>
              <a:ext cx="4515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35" name="Rectangle 34"/>
          <p:cNvSpPr/>
          <p:nvPr/>
        </p:nvSpPr>
        <p:spPr>
          <a:xfrm rot="16200000">
            <a:off x="-306727" y="1322952"/>
            <a:ext cx="1411440" cy="438960"/>
          </a:xfrm>
          <a:prstGeom prst="rect">
            <a:avLst/>
          </a:prstGeom>
          <a:solidFill>
            <a:srgbClr val="00B0F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Définition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 rot="16200000">
            <a:off x="-64994" y="2529509"/>
            <a:ext cx="927973" cy="438960"/>
          </a:xfrm>
          <a:prstGeom prst="rect">
            <a:avLst/>
          </a:prstGeom>
          <a:solidFill>
            <a:srgbClr val="00B0F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Langage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Égal 13"/>
          <p:cNvSpPr/>
          <p:nvPr/>
        </p:nvSpPr>
        <p:spPr>
          <a:xfrm>
            <a:off x="3203848" y="5373216"/>
            <a:ext cx="616203" cy="335434"/>
          </a:xfrm>
          <a:prstGeom prst="mathEqua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028" name="Picture 4" descr="Résultat de recherche d'images pour &quot;attention icon&quot;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9" t="12419" r="8020" b="15852"/>
          <a:stretch/>
        </p:blipFill>
        <p:spPr bwMode="auto">
          <a:xfrm>
            <a:off x="6732240" y="3140968"/>
            <a:ext cx="543458" cy="46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54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0" grpId="0"/>
      <p:bldP spid="21" grpId="0"/>
      <p:bldP spid="22" grpId="0"/>
      <p:bldP spid="23" grpId="0"/>
      <p:bldP spid="24" grpId="0"/>
      <p:bldP spid="15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/>
      <p:bldP spid="12" grpId="0"/>
      <p:bldP spid="35" grpId="0" animBg="1"/>
      <p:bldP spid="36" grpId="0" animBg="1"/>
      <p:bldP spid="14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17559</TotalTime>
  <Words>2143</Words>
  <Application>Microsoft Office PowerPoint</Application>
  <PresentationFormat>Affichage à l'écran (4:3)</PresentationFormat>
  <Paragraphs>564</Paragraphs>
  <Slides>20</Slides>
  <Notes>19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BELHABICH</dc:creator>
  <cp:lastModifiedBy>Hafiane</cp:lastModifiedBy>
  <cp:revision>1574</cp:revision>
  <dcterms:created xsi:type="dcterms:W3CDTF">2019-06-15T21:55:09Z</dcterms:created>
  <dcterms:modified xsi:type="dcterms:W3CDTF">2020-01-04T00:00:28Z</dcterms:modified>
</cp:coreProperties>
</file>