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92" r:id="rId3"/>
    <p:sldId id="293" r:id="rId4"/>
    <p:sldId id="296" r:id="rId5"/>
    <p:sldId id="294" r:id="rId6"/>
    <p:sldId id="295" r:id="rId7"/>
    <p:sldId id="298" r:id="rId8"/>
    <p:sldId id="301" r:id="rId9"/>
    <p:sldId id="297" r:id="rId10"/>
    <p:sldId id="300" r:id="rId11"/>
    <p:sldId id="302" r:id="rId12"/>
  </p:sldIdLst>
  <p:sldSz cx="9144000" cy="6858000" type="screen4x3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BF"/>
    <a:srgbClr val="56595C"/>
    <a:srgbClr val="0047BE"/>
    <a:srgbClr val="DED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3" autoAdjust="0"/>
    <p:restoredTop sz="94660"/>
  </p:normalViewPr>
  <p:slideViewPr>
    <p:cSldViewPr>
      <p:cViewPr varScale="1">
        <p:scale>
          <a:sx n="66" d="100"/>
          <a:sy n="66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98C6-EFE1-4501-878A-E170C371EA9D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A7447-9AA3-4BA8-AF1F-22731DB70E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51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9B61-52F5-4200-8F07-0681F7C56F05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4FDF-85BE-4707-A388-83D865C75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05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9B61-52F5-4200-8F07-0681F7C56F05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4FDF-85BE-4707-A388-83D865C75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8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9B61-52F5-4200-8F07-0681F7C56F05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4FDF-85BE-4707-A388-83D865C75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99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9B61-52F5-4200-8F07-0681F7C56F05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4FDF-85BE-4707-A388-83D865C75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49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9B61-52F5-4200-8F07-0681F7C56F05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4FDF-85BE-4707-A388-83D865C75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08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9B61-52F5-4200-8F07-0681F7C56F05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4FDF-85BE-4707-A388-83D865C75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89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9B61-52F5-4200-8F07-0681F7C56F05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4FDF-85BE-4707-A388-83D865C75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0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9B61-52F5-4200-8F07-0681F7C56F05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4FDF-85BE-4707-A388-83D865C75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41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9B61-52F5-4200-8F07-0681F7C56F05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4FDF-85BE-4707-A388-83D865C75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95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9B61-52F5-4200-8F07-0681F7C56F05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4FDF-85BE-4707-A388-83D865C75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40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9B61-52F5-4200-8F07-0681F7C56F05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4FDF-85BE-4707-A388-83D865C75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43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D9B61-52F5-4200-8F07-0681F7C56F05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54FDF-85BE-4707-A388-83D865C75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66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59632" y="2229328"/>
            <a:ext cx="6912768" cy="263983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Algerian R </a:t>
            </a:r>
            <a:r>
              <a:rPr lang="fr-FR" sz="2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fr-F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 </a:t>
            </a:r>
            <a:r>
              <a:rPr lang="fr-FR" sz="2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meetup</a:t>
            </a:r>
            <a:endParaRPr lang="fr-FR" sz="2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data visualisation </a:t>
            </a:r>
          </a:p>
          <a:p>
            <a:pPr algn="ctr"/>
            <a:endParaRPr lang="fr-F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fr-F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Août 2019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Résultat de recherche d'images pour &quot;tidyverse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184" y="4401949"/>
            <a:ext cx="866856" cy="100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ggplot2 tidyverse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268" y="4437112"/>
            <a:ext cx="801228" cy="92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ésultat de recherche d'images pour &quot;dplyr tidyverse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96" y="4365104"/>
            <a:ext cx="863088" cy="100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ésultat de recherche d'images pour &quot;shiny logo&quot;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6" t="33091" r="28976" b="33455"/>
          <a:stretch/>
        </p:blipFill>
        <p:spPr bwMode="auto">
          <a:xfrm>
            <a:off x="5670504" y="4343848"/>
            <a:ext cx="917720" cy="105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08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331640" y="260648"/>
            <a:ext cx="6851104" cy="71095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err="1" smtClean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Shinydashboard</a:t>
            </a:r>
            <a:r>
              <a:rPr lang="fr-FR" sz="2400" dirty="0" smtClean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2400" dirty="0" err="1" smtClean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fr-FR" sz="2400" dirty="0">
              <a:solidFill>
                <a:srgbClr val="004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Résultat de recherche d'images pour &quot;shiny logo&quot;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6" t="33091" r="28976" b="33455"/>
          <a:stretch/>
        </p:blipFill>
        <p:spPr bwMode="auto">
          <a:xfrm>
            <a:off x="179512" y="0"/>
            <a:ext cx="917720" cy="105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23528" y="1052736"/>
            <a:ext cx="88204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ui</a:t>
            </a:r>
            <a:r>
              <a:rPr lang="fr-FR" sz="1200" dirty="0" smtClean="0"/>
              <a:t> &lt;- </a:t>
            </a:r>
            <a:r>
              <a:rPr lang="fr-FR" sz="1200" dirty="0" err="1" smtClean="0"/>
              <a:t>shinyUi</a:t>
            </a:r>
            <a:r>
              <a:rPr lang="fr-FR" sz="1200" dirty="0" smtClean="0"/>
              <a:t>(</a:t>
            </a:r>
          </a:p>
          <a:p>
            <a:r>
              <a:rPr lang="fr-FR" sz="1200" dirty="0"/>
              <a:t>	</a:t>
            </a:r>
            <a:r>
              <a:rPr lang="fr-FR" sz="1200" dirty="0" err="1" smtClean="0"/>
              <a:t>dashboardPage</a:t>
            </a:r>
            <a:r>
              <a:rPr lang="fr-FR" sz="1200" dirty="0" smtClean="0"/>
              <a:t>(</a:t>
            </a:r>
          </a:p>
          <a:p>
            <a:r>
              <a:rPr lang="fr-FR" sz="1200" dirty="0"/>
              <a:t>	</a:t>
            </a:r>
            <a:r>
              <a:rPr lang="fr-FR" sz="1200" dirty="0" smtClean="0"/>
              <a:t>	       </a:t>
            </a:r>
            <a:r>
              <a:rPr lang="fr-FR" sz="1200" dirty="0" err="1" smtClean="0"/>
              <a:t>dashboardHeader</a:t>
            </a:r>
            <a:r>
              <a:rPr lang="fr-FR" sz="1200" dirty="0" smtClean="0"/>
              <a:t>()  Mettre titre ici </a:t>
            </a:r>
          </a:p>
          <a:p>
            <a:r>
              <a:rPr lang="fr-FR" sz="1200" dirty="0"/>
              <a:t>	</a:t>
            </a:r>
            <a:r>
              <a:rPr lang="fr-FR" sz="1200" dirty="0" smtClean="0"/>
              <a:t>	       </a:t>
            </a:r>
            <a:r>
              <a:rPr lang="fr-FR" sz="1200" dirty="0" err="1" smtClean="0"/>
              <a:t>dashboardSidebar</a:t>
            </a:r>
            <a:r>
              <a:rPr lang="fr-FR" sz="1200" dirty="0" smtClean="0"/>
              <a:t>(</a:t>
            </a:r>
          </a:p>
          <a:p>
            <a:r>
              <a:rPr lang="fr-FR" sz="1200" dirty="0"/>
              <a:t>	</a:t>
            </a:r>
            <a:r>
              <a:rPr lang="fr-FR" sz="1200" dirty="0" smtClean="0"/>
              <a:t>		</a:t>
            </a:r>
            <a:r>
              <a:rPr lang="fr-FR" sz="1200" b="1" dirty="0" smtClean="0"/>
              <a:t># Input = variable à choisir dans une liste 	</a:t>
            </a:r>
          </a:p>
          <a:p>
            <a:r>
              <a:rPr lang="fr-FR" sz="1200" dirty="0" smtClean="0"/>
              <a:t>			</a:t>
            </a:r>
            <a:r>
              <a:rPr lang="fr-FR" sz="1200" dirty="0" err="1" smtClean="0"/>
              <a:t>selectInput</a:t>
            </a:r>
            <a:r>
              <a:rPr lang="fr-FR" sz="1200" dirty="0" smtClean="0"/>
              <a:t>(</a:t>
            </a:r>
            <a:r>
              <a:rPr lang="fr-FR" sz="1200" dirty="0" err="1" smtClean="0"/>
              <a:t>inputId</a:t>
            </a:r>
            <a:r>
              <a:rPr lang="fr-FR" sz="1200" dirty="0" smtClean="0"/>
              <a:t> = </a:t>
            </a:r>
            <a:r>
              <a:rPr lang="fr-FR" sz="1200" b="1" dirty="0">
                <a:solidFill>
                  <a:srgbClr val="FF0000"/>
                </a:solidFill>
              </a:rPr>
              <a:t>" </a:t>
            </a:r>
            <a:r>
              <a:rPr lang="fr-FR" sz="1200" b="1" dirty="0" smtClean="0">
                <a:solidFill>
                  <a:srgbClr val="0047BF"/>
                </a:solidFill>
              </a:rPr>
              <a:t>var</a:t>
            </a:r>
            <a:r>
              <a:rPr lang="fr-FR" sz="1200" b="1" dirty="0" smtClean="0">
                <a:solidFill>
                  <a:srgbClr val="FF0000"/>
                </a:solidFill>
              </a:rPr>
              <a:t>"</a:t>
            </a:r>
            <a:r>
              <a:rPr lang="fr-FR" sz="1200" dirty="0" smtClean="0"/>
              <a:t>, label </a:t>
            </a:r>
            <a:r>
              <a:rPr lang="fr-FR" sz="1200" dirty="0"/>
              <a:t> </a:t>
            </a:r>
            <a:r>
              <a:rPr lang="fr-FR" sz="1200" dirty="0" smtClean="0"/>
              <a:t>=« </a:t>
            </a:r>
            <a:r>
              <a:rPr lang="fr-FR" sz="1200" b="1" dirty="0" smtClean="0">
                <a:solidFill>
                  <a:srgbClr val="FF0000"/>
                </a:solidFill>
              </a:rPr>
              <a:t>Choisir var"</a:t>
            </a:r>
            <a:r>
              <a:rPr lang="fr-FR" sz="1200" dirty="0" smtClean="0"/>
              <a:t>, </a:t>
            </a:r>
            <a:r>
              <a:rPr lang="fr-FR" sz="1200" dirty="0" err="1" smtClean="0"/>
              <a:t>choices</a:t>
            </a:r>
            <a:r>
              <a:rPr lang="fr-FR" sz="1200" dirty="0" smtClean="0"/>
              <a:t>, </a:t>
            </a:r>
            <a:r>
              <a:rPr lang="fr-FR" sz="1200" dirty="0" err="1" smtClean="0"/>
              <a:t>selected</a:t>
            </a:r>
            <a:r>
              <a:rPr lang="fr-FR" sz="1200" dirty="0" smtClean="0"/>
              <a:t>),</a:t>
            </a:r>
          </a:p>
          <a:p>
            <a:r>
              <a:rPr lang="fr-FR" sz="1200" dirty="0"/>
              <a:t>	</a:t>
            </a:r>
            <a:r>
              <a:rPr lang="fr-FR" sz="1200" dirty="0" smtClean="0"/>
              <a:t>		</a:t>
            </a:r>
            <a:r>
              <a:rPr lang="fr-FR" sz="1200" b="1" dirty="0" smtClean="0"/>
              <a:t># Input = une </a:t>
            </a:r>
            <a:r>
              <a:rPr lang="fr-FR" sz="1200" b="1" dirty="0" err="1" smtClean="0"/>
              <a:t>checkbox</a:t>
            </a:r>
            <a:r>
              <a:rPr lang="fr-FR" sz="1200" b="1" dirty="0" smtClean="0"/>
              <a:t> à cocher </a:t>
            </a:r>
          </a:p>
          <a:p>
            <a:r>
              <a:rPr lang="fr-FR" sz="1200" dirty="0"/>
              <a:t>	</a:t>
            </a:r>
            <a:r>
              <a:rPr lang="fr-FR" sz="1200" dirty="0" smtClean="0"/>
              <a:t>		</a:t>
            </a:r>
            <a:r>
              <a:rPr lang="fr-FR" sz="1200" dirty="0" err="1" smtClean="0"/>
              <a:t>checkboxInput</a:t>
            </a:r>
            <a:r>
              <a:rPr lang="fr-FR" sz="1200" dirty="0" smtClean="0"/>
              <a:t>(</a:t>
            </a:r>
            <a:r>
              <a:rPr lang="fr-FR" sz="1200" dirty="0" err="1" smtClean="0"/>
              <a:t>inputId</a:t>
            </a:r>
            <a:r>
              <a:rPr lang="fr-FR" sz="1200" dirty="0"/>
              <a:t> ="</a:t>
            </a: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check</a:t>
            </a:r>
            <a:r>
              <a:rPr lang="fr-FR" sz="1200" b="1" dirty="0">
                <a:solidFill>
                  <a:srgbClr val="FF0000"/>
                </a:solidFill>
              </a:rPr>
              <a:t>"</a:t>
            </a:r>
            <a:r>
              <a:rPr lang="fr-FR" sz="1200" dirty="0" smtClean="0"/>
              <a:t>, </a:t>
            </a:r>
          </a:p>
          <a:p>
            <a:r>
              <a:rPr lang="fr-FR" sz="1200" dirty="0"/>
              <a:t>	</a:t>
            </a:r>
            <a:r>
              <a:rPr lang="fr-FR" sz="1200" dirty="0" smtClean="0"/>
              <a:t>			     label </a:t>
            </a:r>
            <a:r>
              <a:rPr lang="fr-FR" sz="1200" dirty="0"/>
              <a:t>= "Cocher </a:t>
            </a:r>
            <a:r>
              <a:rPr lang="fr-FR" sz="1200" dirty="0" smtClean="0"/>
              <a:t>pour changer de </a:t>
            </a:r>
            <a:r>
              <a:rPr lang="fr-FR" sz="1200" dirty="0"/>
              <a:t> </a:t>
            </a:r>
            <a:r>
              <a:rPr lang="fr-FR" sz="1200" dirty="0" smtClean="0"/>
              <a:t>graphe« , </a:t>
            </a:r>
          </a:p>
          <a:p>
            <a:r>
              <a:rPr lang="fr-FR" sz="1200" dirty="0"/>
              <a:t>				     value = </a:t>
            </a:r>
            <a:r>
              <a:rPr lang="fr-FR" sz="1200" dirty="0" smtClean="0"/>
              <a:t>FALSE)</a:t>
            </a:r>
            <a:endParaRPr lang="fr-FR" sz="1200" dirty="0"/>
          </a:p>
          <a:p>
            <a:r>
              <a:rPr lang="fr-FR" sz="1200" dirty="0" smtClean="0"/>
              <a:t>		       ) </a:t>
            </a:r>
          </a:p>
          <a:p>
            <a:r>
              <a:rPr lang="fr-FR" sz="1200" dirty="0"/>
              <a:t>	</a:t>
            </a:r>
            <a:r>
              <a:rPr lang="fr-FR" sz="1200" dirty="0" smtClean="0"/>
              <a:t>	       </a:t>
            </a:r>
            <a:r>
              <a:rPr lang="fr-FR" sz="1200" b="1" dirty="0"/>
              <a:t># Mettre outputs (côté UI) ici </a:t>
            </a:r>
          </a:p>
          <a:p>
            <a:r>
              <a:rPr lang="fr-FR" sz="1200" dirty="0"/>
              <a:t>	</a:t>
            </a:r>
            <a:r>
              <a:rPr lang="fr-FR" sz="1200" dirty="0" smtClean="0"/>
              <a:t>	       </a:t>
            </a:r>
            <a:r>
              <a:rPr lang="fr-FR" sz="1200" dirty="0" err="1" smtClean="0"/>
              <a:t>dashboardBody</a:t>
            </a:r>
            <a:r>
              <a:rPr lang="fr-FR" sz="1200" dirty="0" smtClean="0"/>
              <a:t>(</a:t>
            </a:r>
          </a:p>
          <a:p>
            <a:r>
              <a:rPr lang="fr-FR" sz="1200" dirty="0"/>
              <a:t>	</a:t>
            </a:r>
            <a:r>
              <a:rPr lang="fr-FR" sz="1200" dirty="0" smtClean="0"/>
              <a:t>		box(</a:t>
            </a:r>
            <a:r>
              <a:rPr lang="fr-FR" sz="1200" dirty="0" err="1" smtClean="0"/>
              <a:t>plotOutput</a:t>
            </a:r>
            <a:r>
              <a:rPr lang="fr-FR" sz="1200" dirty="0" smtClean="0"/>
              <a:t>(</a:t>
            </a:r>
            <a:r>
              <a:rPr lang="fr-FR" sz="1200" dirty="0" err="1" smtClean="0"/>
              <a:t>outputId</a:t>
            </a:r>
            <a:r>
              <a:rPr lang="fr-FR" sz="1200" dirty="0" smtClean="0"/>
              <a:t> </a:t>
            </a:r>
            <a:r>
              <a:rPr lang="fr-FR" sz="1200" dirty="0"/>
              <a:t> </a:t>
            </a:r>
            <a:r>
              <a:rPr lang="fr-FR" sz="1200" dirty="0" smtClean="0"/>
              <a:t>=</a:t>
            </a:r>
            <a:r>
              <a:rPr lang="fr-FR" sz="1200" b="1" dirty="0">
                <a:solidFill>
                  <a:srgbClr val="FF0000"/>
                </a:solidFill>
              </a:rPr>
              <a:t> </a:t>
            </a:r>
            <a:r>
              <a:rPr lang="fr-FR" sz="1200" b="1" dirty="0" smtClean="0">
                <a:solidFill>
                  <a:srgbClr val="FF0000"/>
                </a:solidFill>
              </a:rPr>
              <a:t>"</a:t>
            </a:r>
            <a:r>
              <a:rPr lang="fr-FR" sz="1200" b="1" dirty="0" smtClean="0">
                <a:solidFill>
                  <a:srgbClr val="FFC000"/>
                </a:solidFill>
              </a:rPr>
              <a:t>plot</a:t>
            </a:r>
            <a:r>
              <a:rPr lang="fr-FR" sz="1200" b="1" dirty="0" smtClean="0">
                <a:solidFill>
                  <a:srgbClr val="FF0000"/>
                </a:solidFill>
              </a:rPr>
              <a:t>"  ))</a:t>
            </a:r>
            <a:endParaRPr lang="fr-FR" sz="1200" dirty="0" smtClean="0"/>
          </a:p>
          <a:p>
            <a:r>
              <a:rPr lang="fr-FR" sz="1200" dirty="0"/>
              <a:t>	</a:t>
            </a:r>
            <a:r>
              <a:rPr lang="fr-FR" sz="1200" dirty="0" smtClean="0"/>
              <a:t>	       ) </a:t>
            </a:r>
          </a:p>
          <a:p>
            <a:r>
              <a:rPr lang="fr-FR" sz="1200" dirty="0"/>
              <a:t>	</a:t>
            </a:r>
            <a:r>
              <a:rPr lang="fr-FR" sz="1200" dirty="0" smtClean="0"/>
              <a:t>)</a:t>
            </a:r>
          </a:p>
          <a:p>
            <a:endParaRPr lang="fr-FR" sz="1200" dirty="0"/>
          </a:p>
          <a:p>
            <a:r>
              <a:rPr lang="fr-FR" sz="1200" dirty="0" smtClean="0"/>
              <a:t>Server &lt;-  </a:t>
            </a:r>
            <a:r>
              <a:rPr lang="fr-FR" sz="1200" dirty="0" err="1" smtClean="0"/>
              <a:t>shinyServer</a:t>
            </a:r>
            <a:r>
              <a:rPr lang="fr-FR" sz="1200" dirty="0" smtClean="0"/>
              <a:t>(</a:t>
            </a:r>
            <a:r>
              <a:rPr lang="fr-FR" sz="1200" dirty="0" err="1" smtClean="0"/>
              <a:t>function</a:t>
            </a:r>
            <a:r>
              <a:rPr lang="fr-FR" sz="1200" dirty="0" smtClean="0"/>
              <a:t>(input, output) {</a:t>
            </a:r>
          </a:p>
          <a:p>
            <a:r>
              <a:rPr lang="fr-FR" sz="1200" dirty="0" smtClean="0"/>
              <a:t>	</a:t>
            </a:r>
          </a:p>
          <a:p>
            <a:r>
              <a:rPr lang="fr-FR" sz="1200" dirty="0"/>
              <a:t>	</a:t>
            </a:r>
            <a:r>
              <a:rPr lang="fr-FR" sz="1200" dirty="0" smtClean="0"/>
              <a:t># Output 1 </a:t>
            </a:r>
            <a:endParaRPr lang="fr-FR" sz="1200" dirty="0"/>
          </a:p>
          <a:p>
            <a:r>
              <a:rPr lang="fr-FR" sz="1200" dirty="0" smtClean="0"/>
              <a:t>	</a:t>
            </a:r>
            <a:r>
              <a:rPr lang="fr-FR" sz="1200" b="1" dirty="0" err="1" smtClean="0">
                <a:solidFill>
                  <a:srgbClr val="FF0000"/>
                </a:solidFill>
              </a:rPr>
              <a:t>output$</a:t>
            </a:r>
            <a:r>
              <a:rPr lang="fr-FR" sz="1200" b="1" dirty="0" err="1" smtClean="0">
                <a:solidFill>
                  <a:srgbClr val="FFC000"/>
                </a:solidFill>
              </a:rPr>
              <a:t>plot</a:t>
            </a:r>
            <a:r>
              <a:rPr lang="fr-FR" sz="1200" b="1" dirty="0" smtClean="0">
                <a:solidFill>
                  <a:srgbClr val="FF0000"/>
                </a:solidFill>
              </a:rPr>
              <a:t> </a:t>
            </a:r>
            <a:r>
              <a:rPr lang="fr-FR" sz="1200" dirty="0" smtClean="0"/>
              <a:t>&lt;- </a:t>
            </a:r>
            <a:r>
              <a:rPr lang="fr-FR" sz="1200" dirty="0" err="1" smtClean="0"/>
              <a:t>renderPlot</a:t>
            </a:r>
            <a:r>
              <a:rPr lang="fr-FR" sz="1200" dirty="0" smtClean="0"/>
              <a:t>({</a:t>
            </a:r>
          </a:p>
          <a:p>
            <a:r>
              <a:rPr lang="fr-FR" sz="1200" dirty="0" smtClean="0"/>
              <a:t>		if (</a:t>
            </a:r>
            <a:r>
              <a:rPr lang="fr-FR" sz="1200" dirty="0" err="1" smtClean="0"/>
              <a:t>input$</a:t>
            </a:r>
            <a:r>
              <a:rPr lang="fr-FR" sz="1200" b="1" dirty="0" err="1" smtClean="0">
                <a:solidFill>
                  <a:schemeClr val="accent6">
                    <a:lumMod val="75000"/>
                  </a:schemeClr>
                </a:solidFill>
              </a:rPr>
              <a:t>check</a:t>
            </a:r>
            <a:r>
              <a:rPr lang="fr-FR" sz="1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1200" dirty="0" smtClean="0"/>
              <a:t>== FALSE) {</a:t>
            </a:r>
          </a:p>
          <a:p>
            <a:r>
              <a:rPr lang="fr-FR" sz="1200" dirty="0"/>
              <a:t>	</a:t>
            </a:r>
            <a:r>
              <a:rPr lang="fr-FR" sz="1200" dirty="0" smtClean="0"/>
              <a:t>		</a:t>
            </a:r>
            <a:r>
              <a:rPr lang="fr-FR" sz="1200" dirty="0"/>
              <a:t> </a:t>
            </a:r>
            <a:r>
              <a:rPr lang="fr-FR" sz="1200" dirty="0" err="1"/>
              <a:t>ggplot</a:t>
            </a:r>
            <a:r>
              <a:rPr lang="fr-FR" sz="1200" dirty="0"/>
              <a:t>(data) + </a:t>
            </a:r>
            <a:r>
              <a:rPr lang="fr-FR" sz="1200" dirty="0" err="1"/>
              <a:t>aes</a:t>
            </a:r>
            <a:r>
              <a:rPr lang="fr-FR" sz="1200" dirty="0"/>
              <a:t>(x = input$</a:t>
            </a:r>
            <a:r>
              <a:rPr lang="fr-FR" sz="1200" b="1" dirty="0">
                <a:solidFill>
                  <a:srgbClr val="0047BF"/>
                </a:solidFill>
              </a:rPr>
              <a:t> var) </a:t>
            </a:r>
            <a:r>
              <a:rPr lang="fr-FR" sz="1200" dirty="0"/>
              <a:t>+ </a:t>
            </a:r>
            <a:r>
              <a:rPr lang="fr-FR" sz="1200" dirty="0" err="1"/>
              <a:t>geom_histogram</a:t>
            </a:r>
            <a:r>
              <a:rPr lang="fr-FR" sz="1200" dirty="0" smtClean="0"/>
              <a:t>()</a:t>
            </a:r>
          </a:p>
          <a:p>
            <a:r>
              <a:rPr lang="fr-FR" sz="1200" dirty="0"/>
              <a:t>	</a:t>
            </a:r>
            <a:r>
              <a:rPr lang="fr-FR" sz="1200" dirty="0" smtClean="0"/>
              <a:t>	} </a:t>
            </a:r>
            <a:r>
              <a:rPr lang="fr-FR" sz="1200" dirty="0" err="1" smtClean="0"/>
              <a:t>else</a:t>
            </a:r>
            <a:r>
              <a:rPr lang="fr-FR" sz="1200" dirty="0" smtClean="0"/>
              <a:t> { </a:t>
            </a:r>
          </a:p>
          <a:p>
            <a:r>
              <a:rPr lang="fr-FR" sz="1200" dirty="0"/>
              <a:t>	</a:t>
            </a:r>
            <a:r>
              <a:rPr lang="fr-FR" sz="1200" dirty="0" smtClean="0"/>
              <a:t>		</a:t>
            </a:r>
            <a:r>
              <a:rPr lang="fr-FR" sz="1200" dirty="0"/>
              <a:t> </a:t>
            </a:r>
            <a:r>
              <a:rPr lang="fr-FR" sz="1200" dirty="0" err="1"/>
              <a:t>ggplot</a:t>
            </a:r>
            <a:r>
              <a:rPr lang="fr-FR" sz="1200" dirty="0"/>
              <a:t>(data) + </a:t>
            </a:r>
            <a:r>
              <a:rPr lang="fr-FR" sz="1200" dirty="0" err="1"/>
              <a:t>aes</a:t>
            </a:r>
            <a:r>
              <a:rPr lang="fr-FR" sz="1200" dirty="0"/>
              <a:t>(x = input$</a:t>
            </a:r>
            <a:r>
              <a:rPr lang="fr-FR" sz="1200" b="1" dirty="0">
                <a:solidFill>
                  <a:srgbClr val="0047BF"/>
                </a:solidFill>
              </a:rPr>
              <a:t> var) </a:t>
            </a:r>
            <a:r>
              <a:rPr lang="fr-FR" sz="1200" dirty="0"/>
              <a:t>+ </a:t>
            </a:r>
            <a:r>
              <a:rPr lang="fr-FR" sz="1200" dirty="0" err="1" smtClean="0"/>
              <a:t>geom_density</a:t>
            </a:r>
            <a:r>
              <a:rPr lang="fr-FR" sz="1200" dirty="0" smtClean="0"/>
              <a:t>()</a:t>
            </a:r>
          </a:p>
          <a:p>
            <a:r>
              <a:rPr lang="fr-FR" sz="1200" dirty="0"/>
              <a:t>	</a:t>
            </a:r>
            <a:r>
              <a:rPr lang="fr-FR" sz="1200" dirty="0" smtClean="0"/>
              <a:t>	}</a:t>
            </a:r>
            <a:endParaRPr lang="fr-FR" sz="1200" dirty="0"/>
          </a:p>
          <a:p>
            <a:r>
              <a:rPr lang="fr-FR" sz="1200" dirty="0" smtClean="0"/>
              <a:t>	})</a:t>
            </a:r>
          </a:p>
          <a:p>
            <a:r>
              <a:rPr lang="fr-FR" sz="1200" dirty="0" smtClean="0"/>
              <a:t>          })</a:t>
            </a:r>
          </a:p>
          <a:p>
            <a:endParaRPr lang="fr-FR" sz="1200" dirty="0"/>
          </a:p>
          <a:p>
            <a:r>
              <a:rPr lang="fr-FR" sz="1200" dirty="0" err="1" smtClean="0"/>
              <a:t>shinyApp</a:t>
            </a:r>
            <a:r>
              <a:rPr lang="fr-FR" sz="1200" dirty="0" smtClean="0"/>
              <a:t>(</a:t>
            </a:r>
            <a:r>
              <a:rPr lang="fr-FR" sz="1200" dirty="0" err="1" smtClean="0"/>
              <a:t>ui</a:t>
            </a:r>
            <a:r>
              <a:rPr lang="fr-FR" sz="1200" dirty="0" smtClean="0"/>
              <a:t>, server)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611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331640" y="260648"/>
            <a:ext cx="6851104" cy="71095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data visualisation: exemple </a:t>
            </a:r>
            <a:endParaRPr lang="fr-FR" sz="2400" dirty="0">
              <a:solidFill>
                <a:srgbClr val="004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Résultat de recherche d'images pour &quot;shiny logo&quot;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6" t="33091" r="28976" b="33455"/>
          <a:stretch/>
        </p:blipFill>
        <p:spPr bwMode="auto">
          <a:xfrm>
            <a:off x="179512" y="0"/>
            <a:ext cx="917720" cy="105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884984" y="2947350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Go to R …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2863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arif-riyanto-974674-unsplash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53"/>
          <a:stretch/>
        </p:blipFill>
        <p:spPr>
          <a:xfrm>
            <a:off x="-36511" y="0"/>
            <a:ext cx="305548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2987824" y="260648"/>
            <a:ext cx="5698976" cy="7109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  <a:endParaRPr lang="fr-FR" sz="2400" dirty="0">
              <a:solidFill>
                <a:srgbClr val="004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7904" y="1556792"/>
            <a:ext cx="4978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dirty="0"/>
              <a:t>Data handling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 smtClean="0"/>
              <a:t>dplyr</a:t>
            </a:r>
            <a:r>
              <a:rPr lang="fr-FR" dirty="0" smtClean="0"/>
              <a:t>: </a:t>
            </a:r>
            <a:r>
              <a:rPr lang="fr-FR" dirty="0" err="1" smtClean="0"/>
              <a:t>overview</a:t>
            </a:r>
            <a:endParaRPr lang="fr-FR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dirty="0"/>
              <a:t>Data visualisation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smtClean="0"/>
              <a:t>ggplot2</a:t>
            </a:r>
            <a:r>
              <a:rPr lang="fr-FR" dirty="0"/>
              <a:t>: </a:t>
            </a:r>
            <a:r>
              <a:rPr lang="fr-FR" dirty="0" err="1" smtClean="0"/>
              <a:t>overview</a:t>
            </a:r>
            <a:endParaRPr lang="fr-FR" dirty="0"/>
          </a:p>
          <a:p>
            <a:pPr marL="285750" lvl="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dirty="0" err="1" smtClean="0"/>
              <a:t>Shiny</a:t>
            </a:r>
            <a:r>
              <a:rPr lang="fr-FR" dirty="0" smtClean="0"/>
              <a:t> </a:t>
            </a:r>
            <a:r>
              <a:rPr lang="fr-FR" dirty="0" err="1"/>
              <a:t>dashboard</a:t>
            </a:r>
            <a:r>
              <a:rPr lang="fr-FR" dirty="0"/>
              <a:t> : </a:t>
            </a:r>
            <a:r>
              <a:rPr lang="fr-FR" dirty="0" err="1"/>
              <a:t>overview</a:t>
            </a:r>
            <a:endParaRPr lang="fr-FR" dirty="0"/>
          </a:p>
          <a:p>
            <a:pPr marL="285750" lvl="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dirty="0"/>
              <a:t>Visualise your data interactively with </a:t>
            </a:r>
            <a:r>
              <a:rPr lang="en-GB" dirty="0" smtClean="0"/>
              <a:t>shiny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3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331640" y="260648"/>
            <a:ext cx="6851104" cy="71095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sz="2400" dirty="0" err="1" smtClean="0"/>
              <a:t>dplyr</a:t>
            </a:r>
            <a:r>
              <a:rPr lang="fr-FR" sz="2400" dirty="0"/>
              <a:t>: </a:t>
            </a:r>
            <a:r>
              <a:rPr lang="fr-FR" sz="2400" dirty="0" err="1"/>
              <a:t>overview</a:t>
            </a:r>
            <a:endParaRPr lang="fr-FR" sz="2400" dirty="0"/>
          </a:p>
          <a:p>
            <a:endParaRPr lang="fr-FR" sz="2400" dirty="0">
              <a:solidFill>
                <a:srgbClr val="004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83565"/>
              </p:ext>
            </p:extLst>
          </p:nvPr>
        </p:nvGraphicFramePr>
        <p:xfrm>
          <a:off x="251521" y="1383296"/>
          <a:ext cx="8718139" cy="4207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/>
                <a:gridCol w="1584176"/>
                <a:gridCol w="3325616"/>
                <a:gridCol w="2512204"/>
              </a:tblGrid>
              <a:tr h="5692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select()</a:t>
                      </a:r>
                      <a:endParaRPr lang="fr-FR" sz="1400" b="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400" b="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Sélectionner des variables</a:t>
                      </a:r>
                      <a:endParaRPr lang="fr-FR" sz="1400" b="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100" b="0" kern="120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My_data</a:t>
                      </a:r>
                      <a:r>
                        <a:rPr lang="fr-FR" sz="11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%&gt;%</a:t>
                      </a:r>
                    </a:p>
                    <a:p>
                      <a:pPr marL="0" algn="l" defTabSz="914400" rtl="0" eaLnBrk="1" latinLnBrk="0" hangingPunct="1"/>
                      <a:r>
                        <a:rPr lang="fr-FR" sz="11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select(var1, Var2:VarN)</a:t>
                      </a:r>
                      <a:endParaRPr lang="fr-FR" sz="11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5692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0" kern="120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fr-FR" sz="14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fr-FR" sz="1400" b="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400" b="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Filtrer (sélectionner)</a:t>
                      </a:r>
                      <a:r>
                        <a:rPr lang="fr-FR" sz="1400" b="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les observations conditionnellement </a:t>
                      </a:r>
                      <a:endParaRPr lang="fr-FR" sz="1400" b="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My_data</a:t>
                      </a:r>
                      <a:r>
                        <a:rPr lang="fr-FR" sz="11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%&gt;%</a:t>
                      </a:r>
                    </a:p>
                    <a:p>
                      <a:pPr marL="0" algn="l" defTabSz="914400" rtl="0" eaLnBrk="1" latinLnBrk="0" hangingPunct="1"/>
                      <a:r>
                        <a:rPr lang="fr-FR" sz="11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sz="1100" b="0" kern="120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fr-FR" sz="11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</a:t>
                      </a:r>
                      <a:r>
                        <a:rPr lang="fr-FR" sz="11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fr-FR" sz="1100" b="1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 </a:t>
                      </a:r>
                      <a:r>
                        <a:rPr lang="fr-FR" sz="11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 &amp;  Var2&lt; 5)</a:t>
                      </a:r>
                      <a:endParaRPr lang="fr-FR" sz="11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5692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noProof="0" dirty="0" smtClean="0"/>
                        <a:t>arrange()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noProof="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noProof="0" dirty="0" smtClean="0"/>
                        <a:t>Trier ou ordonner les lignes (</a:t>
                      </a:r>
                      <a:r>
                        <a:rPr lang="fr-FR" sz="1400" b="0" noProof="0" dirty="0" err="1" smtClean="0"/>
                        <a:t>obs</a:t>
                      </a:r>
                      <a:r>
                        <a:rPr lang="fr-FR" sz="1400" b="0" noProof="0" dirty="0" smtClean="0"/>
                        <a:t>)</a:t>
                      </a:r>
                      <a:endParaRPr lang="fr-FR" sz="1400" b="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My_data</a:t>
                      </a:r>
                      <a:r>
                        <a:rPr lang="fr-FR" sz="11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%&gt;%</a:t>
                      </a:r>
                    </a:p>
                    <a:p>
                      <a:pPr marL="0" algn="l" defTabSz="914400" rtl="0" eaLnBrk="1" latinLnBrk="0" hangingPunct="1"/>
                      <a:r>
                        <a:rPr lang="fr-FR" sz="11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arrange(Var</a:t>
                      </a:r>
                      <a:r>
                        <a:rPr lang="fr-FR" sz="11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1 )</a:t>
                      </a:r>
                      <a:endParaRPr lang="fr-FR" sz="11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803588">
                <a:tc>
                  <a:txBody>
                    <a:bodyPr/>
                    <a:lstStyle/>
                    <a:p>
                      <a:r>
                        <a:rPr lang="fr-FR" sz="1400" b="0" noProof="0" dirty="0" err="1" smtClean="0"/>
                        <a:t>mutate</a:t>
                      </a:r>
                      <a:r>
                        <a:rPr lang="fr-FR" sz="1400" b="0" noProof="0" dirty="0" smtClean="0"/>
                        <a:t>() </a:t>
                      </a:r>
                      <a:endParaRPr lang="fr-FR" sz="1400" b="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b="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noProof="0" dirty="0" smtClean="0"/>
                        <a:t>Créer de nouvelles variables,</a:t>
                      </a:r>
                      <a:r>
                        <a:rPr lang="fr-FR" sz="1400" b="0" baseline="0" noProof="0" dirty="0" smtClean="0"/>
                        <a:t> fonctions de variables existantes </a:t>
                      </a:r>
                      <a:endParaRPr lang="fr-FR" sz="1400" b="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My_data</a:t>
                      </a:r>
                      <a:r>
                        <a:rPr lang="fr-FR" sz="11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%&gt;%</a:t>
                      </a:r>
                    </a:p>
                    <a:p>
                      <a:pPr marL="0" algn="l" defTabSz="914400" rtl="0" eaLnBrk="1" latinLnBrk="0" hangingPunct="1"/>
                      <a:r>
                        <a:rPr lang="fr-FR" sz="11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arrange(Var</a:t>
                      </a:r>
                      <a:r>
                        <a:rPr lang="fr-FR" sz="11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1 )</a:t>
                      </a:r>
                      <a:endParaRPr lang="fr-FR" sz="11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sz="11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9341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kern="1200" baseline="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summarise</a:t>
                      </a:r>
                      <a:r>
                        <a:rPr lang="fr-F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fr-FR" sz="1400" b="0" noProof="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noProof="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noProof="0" dirty="0" smtClean="0"/>
                        <a:t>Résumer</a:t>
                      </a:r>
                      <a:r>
                        <a:rPr lang="fr-FR" sz="1400" b="0" baseline="0" noProof="0" dirty="0" smtClean="0"/>
                        <a:t> de nombreuses valeurs avec des indicateurs statistiques </a:t>
                      </a:r>
                      <a:endParaRPr lang="fr-FR" sz="1400" b="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0" kern="120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My_data</a:t>
                      </a:r>
                      <a:r>
                        <a:rPr lang="fr-FR" sz="11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%&gt;%</a:t>
                      </a:r>
                    </a:p>
                    <a:p>
                      <a:r>
                        <a:rPr lang="fr-FR" sz="11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sz="1100" b="0" kern="120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summarise</a:t>
                      </a:r>
                      <a:r>
                        <a:rPr lang="fr-FR" sz="11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(Moyenne</a:t>
                      </a:r>
                      <a:r>
                        <a:rPr lang="fr-FR" sz="11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fr-FR" sz="1100" b="0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  <a:r>
                        <a:rPr lang="fr-FR" sz="11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</a:t>
                      </a:r>
                      <a:r>
                        <a:rPr lang="fr-FR" sz="11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fr-FR" sz="11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5692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noProof="0" dirty="0" err="1" smtClean="0"/>
                        <a:t>group_by</a:t>
                      </a:r>
                      <a:r>
                        <a:rPr lang="fr-FR" sz="1400" b="0" noProof="0" dirty="0" smtClean="0"/>
                        <a:t>()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noProof="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noProof="0" dirty="0" smtClean="0"/>
                        <a:t>À</a:t>
                      </a:r>
                      <a:r>
                        <a:rPr lang="fr-FR" sz="1400" b="0" baseline="0" noProof="0" dirty="0" smtClean="0"/>
                        <a:t> utiliser en combinaison avec les autre 5 fonctions. Change le scope de chacune d’elles </a:t>
                      </a:r>
                      <a:endParaRPr lang="fr-FR" sz="1400" b="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0" kern="120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My_data</a:t>
                      </a:r>
                      <a:r>
                        <a:rPr lang="fr-FR" sz="11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%&gt;%</a:t>
                      </a:r>
                    </a:p>
                    <a:p>
                      <a:r>
                        <a:rPr lang="fr-FR" sz="11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sz="1100" b="0" kern="120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group_by</a:t>
                      </a:r>
                      <a:r>
                        <a:rPr lang="fr-FR" sz="11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(Var1) %&gt;%</a:t>
                      </a:r>
                    </a:p>
                    <a:p>
                      <a:r>
                        <a:rPr lang="fr-FR" sz="11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sz="1100" b="0" kern="120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summarise</a:t>
                      </a:r>
                      <a:r>
                        <a:rPr lang="fr-FR" sz="11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(Moyenne</a:t>
                      </a:r>
                      <a:r>
                        <a:rPr lang="fr-FR" sz="11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fr-FR" sz="1100" b="0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  <a:r>
                        <a:rPr lang="fr-FR" sz="11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(Var2</a:t>
                      </a:r>
                      <a:r>
                        <a:rPr lang="fr-FR" sz="11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endParaRPr lang="fr-FR" sz="11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10" name="Picture 6" descr="Résultat de recherche d'images pour &quot;dplyr tidyverse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863088" cy="100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7008040" y="5943396"/>
            <a:ext cx="14523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Source : </a:t>
            </a:r>
            <a:r>
              <a:rPr lang="fr-FR" sz="1050" dirty="0" err="1" smtClean="0"/>
              <a:t>dplyr</a:t>
            </a:r>
            <a:r>
              <a:rPr lang="fr-FR" sz="1050" dirty="0" smtClean="0"/>
              <a:t> </a:t>
            </a:r>
            <a:r>
              <a:rPr lang="fr-FR" sz="1050" dirty="0" err="1" smtClean="0"/>
              <a:t>cheat</a:t>
            </a:r>
            <a:r>
              <a:rPr lang="fr-FR" sz="1050" dirty="0" smtClean="0"/>
              <a:t> </a:t>
            </a:r>
            <a:r>
              <a:rPr lang="fr-FR" sz="1050" dirty="0" err="1" smtClean="0"/>
              <a:t>sheet</a:t>
            </a:r>
            <a:endParaRPr lang="fr-FR" sz="105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1" t="38928" r="19566" b="41832"/>
          <a:stretch/>
        </p:blipFill>
        <p:spPr bwMode="auto">
          <a:xfrm>
            <a:off x="1363121" y="1268760"/>
            <a:ext cx="1552695" cy="54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8" t="40214" r="23481" b="41612"/>
          <a:stretch/>
        </p:blipFill>
        <p:spPr bwMode="auto">
          <a:xfrm>
            <a:off x="1420357" y="1941496"/>
            <a:ext cx="1639475" cy="46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67544" y="5930696"/>
            <a:ext cx="2736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Utiliser les opérateurs logiques pour combiner plusieurs critères </a:t>
            </a:r>
            <a:r>
              <a:rPr lang="fr-FR" sz="1400" dirty="0" smtClean="0"/>
              <a:t> </a:t>
            </a:r>
            <a:endParaRPr lang="fr-FR" sz="1400" dirty="0"/>
          </a:p>
        </p:txBody>
      </p:sp>
      <p:sp>
        <p:nvSpPr>
          <p:cNvPr id="15" name="Flèche droite 14"/>
          <p:cNvSpPr/>
          <p:nvPr/>
        </p:nvSpPr>
        <p:spPr>
          <a:xfrm>
            <a:off x="3203848" y="6021288"/>
            <a:ext cx="3423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7" t="28541" r="32233" b="44338"/>
          <a:stretch/>
        </p:blipFill>
        <p:spPr bwMode="auto">
          <a:xfrm>
            <a:off x="3727845" y="5815823"/>
            <a:ext cx="3272803" cy="92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38" t="29869" r="29014" b="58598"/>
          <a:stretch/>
        </p:blipFill>
        <p:spPr bwMode="auto">
          <a:xfrm>
            <a:off x="1298415" y="3128379"/>
            <a:ext cx="1833425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7" t="54769" r="45425" b="23062"/>
          <a:stretch/>
        </p:blipFill>
        <p:spPr bwMode="auto">
          <a:xfrm>
            <a:off x="1331640" y="4826818"/>
            <a:ext cx="1557459" cy="42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8" t="32695" r="54551" b="55582"/>
          <a:stretch/>
        </p:blipFill>
        <p:spPr bwMode="auto">
          <a:xfrm>
            <a:off x="1331640" y="3885712"/>
            <a:ext cx="1638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1403648" y="816967"/>
            <a:ext cx="72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err="1" smtClean="0"/>
              <a:t>dplyr</a:t>
            </a:r>
            <a:r>
              <a:rPr lang="fr-FR" sz="1400" b="1" dirty="0" smtClean="0"/>
              <a:t>  fait partie de la suite  </a:t>
            </a:r>
            <a:r>
              <a:rPr lang="fr-FR" sz="1400" b="1" dirty="0" err="1" smtClean="0"/>
              <a:t>tidyverse</a:t>
            </a:r>
            <a:r>
              <a:rPr lang="fr-FR" sz="1400" b="1" dirty="0" smtClean="0"/>
              <a:t> et sert a manipuler , transformer et résumer des données 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1049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331640" y="260648"/>
            <a:ext cx="6851104" cy="71095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sz="2400" dirty="0" err="1" smtClean="0"/>
              <a:t>dplyr</a:t>
            </a:r>
            <a:r>
              <a:rPr lang="fr-FR" sz="2400" dirty="0"/>
              <a:t>: </a:t>
            </a:r>
            <a:r>
              <a:rPr lang="fr-FR" sz="2400" dirty="0" err="1"/>
              <a:t>overview</a:t>
            </a:r>
            <a:endParaRPr lang="fr-FR" sz="2400" dirty="0"/>
          </a:p>
          <a:p>
            <a:endParaRPr lang="fr-FR" sz="2400" dirty="0">
              <a:solidFill>
                <a:srgbClr val="004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6" descr="Résultat de recherche d'images pour &quot;dplyr tidyverse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92" y="211179"/>
            <a:ext cx="863088" cy="100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31682" y="1610504"/>
            <a:ext cx="6192688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500" dirty="0" err="1"/>
              <a:t>testTable</a:t>
            </a:r>
            <a:r>
              <a:rPr lang="fr-FR" sz="1500" dirty="0"/>
              <a:t> &lt;- </a:t>
            </a:r>
            <a:r>
              <a:rPr lang="fr-FR" sz="1500" dirty="0" err="1"/>
              <a:t>movies</a:t>
            </a:r>
            <a:r>
              <a:rPr lang="fr-FR" sz="1500" dirty="0"/>
              <a:t>  </a:t>
            </a:r>
            <a:r>
              <a:rPr lang="fr-FR" sz="1600" b="1" dirty="0">
                <a:solidFill>
                  <a:srgbClr val="FF0000"/>
                </a:solidFill>
              </a:rPr>
              <a:t>%&gt;%</a:t>
            </a:r>
            <a:r>
              <a:rPr lang="fr-FR" sz="1500" dirty="0"/>
              <a:t> </a:t>
            </a:r>
            <a:endParaRPr lang="fr-FR" sz="1500" dirty="0" smtClean="0"/>
          </a:p>
          <a:p>
            <a:endParaRPr lang="fr-FR" sz="1500" dirty="0"/>
          </a:p>
          <a:p>
            <a:r>
              <a:rPr lang="fr-FR" sz="1500" dirty="0" smtClean="0"/>
              <a:t>      </a:t>
            </a:r>
            <a:r>
              <a:rPr lang="fr-FR" sz="1600" b="1" dirty="0">
                <a:solidFill>
                  <a:srgbClr val="FF0000"/>
                </a:solidFill>
              </a:rPr>
              <a:t>select</a:t>
            </a:r>
            <a:r>
              <a:rPr lang="fr-FR" sz="1500" dirty="0" smtClean="0"/>
              <a:t>(</a:t>
            </a:r>
            <a:r>
              <a:rPr lang="fr-FR" sz="1500" dirty="0" err="1" smtClean="0"/>
              <a:t>title</a:t>
            </a:r>
            <a:r>
              <a:rPr lang="fr-FR" sz="1500" dirty="0" smtClean="0"/>
              <a:t>, </a:t>
            </a:r>
            <a:r>
              <a:rPr lang="fr-FR" sz="1500" dirty="0" err="1" smtClean="0"/>
              <a:t>runtime</a:t>
            </a:r>
            <a:r>
              <a:rPr lang="fr-FR" sz="1500" dirty="0" smtClean="0"/>
              <a:t>, </a:t>
            </a:r>
            <a:r>
              <a:rPr lang="fr-FR" sz="1500" dirty="0" err="1" smtClean="0"/>
              <a:t>audience_score</a:t>
            </a:r>
            <a:r>
              <a:rPr lang="fr-FR" sz="1500" dirty="0" smtClean="0"/>
              <a:t>, </a:t>
            </a:r>
            <a:r>
              <a:rPr lang="fr-FR" sz="1500" dirty="0" err="1" smtClean="0"/>
              <a:t>critics_score</a:t>
            </a:r>
            <a:r>
              <a:rPr lang="fr-FR" sz="1500" dirty="0" smtClean="0"/>
              <a:t>) </a:t>
            </a:r>
            <a:r>
              <a:rPr lang="fr-FR" sz="1600" b="1" dirty="0">
                <a:solidFill>
                  <a:srgbClr val="FF0000"/>
                </a:solidFill>
              </a:rPr>
              <a:t>%&gt;% </a:t>
            </a:r>
          </a:p>
          <a:p>
            <a:r>
              <a:rPr lang="fr-FR" sz="1500" dirty="0" smtClean="0"/>
              <a:t>  </a:t>
            </a:r>
            <a:endParaRPr lang="fr-FR" sz="1500" dirty="0"/>
          </a:p>
          <a:p>
            <a:r>
              <a:rPr lang="fr-FR" sz="1500" dirty="0"/>
              <a:t>      </a:t>
            </a:r>
            <a:r>
              <a:rPr lang="fr-FR" sz="1600" b="1" dirty="0" err="1">
                <a:solidFill>
                  <a:srgbClr val="FF0000"/>
                </a:solidFill>
              </a:rPr>
              <a:t>mutate</a:t>
            </a:r>
            <a:r>
              <a:rPr lang="fr-FR" sz="1500" dirty="0"/>
              <a:t>(</a:t>
            </a:r>
            <a:r>
              <a:rPr lang="fr-FR" sz="1500" dirty="0" err="1"/>
              <a:t>Average_score</a:t>
            </a:r>
            <a:r>
              <a:rPr lang="fr-FR" sz="1500" dirty="0"/>
              <a:t> = (</a:t>
            </a:r>
            <a:r>
              <a:rPr lang="fr-FR" sz="1500" dirty="0" err="1"/>
              <a:t>audience_score</a:t>
            </a:r>
            <a:r>
              <a:rPr lang="fr-FR" sz="1500" dirty="0"/>
              <a:t> + </a:t>
            </a:r>
            <a:r>
              <a:rPr lang="fr-FR" sz="1500" dirty="0" err="1"/>
              <a:t>critics_score</a:t>
            </a:r>
            <a:r>
              <a:rPr lang="fr-FR" sz="1500" dirty="0"/>
              <a:t>) / 2) </a:t>
            </a:r>
            <a:r>
              <a:rPr lang="fr-FR" sz="1600" b="1" dirty="0">
                <a:solidFill>
                  <a:srgbClr val="FF0000"/>
                </a:solidFill>
              </a:rPr>
              <a:t>%&gt;%</a:t>
            </a:r>
          </a:p>
          <a:p>
            <a:endParaRPr lang="fr-FR" sz="1500" dirty="0"/>
          </a:p>
          <a:p>
            <a:r>
              <a:rPr lang="fr-FR" sz="1500" dirty="0" smtClean="0"/>
              <a:t>      </a:t>
            </a:r>
            <a:r>
              <a:rPr lang="fr-FR" sz="1600" b="1" dirty="0" err="1">
                <a:solidFill>
                  <a:srgbClr val="FF0000"/>
                </a:solidFill>
              </a:rPr>
              <a:t>filter</a:t>
            </a:r>
            <a:r>
              <a:rPr lang="fr-FR" sz="1500" dirty="0" smtClean="0"/>
              <a:t>(</a:t>
            </a:r>
            <a:r>
              <a:rPr lang="fr-FR" sz="1500" dirty="0" err="1" smtClean="0"/>
              <a:t>audience_score</a:t>
            </a:r>
            <a:r>
              <a:rPr lang="fr-FR" sz="1500" dirty="0" smtClean="0"/>
              <a:t> </a:t>
            </a:r>
            <a:r>
              <a:rPr lang="fr-FR" sz="1500" dirty="0"/>
              <a:t>&lt; 50 &amp; </a:t>
            </a:r>
            <a:r>
              <a:rPr lang="fr-FR" sz="1500" dirty="0" err="1"/>
              <a:t>runtime</a:t>
            </a:r>
            <a:r>
              <a:rPr lang="fr-FR" sz="1500" dirty="0"/>
              <a:t> &lt; 100) </a:t>
            </a:r>
            <a:r>
              <a:rPr lang="fr-FR" sz="1600" b="1" dirty="0">
                <a:solidFill>
                  <a:srgbClr val="FF0000"/>
                </a:solidFill>
              </a:rPr>
              <a:t>%&gt;%</a:t>
            </a:r>
            <a:endParaRPr lang="fr-FR" sz="1500" b="1" dirty="0">
              <a:solidFill>
                <a:srgbClr val="FF0000"/>
              </a:solidFill>
            </a:endParaRPr>
          </a:p>
          <a:p>
            <a:r>
              <a:rPr lang="fr-FR" sz="1500" dirty="0"/>
              <a:t>        </a:t>
            </a:r>
          </a:p>
          <a:p>
            <a:r>
              <a:rPr lang="fr-FR" sz="1500" dirty="0"/>
              <a:t>      </a:t>
            </a:r>
            <a:r>
              <a:rPr lang="fr-FR" sz="1600" b="1" dirty="0" err="1">
                <a:solidFill>
                  <a:srgbClr val="FF0000"/>
                </a:solidFill>
              </a:rPr>
              <a:t>group_by</a:t>
            </a:r>
            <a:r>
              <a:rPr lang="fr-FR" sz="1500" dirty="0"/>
              <a:t>(genre) </a:t>
            </a:r>
            <a:r>
              <a:rPr lang="fr-FR" sz="1600" b="1" dirty="0">
                <a:solidFill>
                  <a:srgbClr val="FF0000"/>
                </a:solidFill>
              </a:rPr>
              <a:t>%&gt;% </a:t>
            </a:r>
          </a:p>
          <a:p>
            <a:r>
              <a:rPr lang="fr-FR" sz="1500" dirty="0"/>
              <a:t>      </a:t>
            </a:r>
          </a:p>
          <a:p>
            <a:r>
              <a:rPr lang="fr-FR" sz="1500" dirty="0" smtClean="0"/>
              <a:t>      </a:t>
            </a:r>
            <a:r>
              <a:rPr lang="fr-FR" sz="1600" b="1" dirty="0" err="1">
                <a:solidFill>
                  <a:srgbClr val="FF0000"/>
                </a:solidFill>
              </a:rPr>
              <a:t>summarise</a:t>
            </a:r>
            <a:r>
              <a:rPr lang="fr-FR" sz="1500" dirty="0" smtClean="0"/>
              <a:t>(</a:t>
            </a:r>
          </a:p>
          <a:p>
            <a:r>
              <a:rPr lang="fr-FR" sz="1500" dirty="0" smtClean="0"/>
              <a:t>                </a:t>
            </a:r>
            <a:r>
              <a:rPr lang="fr-FR" sz="1500" dirty="0" err="1" smtClean="0"/>
              <a:t>Moyenne_audience</a:t>
            </a:r>
            <a:r>
              <a:rPr lang="fr-FR" sz="1500" dirty="0" smtClean="0"/>
              <a:t> </a:t>
            </a:r>
            <a:r>
              <a:rPr lang="fr-FR" sz="1500" dirty="0"/>
              <a:t>= </a:t>
            </a:r>
            <a:r>
              <a:rPr lang="fr-FR" sz="1500" dirty="0" err="1"/>
              <a:t>mean</a:t>
            </a:r>
            <a:r>
              <a:rPr lang="fr-FR" sz="1500" dirty="0"/>
              <a:t>(</a:t>
            </a:r>
            <a:r>
              <a:rPr lang="fr-FR" sz="1500" dirty="0" err="1"/>
              <a:t>audience_score</a:t>
            </a:r>
            <a:r>
              <a:rPr lang="fr-FR" sz="1500" dirty="0"/>
              <a:t>, na.rm = T), </a:t>
            </a:r>
          </a:p>
          <a:p>
            <a:r>
              <a:rPr lang="fr-FR" sz="1500" dirty="0"/>
              <a:t>                </a:t>
            </a:r>
            <a:r>
              <a:rPr lang="fr-FR" sz="1500" dirty="0" err="1"/>
              <a:t>Moyenne_critiques</a:t>
            </a:r>
            <a:r>
              <a:rPr lang="fr-FR" sz="1500" dirty="0"/>
              <a:t> = </a:t>
            </a:r>
            <a:r>
              <a:rPr lang="fr-FR" sz="1500" dirty="0" err="1"/>
              <a:t>mean</a:t>
            </a:r>
            <a:r>
              <a:rPr lang="fr-FR" sz="1500" dirty="0"/>
              <a:t>(</a:t>
            </a:r>
            <a:r>
              <a:rPr lang="fr-FR" sz="1500" dirty="0" err="1"/>
              <a:t>audience_score</a:t>
            </a:r>
            <a:r>
              <a:rPr lang="fr-FR" sz="1500" dirty="0"/>
              <a:t>, na.rm = T)</a:t>
            </a:r>
          </a:p>
          <a:p>
            <a:r>
              <a:rPr lang="fr-FR" sz="1500" dirty="0"/>
              <a:t>               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24933" y="1124744"/>
            <a:ext cx="201622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/>
              <a:t># Sélectionner à partir de </a:t>
            </a:r>
            <a:r>
              <a:rPr lang="fr-FR" sz="1200" dirty="0" err="1"/>
              <a:t>movies</a:t>
            </a:r>
            <a:r>
              <a:rPr lang="fr-FR" sz="1200" dirty="0"/>
              <a:t> </a:t>
            </a:r>
          </a:p>
          <a:p>
            <a:r>
              <a:rPr lang="fr-FR" sz="1200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7320314" y="1699067"/>
            <a:ext cx="1347766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/>
              <a:t># Choisir uniquement les films ayant un score d'audience moins de 50 et ayant été diffusés moins de 100 fois </a:t>
            </a:r>
          </a:p>
        </p:txBody>
      </p:sp>
      <p:sp>
        <p:nvSpPr>
          <p:cNvPr id="9" name="Rectangle 8"/>
          <p:cNvSpPr/>
          <p:nvPr/>
        </p:nvSpPr>
        <p:spPr>
          <a:xfrm>
            <a:off x="6878810" y="3645024"/>
            <a:ext cx="202568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/>
              <a:t># Grouper par genre / Avoir une ligne par genre (de film) au lieu d'une ligne par film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7546" y="4219347"/>
            <a:ext cx="122413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/>
              <a:t># Résumé les données à l'aide des scores moyens d'audience et des critiques (par genre ... voir </a:t>
            </a:r>
            <a:r>
              <a:rPr lang="fr-FR" sz="1200" dirty="0" err="1"/>
              <a:t>group_by</a:t>
            </a:r>
            <a:r>
              <a:rPr lang="fr-FR" sz="1200" dirty="0"/>
              <a:t>())</a:t>
            </a:r>
          </a:p>
        </p:txBody>
      </p:sp>
      <p:pic>
        <p:nvPicPr>
          <p:cNvPr id="4098" name="Picture 2" descr="Résultat de recherche d'images pour &quot;symbol bleu rond 1 2 3 4 5 6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3" t="3845" r="80577" b="84552"/>
          <a:stretch/>
        </p:blipFill>
        <p:spPr bwMode="auto">
          <a:xfrm>
            <a:off x="4223970" y="1147428"/>
            <a:ext cx="223322" cy="22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ésultat de recherche d'images pour &quot;symbol bleu rond 1 2 3 4 5 6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4" t="3986" r="68676" b="84411"/>
          <a:stretch/>
        </p:blipFill>
        <p:spPr bwMode="auto">
          <a:xfrm>
            <a:off x="263530" y="2275131"/>
            <a:ext cx="223322" cy="22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ésultat de recherche d'images pour &quot;symbol bleu rond 1 2 3 4 5 6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6" t="4127" r="56634" b="84270"/>
          <a:stretch/>
        </p:blipFill>
        <p:spPr bwMode="auto">
          <a:xfrm>
            <a:off x="7032282" y="1699067"/>
            <a:ext cx="223322" cy="22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ésultat de recherche d'images pour &quot;symbol bleu rond 1 2 3 4 5 6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22" t="4267" r="44578" b="84130"/>
          <a:stretch/>
        </p:blipFill>
        <p:spPr bwMode="auto">
          <a:xfrm>
            <a:off x="6615672" y="3662098"/>
            <a:ext cx="223322" cy="22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ésultat de recherche d'images pour &quot;symbol bleu rond 1 2 3 4 5 6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29" t="3845" r="32971" b="84552"/>
          <a:stretch/>
        </p:blipFill>
        <p:spPr bwMode="auto">
          <a:xfrm>
            <a:off x="107504" y="4219347"/>
            <a:ext cx="223322" cy="22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avec flèche 18"/>
          <p:cNvCxnSpPr/>
          <p:nvPr/>
        </p:nvCxnSpPr>
        <p:spPr>
          <a:xfrm>
            <a:off x="1415658" y="2779187"/>
            <a:ext cx="50405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51562" y="2258288"/>
            <a:ext cx="101106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/>
              <a:t># Ajouter une variable égale à la moyenne de </a:t>
            </a:r>
            <a:r>
              <a:rPr lang="fr-FR" sz="1200" dirty="0" smtClean="0"/>
              <a:t>audience score</a:t>
            </a:r>
            <a:r>
              <a:rPr lang="fr-FR" sz="1200" dirty="0"/>
              <a:t>, </a:t>
            </a:r>
            <a:r>
              <a:rPr lang="fr-FR" sz="1200" dirty="0" err="1"/>
              <a:t>critics_score</a:t>
            </a:r>
            <a:endParaRPr lang="fr-FR" sz="1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" t="32615" r="50000" b="45754"/>
          <a:stretch/>
        </p:blipFill>
        <p:spPr bwMode="auto">
          <a:xfrm>
            <a:off x="1907704" y="5085184"/>
            <a:ext cx="6174749" cy="158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919714" y="2132856"/>
            <a:ext cx="576064" cy="269866"/>
          </a:xfrm>
          <a:prstGeom prst="rect">
            <a:avLst/>
          </a:prstGeom>
          <a:noFill/>
          <a:ln w="31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1942222" y="2602881"/>
            <a:ext cx="660082" cy="269866"/>
          </a:xfrm>
          <a:prstGeom prst="rect">
            <a:avLst/>
          </a:prstGeom>
          <a:noFill/>
          <a:ln w="31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1919714" y="3069951"/>
            <a:ext cx="504056" cy="269866"/>
          </a:xfrm>
          <a:prstGeom prst="rect">
            <a:avLst/>
          </a:prstGeom>
          <a:noFill/>
          <a:ln w="31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1979712" y="3591182"/>
            <a:ext cx="792088" cy="269866"/>
          </a:xfrm>
          <a:prstGeom prst="rect">
            <a:avLst/>
          </a:prstGeom>
          <a:noFill/>
          <a:ln w="31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1907704" y="4023230"/>
            <a:ext cx="1008112" cy="269866"/>
          </a:xfrm>
          <a:prstGeom prst="rect">
            <a:avLst/>
          </a:prstGeom>
          <a:noFill/>
          <a:ln w="31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en angle 37"/>
          <p:cNvCxnSpPr>
            <a:stCxn id="5" idx="2"/>
            <a:endCxn id="36" idx="0"/>
          </p:cNvCxnSpPr>
          <p:nvPr/>
        </p:nvCxnSpPr>
        <p:spPr>
          <a:xfrm rot="5400000">
            <a:off x="3689506" y="289316"/>
            <a:ext cx="361781" cy="33252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ngle 47"/>
          <p:cNvCxnSpPr>
            <a:stCxn id="8" idx="2"/>
            <a:endCxn id="40" idx="0"/>
          </p:cNvCxnSpPr>
          <p:nvPr/>
        </p:nvCxnSpPr>
        <p:spPr>
          <a:xfrm rot="5400000" flipH="1">
            <a:off x="5075914" y="165780"/>
            <a:ext cx="14111" cy="5822455"/>
          </a:xfrm>
          <a:prstGeom prst="bentConnector5">
            <a:avLst>
              <a:gd name="adj1" fmla="val -472504"/>
              <a:gd name="adj2" fmla="val 15179"/>
              <a:gd name="adj3" fmla="val 9100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en angle 54"/>
          <p:cNvCxnSpPr>
            <a:stCxn id="11" idx="0"/>
          </p:cNvCxnSpPr>
          <p:nvPr/>
        </p:nvCxnSpPr>
        <p:spPr>
          <a:xfrm rot="5400000" flipH="1" flipV="1">
            <a:off x="1433068" y="3744709"/>
            <a:ext cx="61184" cy="8880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en angle 57"/>
          <p:cNvCxnSpPr>
            <a:stCxn id="9" idx="1"/>
            <a:endCxn id="41" idx="2"/>
          </p:cNvCxnSpPr>
          <p:nvPr/>
        </p:nvCxnSpPr>
        <p:spPr>
          <a:xfrm rot="10800000">
            <a:off x="2375756" y="3861048"/>
            <a:ext cx="4503054" cy="1071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67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èche vers le bas 16"/>
          <p:cNvSpPr/>
          <p:nvPr/>
        </p:nvSpPr>
        <p:spPr>
          <a:xfrm>
            <a:off x="6876256" y="1916832"/>
            <a:ext cx="756084" cy="40324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vers le bas 15"/>
          <p:cNvSpPr/>
          <p:nvPr/>
        </p:nvSpPr>
        <p:spPr>
          <a:xfrm>
            <a:off x="3779912" y="1916832"/>
            <a:ext cx="756084" cy="40324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vers le bas 4"/>
          <p:cNvSpPr/>
          <p:nvPr/>
        </p:nvSpPr>
        <p:spPr>
          <a:xfrm>
            <a:off x="827584" y="1916832"/>
            <a:ext cx="756084" cy="40324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23528" y="2042101"/>
            <a:ext cx="8280920" cy="1314891"/>
          </a:xfrm>
          <a:prstGeom prst="rect">
            <a:avLst/>
          </a:prstGeom>
          <a:solidFill>
            <a:schemeClr val="bg1"/>
          </a:solidFill>
          <a:ln w="31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23528" y="3626277"/>
            <a:ext cx="8280920" cy="882843"/>
          </a:xfrm>
          <a:prstGeom prst="rect">
            <a:avLst/>
          </a:prstGeom>
          <a:solidFill>
            <a:schemeClr val="bg1"/>
          </a:solidFill>
          <a:ln w="31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23528" y="5013176"/>
            <a:ext cx="8280920" cy="441421"/>
          </a:xfrm>
          <a:prstGeom prst="rect">
            <a:avLst/>
          </a:prstGeom>
          <a:solidFill>
            <a:schemeClr val="bg1"/>
          </a:solidFill>
          <a:ln w="31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331640" y="260648"/>
            <a:ext cx="6851104" cy="71095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err="1" smtClean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Shiny</a:t>
            </a:r>
            <a:r>
              <a:rPr lang="fr-FR" sz="2400" dirty="0" smtClean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2400" dirty="0" err="1" smtClean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fr-FR" sz="2400" dirty="0">
              <a:solidFill>
                <a:srgbClr val="004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72200" y="2042101"/>
            <a:ext cx="2448272" cy="332398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fr-FR" sz="1400" dirty="0" err="1"/>
              <a:t>ui</a:t>
            </a:r>
            <a:r>
              <a:rPr lang="fr-FR" sz="1400" dirty="0"/>
              <a:t> &lt;- </a:t>
            </a:r>
            <a:r>
              <a:rPr lang="fr-FR" sz="1400" dirty="0" err="1"/>
              <a:t>shinyUI</a:t>
            </a:r>
            <a:r>
              <a:rPr lang="fr-FR" sz="1400" dirty="0"/>
              <a:t>(</a:t>
            </a:r>
          </a:p>
          <a:p>
            <a:r>
              <a:rPr lang="fr-FR" sz="1400" dirty="0"/>
              <a:t>      </a:t>
            </a:r>
            <a:r>
              <a:rPr lang="fr-FR" sz="1400" dirty="0" err="1"/>
              <a:t>dashboardPage</a:t>
            </a:r>
            <a:r>
              <a:rPr lang="fr-FR" sz="1400" dirty="0"/>
              <a:t>(</a:t>
            </a:r>
          </a:p>
          <a:p>
            <a:r>
              <a:rPr lang="fr-FR" sz="1400" dirty="0"/>
              <a:t>            </a:t>
            </a:r>
            <a:r>
              <a:rPr lang="fr-FR" sz="1400" dirty="0" err="1"/>
              <a:t>dashboardHeader</a:t>
            </a:r>
            <a:r>
              <a:rPr lang="fr-FR" sz="1400" dirty="0"/>
              <a:t>(), </a:t>
            </a:r>
          </a:p>
          <a:p>
            <a:r>
              <a:rPr lang="fr-FR" sz="1400" dirty="0"/>
              <a:t>            </a:t>
            </a:r>
            <a:r>
              <a:rPr lang="fr-FR" sz="1400" dirty="0" err="1"/>
              <a:t>dashboardSidebar</a:t>
            </a:r>
            <a:r>
              <a:rPr lang="fr-FR" sz="1400" dirty="0"/>
              <a:t>(), </a:t>
            </a:r>
          </a:p>
          <a:p>
            <a:r>
              <a:rPr lang="fr-FR" sz="1400" dirty="0"/>
              <a:t>            </a:t>
            </a:r>
            <a:r>
              <a:rPr lang="fr-FR" sz="1400" dirty="0" err="1"/>
              <a:t>dashboardBody</a:t>
            </a:r>
            <a:r>
              <a:rPr lang="fr-FR" sz="1400" dirty="0"/>
              <a:t>()</a:t>
            </a:r>
          </a:p>
          <a:p>
            <a:r>
              <a:rPr lang="fr-FR" sz="1400" dirty="0"/>
              <a:t>      )</a:t>
            </a:r>
          </a:p>
          <a:p>
            <a:r>
              <a:rPr lang="fr-FR" sz="1400" dirty="0" smtClean="0"/>
              <a:t>)</a:t>
            </a:r>
          </a:p>
          <a:p>
            <a:endParaRPr lang="fr-FR" sz="1400" dirty="0"/>
          </a:p>
          <a:p>
            <a:r>
              <a:rPr lang="fr-FR" sz="1400" dirty="0"/>
              <a:t>server &lt;- </a:t>
            </a:r>
            <a:r>
              <a:rPr lang="fr-FR" sz="1400" dirty="0" err="1"/>
              <a:t>shinyServer</a:t>
            </a:r>
            <a:r>
              <a:rPr lang="fr-FR" sz="1400" dirty="0" smtClean="0"/>
              <a:t>(</a:t>
            </a:r>
          </a:p>
          <a:p>
            <a:r>
              <a:rPr lang="fr-FR" sz="1400" dirty="0" err="1" smtClean="0"/>
              <a:t>function</a:t>
            </a:r>
            <a:r>
              <a:rPr lang="fr-FR" sz="1400" dirty="0" smtClean="0"/>
              <a:t>(input</a:t>
            </a:r>
            <a:r>
              <a:rPr lang="fr-FR" sz="1400" dirty="0"/>
              <a:t>, output) </a:t>
            </a:r>
            <a:r>
              <a:rPr lang="fr-FR" sz="1400" dirty="0" smtClean="0"/>
              <a:t>{}</a:t>
            </a:r>
          </a:p>
          <a:p>
            <a:r>
              <a:rPr lang="fr-FR" sz="1400" dirty="0" smtClean="0"/>
              <a:t>                 )</a:t>
            </a:r>
            <a:endParaRPr lang="fr-FR" sz="1400" dirty="0"/>
          </a:p>
          <a:p>
            <a:endParaRPr lang="fr-FR" sz="1400" dirty="0" smtClean="0"/>
          </a:p>
          <a:p>
            <a:endParaRPr lang="fr-FR" sz="1400" dirty="0" smtClean="0"/>
          </a:p>
          <a:p>
            <a:endParaRPr lang="fr-FR" sz="1400" dirty="0"/>
          </a:p>
          <a:p>
            <a:r>
              <a:rPr lang="fr-FR" sz="1400" dirty="0" err="1"/>
              <a:t>shinyApp</a:t>
            </a:r>
            <a:r>
              <a:rPr lang="fr-FR" sz="1400" dirty="0"/>
              <a:t>(</a:t>
            </a:r>
            <a:r>
              <a:rPr lang="fr-FR" sz="1400" dirty="0" err="1"/>
              <a:t>ui</a:t>
            </a:r>
            <a:r>
              <a:rPr lang="fr-FR" sz="1400" dirty="0"/>
              <a:t>, server)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7864" y="2042101"/>
            <a:ext cx="2808312" cy="332398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fr-FR" sz="1400" dirty="0" err="1"/>
              <a:t>ui</a:t>
            </a:r>
            <a:r>
              <a:rPr lang="fr-FR" sz="1400" dirty="0"/>
              <a:t> &lt;- </a:t>
            </a:r>
            <a:r>
              <a:rPr lang="fr-FR" sz="1400" dirty="0" smtClean="0"/>
              <a:t> </a:t>
            </a:r>
            <a:r>
              <a:rPr lang="fr-FR" sz="1400" dirty="0" err="1" smtClean="0"/>
              <a:t>fluidPage</a:t>
            </a:r>
            <a:r>
              <a:rPr lang="fr-FR" sz="1400" dirty="0" smtClean="0"/>
              <a:t>(</a:t>
            </a:r>
            <a:endParaRPr lang="fr-FR" sz="1400" dirty="0"/>
          </a:p>
          <a:p>
            <a:r>
              <a:rPr lang="fr-FR" sz="1400" dirty="0"/>
              <a:t>      </a:t>
            </a:r>
            <a:r>
              <a:rPr lang="fr-FR" sz="1400" dirty="0" err="1"/>
              <a:t>dashboardPage</a:t>
            </a:r>
            <a:r>
              <a:rPr lang="fr-FR" sz="1400" dirty="0"/>
              <a:t>(</a:t>
            </a:r>
          </a:p>
          <a:p>
            <a:r>
              <a:rPr lang="fr-FR" sz="1400" dirty="0"/>
              <a:t>            </a:t>
            </a:r>
            <a:r>
              <a:rPr lang="fr-FR" sz="1400" dirty="0" err="1"/>
              <a:t>dashboardHeader</a:t>
            </a:r>
            <a:r>
              <a:rPr lang="fr-FR" sz="1400" dirty="0"/>
              <a:t>(), </a:t>
            </a:r>
          </a:p>
          <a:p>
            <a:r>
              <a:rPr lang="fr-FR" sz="1400" dirty="0"/>
              <a:t>            </a:t>
            </a:r>
            <a:r>
              <a:rPr lang="fr-FR" sz="1400" dirty="0" err="1"/>
              <a:t>dashboardSidebar</a:t>
            </a:r>
            <a:r>
              <a:rPr lang="fr-FR" sz="1400" dirty="0"/>
              <a:t>(), </a:t>
            </a:r>
          </a:p>
          <a:p>
            <a:r>
              <a:rPr lang="fr-FR" sz="1400" dirty="0"/>
              <a:t>            </a:t>
            </a:r>
            <a:r>
              <a:rPr lang="fr-FR" sz="1400" dirty="0" err="1"/>
              <a:t>dashboardBody</a:t>
            </a:r>
            <a:r>
              <a:rPr lang="fr-FR" sz="1400" dirty="0"/>
              <a:t>()</a:t>
            </a:r>
          </a:p>
          <a:p>
            <a:r>
              <a:rPr lang="fr-FR" sz="1400" dirty="0"/>
              <a:t>      )</a:t>
            </a:r>
          </a:p>
          <a:p>
            <a:endParaRPr lang="fr-FR" sz="1400" dirty="0" smtClean="0"/>
          </a:p>
          <a:p>
            <a:endParaRPr lang="fr-FR" sz="1400" dirty="0"/>
          </a:p>
          <a:p>
            <a:r>
              <a:rPr lang="fr-FR" sz="1400" dirty="0"/>
              <a:t>server &lt;- </a:t>
            </a:r>
            <a:r>
              <a:rPr lang="fr-FR" sz="1400" dirty="0" smtClean="0"/>
              <a:t>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(input</a:t>
            </a:r>
            <a:r>
              <a:rPr lang="fr-FR" sz="1400" dirty="0"/>
              <a:t>, output) </a:t>
            </a:r>
            <a:r>
              <a:rPr lang="fr-FR" sz="1400" dirty="0" smtClean="0"/>
              <a:t>{}</a:t>
            </a:r>
            <a:endParaRPr lang="fr-FR" sz="1400" dirty="0"/>
          </a:p>
          <a:p>
            <a:endParaRPr lang="fr-FR" sz="1400" dirty="0" smtClean="0"/>
          </a:p>
          <a:p>
            <a:endParaRPr lang="fr-FR" sz="1400" dirty="0" smtClean="0"/>
          </a:p>
          <a:p>
            <a:endParaRPr lang="fr-FR" sz="1400" dirty="0" smtClean="0"/>
          </a:p>
          <a:p>
            <a:endParaRPr lang="fr-FR" sz="1400" dirty="0" smtClean="0"/>
          </a:p>
          <a:p>
            <a:endParaRPr lang="fr-FR" sz="1400" dirty="0"/>
          </a:p>
          <a:p>
            <a:r>
              <a:rPr lang="fr-FR" sz="1400" dirty="0" err="1"/>
              <a:t>shinyApp</a:t>
            </a:r>
            <a:r>
              <a:rPr lang="fr-FR" sz="1400" dirty="0"/>
              <a:t>(</a:t>
            </a:r>
            <a:r>
              <a:rPr lang="fr-FR" sz="1400" dirty="0" err="1"/>
              <a:t>ui</a:t>
            </a:r>
            <a:r>
              <a:rPr lang="fr-FR" sz="1400" dirty="0"/>
              <a:t>, server)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528" y="2060848"/>
            <a:ext cx="2808312" cy="332398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fr-FR" sz="1400" dirty="0" err="1"/>
              <a:t>ui</a:t>
            </a:r>
            <a:r>
              <a:rPr lang="fr-FR" sz="1400" dirty="0"/>
              <a:t> &lt;- </a:t>
            </a:r>
            <a:r>
              <a:rPr lang="fr-FR" sz="1400" dirty="0" smtClean="0"/>
              <a:t> </a:t>
            </a:r>
            <a:r>
              <a:rPr lang="fr-FR" sz="1400" dirty="0" err="1" smtClean="0"/>
              <a:t>fluidPage</a:t>
            </a:r>
            <a:r>
              <a:rPr lang="fr-FR" sz="1400" dirty="0" smtClean="0"/>
              <a:t>( )</a:t>
            </a:r>
          </a:p>
          <a:p>
            <a:endParaRPr lang="fr-FR" sz="1400" dirty="0" smtClean="0"/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server &lt;- </a:t>
            </a:r>
            <a:r>
              <a:rPr lang="fr-FR" sz="1400" dirty="0" smtClean="0"/>
              <a:t>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(input</a:t>
            </a:r>
            <a:r>
              <a:rPr lang="fr-FR" sz="1400" dirty="0"/>
              <a:t>, output) </a:t>
            </a:r>
            <a:r>
              <a:rPr lang="fr-FR" sz="1400" dirty="0" smtClean="0"/>
              <a:t>{}</a:t>
            </a:r>
            <a:endParaRPr lang="fr-FR" sz="1400" dirty="0"/>
          </a:p>
          <a:p>
            <a:endParaRPr lang="fr-FR" sz="1400" dirty="0" smtClean="0"/>
          </a:p>
          <a:p>
            <a:endParaRPr lang="fr-FR" sz="1400" dirty="0" smtClean="0"/>
          </a:p>
          <a:p>
            <a:endParaRPr lang="fr-FR" sz="1400" dirty="0" smtClean="0"/>
          </a:p>
          <a:p>
            <a:endParaRPr lang="fr-FR" sz="1400" dirty="0" smtClean="0"/>
          </a:p>
          <a:p>
            <a:endParaRPr lang="fr-FR" sz="1400" dirty="0"/>
          </a:p>
          <a:p>
            <a:r>
              <a:rPr lang="fr-FR" sz="1400" dirty="0" err="1"/>
              <a:t>shinyApp</a:t>
            </a:r>
            <a:r>
              <a:rPr lang="fr-FR" sz="1400" dirty="0"/>
              <a:t>(</a:t>
            </a:r>
            <a:r>
              <a:rPr lang="fr-FR" sz="1400" dirty="0" err="1"/>
              <a:t>ui</a:t>
            </a:r>
            <a:r>
              <a:rPr lang="fr-FR" sz="1400" dirty="0"/>
              <a:t>, server)</a:t>
            </a:r>
          </a:p>
        </p:txBody>
      </p:sp>
      <p:pic>
        <p:nvPicPr>
          <p:cNvPr id="9" name="Picture 2" descr="Résultat de recherche d'images pour &quot;shiny logo&quot;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6" t="33091" r="28976" b="33455"/>
          <a:stretch/>
        </p:blipFill>
        <p:spPr bwMode="auto">
          <a:xfrm>
            <a:off x="179512" y="0"/>
            <a:ext cx="917720" cy="105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ésultat de recherche d'images pour &quot;symbol bleu rond 1 2 3 4 5 6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3" t="3845" r="80577" b="84552"/>
          <a:stretch/>
        </p:blipFill>
        <p:spPr bwMode="auto">
          <a:xfrm>
            <a:off x="1115616" y="1551350"/>
            <a:ext cx="223322" cy="22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ésultat de recherche d'images pour &quot;symbol bleu rond 1 2 3 4 5 6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4" t="3986" r="68676" b="84411"/>
          <a:stretch/>
        </p:blipFill>
        <p:spPr bwMode="auto">
          <a:xfrm>
            <a:off x="4060646" y="1551350"/>
            <a:ext cx="223322" cy="22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ésultat de recherche d'images pour &quot;symbol bleu rond 1 2 3 4 5 6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6" t="4127" r="56634" b="84270"/>
          <a:stretch/>
        </p:blipFill>
        <p:spPr bwMode="auto">
          <a:xfrm>
            <a:off x="7164288" y="1551350"/>
            <a:ext cx="223322" cy="22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84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331640" y="260648"/>
            <a:ext cx="6851104" cy="71095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err="1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Shiny</a:t>
            </a:r>
            <a:r>
              <a:rPr lang="fr-FR" sz="2400" dirty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smtClean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UI: </a:t>
            </a:r>
            <a:r>
              <a:rPr lang="fr-FR" sz="2400" dirty="0" err="1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fr-FR" sz="2400" dirty="0">
              <a:solidFill>
                <a:srgbClr val="004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dirty="0">
              <a:solidFill>
                <a:srgbClr val="004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Résultat de recherche d'images pour &quot;shiny logo&quot;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6" t="33091" r="28976" b="33455"/>
          <a:stretch/>
        </p:blipFill>
        <p:spPr bwMode="auto">
          <a:xfrm>
            <a:off x="179512" y="0"/>
            <a:ext cx="917720" cy="105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95536" y="1628800"/>
            <a:ext cx="734481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ui</a:t>
            </a:r>
            <a:r>
              <a:rPr lang="fr-FR" dirty="0" smtClean="0"/>
              <a:t> &lt;- </a:t>
            </a:r>
            <a:r>
              <a:rPr lang="fr-FR" dirty="0" err="1" smtClean="0"/>
              <a:t>shinyUi</a:t>
            </a:r>
            <a:r>
              <a:rPr lang="fr-FR" dirty="0" smtClean="0"/>
              <a:t>(</a:t>
            </a:r>
            <a:r>
              <a:rPr lang="fr-FR" dirty="0" err="1" smtClean="0"/>
              <a:t>fluidPage</a:t>
            </a:r>
            <a:r>
              <a:rPr lang="fr-FR" dirty="0" smtClean="0"/>
              <a:t>(</a:t>
            </a:r>
          </a:p>
          <a:p>
            <a:r>
              <a:rPr lang="fr-FR" dirty="0"/>
              <a:t>	</a:t>
            </a:r>
            <a:r>
              <a:rPr lang="fr-FR" dirty="0" smtClean="0"/>
              <a:t>	       # Inputs</a:t>
            </a:r>
          </a:p>
          <a:p>
            <a:r>
              <a:rPr lang="fr-FR" dirty="0"/>
              <a:t>	</a:t>
            </a:r>
            <a:r>
              <a:rPr lang="fr-FR" dirty="0" smtClean="0"/>
              <a:t>		</a:t>
            </a:r>
            <a:r>
              <a:rPr lang="fr-FR" b="1" dirty="0" err="1" smtClean="0">
                <a:solidFill>
                  <a:srgbClr val="FF0000"/>
                </a:solidFill>
              </a:rPr>
              <a:t>Layouts</a:t>
            </a:r>
            <a:endParaRPr lang="fr-FR" b="1" dirty="0" smtClean="0">
              <a:solidFill>
                <a:srgbClr val="FF0000"/>
              </a:solidFill>
            </a:endParaRPr>
          </a:p>
          <a:p>
            <a:r>
              <a:rPr lang="fr-FR" dirty="0"/>
              <a:t>	</a:t>
            </a:r>
            <a:r>
              <a:rPr lang="fr-FR" dirty="0" smtClean="0"/>
              <a:t>		</a:t>
            </a:r>
            <a:r>
              <a:rPr lang="fr-FR" sz="1600" dirty="0" err="1"/>
              <a:t>fluidRow</a:t>
            </a:r>
            <a:r>
              <a:rPr lang="fr-FR" sz="1600" dirty="0"/>
              <a:t>(), </a:t>
            </a:r>
            <a:r>
              <a:rPr lang="fr-FR" sz="1600" dirty="0" err="1"/>
              <a:t>column</a:t>
            </a:r>
            <a:r>
              <a:rPr lang="fr-FR" sz="1600" dirty="0"/>
              <a:t>()</a:t>
            </a:r>
          </a:p>
          <a:p>
            <a:r>
              <a:rPr lang="fr-FR" sz="1600" dirty="0" smtClean="0"/>
              <a:t>			</a:t>
            </a:r>
            <a:r>
              <a:rPr lang="fr-FR" sz="1600" dirty="0" err="1" smtClean="0"/>
              <a:t>flowLayout</a:t>
            </a:r>
            <a:r>
              <a:rPr lang="fr-FR" sz="1600" dirty="0"/>
              <a:t>()</a:t>
            </a:r>
          </a:p>
          <a:p>
            <a:r>
              <a:rPr lang="fr-FR" sz="1600" dirty="0" smtClean="0"/>
              <a:t>			</a:t>
            </a:r>
            <a:r>
              <a:rPr lang="fr-FR" sz="1600" dirty="0" err="1" smtClean="0"/>
              <a:t>sidebarLayout</a:t>
            </a:r>
            <a:r>
              <a:rPr lang="fr-FR" sz="1600" dirty="0"/>
              <a:t>()</a:t>
            </a:r>
          </a:p>
          <a:p>
            <a:r>
              <a:rPr lang="fr-FR" sz="1600" dirty="0" smtClean="0"/>
              <a:t>			</a:t>
            </a:r>
            <a:r>
              <a:rPr lang="fr-FR" sz="1600" dirty="0" err="1" smtClean="0"/>
              <a:t>splitLayout</a:t>
            </a:r>
            <a:r>
              <a:rPr lang="fr-FR" sz="1600" dirty="0"/>
              <a:t>()</a:t>
            </a:r>
          </a:p>
          <a:p>
            <a:r>
              <a:rPr lang="fr-FR" sz="1600" dirty="0" smtClean="0"/>
              <a:t>			</a:t>
            </a:r>
            <a:r>
              <a:rPr lang="fr-FR" sz="1600" dirty="0" err="1" smtClean="0"/>
              <a:t>verticalLayout</a:t>
            </a:r>
            <a:r>
              <a:rPr lang="fr-FR" sz="1600" dirty="0"/>
              <a:t>()</a:t>
            </a:r>
          </a:p>
          <a:p>
            <a:r>
              <a:rPr lang="fr-FR" dirty="0"/>
              <a:t>	</a:t>
            </a:r>
            <a:r>
              <a:rPr lang="fr-FR" dirty="0" smtClean="0"/>
              <a:t>			</a:t>
            </a:r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u="sng" dirty="0" smtClean="0"/>
              <a:t>and </a:t>
            </a:r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/>
              <a:t> </a:t>
            </a:r>
            <a:r>
              <a:rPr lang="fr-FR" dirty="0" smtClean="0"/>
              <a:t>     # Outputs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                                                    Panels </a:t>
            </a:r>
            <a:endParaRPr lang="fr-FR" b="1" dirty="0">
              <a:solidFill>
                <a:srgbClr val="FF0000"/>
              </a:solidFill>
            </a:endParaRPr>
          </a:p>
          <a:p>
            <a:endParaRPr lang="fr-FR" dirty="0" smtClean="0"/>
          </a:p>
          <a:p>
            <a:r>
              <a:rPr lang="fr-FR" dirty="0"/>
              <a:t>	 </a:t>
            </a:r>
            <a:r>
              <a:rPr lang="fr-FR" dirty="0" smtClean="0"/>
              <a:t>     )</a:t>
            </a:r>
          </a:p>
          <a:p>
            <a:r>
              <a:rPr lang="fr-FR" dirty="0"/>
              <a:t> </a:t>
            </a:r>
            <a:r>
              <a:rPr lang="fr-FR" dirty="0" smtClean="0"/>
              <a:t>        )</a:t>
            </a:r>
            <a:endParaRPr lang="fr-FR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99" t="14106" r="41874" b="9081"/>
          <a:stretch/>
        </p:blipFill>
        <p:spPr bwMode="auto">
          <a:xfrm>
            <a:off x="5580112" y="1812183"/>
            <a:ext cx="1504863" cy="34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2" t="31862" r="42036" b="18130"/>
          <a:stretch/>
        </p:blipFill>
        <p:spPr bwMode="auto">
          <a:xfrm>
            <a:off x="7280778" y="2334176"/>
            <a:ext cx="1537576" cy="2271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lèche droite 11"/>
          <p:cNvSpPr/>
          <p:nvPr/>
        </p:nvSpPr>
        <p:spPr>
          <a:xfrm>
            <a:off x="5004048" y="2924688"/>
            <a:ext cx="3423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524328" y="1124744"/>
            <a:ext cx="122413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Inputs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15874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331640" y="260648"/>
            <a:ext cx="6851104" cy="71095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err="1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Shiny</a:t>
            </a:r>
            <a:r>
              <a:rPr lang="fr-FR" sz="2400" dirty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smtClean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UI: </a:t>
            </a:r>
            <a:r>
              <a:rPr lang="fr-FR" sz="2400" dirty="0" err="1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fr-FR" sz="2400" dirty="0">
              <a:solidFill>
                <a:srgbClr val="004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dirty="0">
              <a:solidFill>
                <a:srgbClr val="004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Résultat de recherche d'images pour &quot;shiny logo&quot;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6" t="33091" r="28976" b="33455"/>
          <a:stretch/>
        </p:blipFill>
        <p:spPr bwMode="auto">
          <a:xfrm>
            <a:off x="179512" y="0"/>
            <a:ext cx="917720" cy="105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79512" y="1700808"/>
            <a:ext cx="41044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ui</a:t>
            </a:r>
            <a:r>
              <a:rPr lang="fr-FR" dirty="0" smtClean="0"/>
              <a:t> &lt;- </a:t>
            </a:r>
            <a:r>
              <a:rPr lang="fr-FR" dirty="0" err="1" smtClean="0"/>
              <a:t>shinyUi</a:t>
            </a:r>
            <a:r>
              <a:rPr lang="fr-FR" dirty="0" smtClean="0"/>
              <a:t>(</a:t>
            </a:r>
            <a:r>
              <a:rPr lang="fr-FR" dirty="0" err="1" smtClean="0"/>
              <a:t>fluidPage</a:t>
            </a:r>
            <a:r>
              <a:rPr lang="fr-FR" dirty="0" smtClean="0"/>
              <a:t>(</a:t>
            </a:r>
          </a:p>
          <a:p>
            <a:r>
              <a:rPr lang="fr-FR" dirty="0"/>
              <a:t>	</a:t>
            </a:r>
            <a:r>
              <a:rPr lang="fr-FR" dirty="0" smtClean="0"/>
              <a:t>	       # Inputs</a:t>
            </a:r>
          </a:p>
          <a:p>
            <a:r>
              <a:rPr lang="fr-FR" dirty="0"/>
              <a:t>	</a:t>
            </a:r>
            <a:r>
              <a:rPr lang="fr-FR" dirty="0" smtClean="0"/>
              <a:t>		</a:t>
            </a:r>
            <a:r>
              <a:rPr lang="fr-FR" b="1" dirty="0" err="1" smtClean="0">
                <a:solidFill>
                  <a:srgbClr val="FF0000"/>
                </a:solidFill>
              </a:rPr>
              <a:t>Layouts</a:t>
            </a:r>
            <a:endParaRPr lang="fr-FR" b="1" dirty="0" smtClean="0">
              <a:solidFill>
                <a:srgbClr val="FF0000"/>
              </a:solidFill>
            </a:endParaRPr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u="sng" dirty="0" smtClean="0"/>
              <a:t>and </a:t>
            </a:r>
          </a:p>
          <a:p>
            <a:r>
              <a:rPr lang="fr-FR" dirty="0"/>
              <a:t>	</a:t>
            </a:r>
            <a:r>
              <a:rPr lang="fr-FR" dirty="0" smtClean="0"/>
              <a:t>		</a:t>
            </a:r>
            <a:r>
              <a:rPr lang="fr-FR" b="1" dirty="0" smtClean="0">
                <a:solidFill>
                  <a:srgbClr val="FF0000"/>
                </a:solidFill>
              </a:rPr>
              <a:t>Panels 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			</a:t>
            </a:r>
          </a:p>
          <a:p>
            <a:r>
              <a:rPr lang="fr-FR" dirty="0"/>
              <a:t>	</a:t>
            </a:r>
            <a:r>
              <a:rPr lang="fr-FR" dirty="0" smtClean="0"/>
              <a:t>      	       # Outputs</a:t>
            </a:r>
          </a:p>
          <a:p>
            <a:r>
              <a:rPr lang="fr-FR" dirty="0"/>
              <a:t>	 </a:t>
            </a:r>
            <a:r>
              <a:rPr lang="fr-FR" dirty="0" smtClean="0"/>
              <a:t>     )</a:t>
            </a:r>
          </a:p>
          <a:p>
            <a:r>
              <a:rPr lang="fr-FR" dirty="0"/>
              <a:t> </a:t>
            </a:r>
            <a:r>
              <a:rPr lang="fr-FR" dirty="0" smtClean="0"/>
              <a:t>        )</a:t>
            </a:r>
            <a:endParaRPr lang="fr-FR" dirty="0"/>
          </a:p>
        </p:txBody>
      </p:sp>
      <p:sp>
        <p:nvSpPr>
          <p:cNvPr id="6" name="Flèche droite 5"/>
          <p:cNvSpPr/>
          <p:nvPr/>
        </p:nvSpPr>
        <p:spPr>
          <a:xfrm rot="5400000">
            <a:off x="6354695" y="1808049"/>
            <a:ext cx="3423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220072" y="112474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À l’intérieur des </a:t>
            </a:r>
            <a:r>
              <a:rPr lang="fr-FR" dirty="0" err="1" smtClean="0"/>
              <a:t>layouts</a:t>
            </a:r>
            <a:endParaRPr lang="fr-FR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05686"/>
              </p:ext>
            </p:extLst>
          </p:nvPr>
        </p:nvGraphicFramePr>
        <p:xfrm>
          <a:off x="4932040" y="2247201"/>
          <a:ext cx="3816424" cy="4202815"/>
        </p:xfrm>
        <a:graphic>
          <a:graphicData uri="http://schemas.openxmlformats.org/drawingml/2006/table">
            <a:tbl>
              <a:tblPr/>
              <a:tblGrid>
                <a:gridCol w="1426319"/>
                <a:gridCol w="2390105"/>
              </a:tblGrid>
              <a:tr h="246653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 err="1"/>
                        <a:t>function</a:t>
                      </a:r>
                      <a:endParaRPr lang="fr-FR" sz="1200" dirty="0"/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1"/>
                        <a:t>widget</a:t>
                      </a:r>
                      <a:endParaRPr lang="fr-FR" sz="1200"/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653">
                <a:tc>
                  <a:txBody>
                    <a:bodyPr/>
                    <a:lstStyle/>
                    <a:p>
                      <a:pPr algn="l"/>
                      <a:r>
                        <a:rPr lang="fr-FR" sz="1200"/>
                        <a:t>actionButton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Action </a:t>
                      </a:r>
                      <a:r>
                        <a:rPr lang="fr-FR" sz="1200" dirty="0" err="1"/>
                        <a:t>Button</a:t>
                      </a:r>
                      <a:endParaRPr lang="fr-FR" sz="1200" dirty="0"/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653">
                <a:tc>
                  <a:txBody>
                    <a:bodyPr/>
                    <a:lstStyle/>
                    <a:p>
                      <a:pPr algn="l"/>
                      <a:r>
                        <a:rPr lang="fr-FR" sz="1200"/>
                        <a:t>checkboxGroupInput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A group of check boxes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653"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/>
                        <a:t>checkboxInput</a:t>
                      </a:r>
                      <a:endParaRPr lang="fr-FR" sz="1200" dirty="0"/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A single check box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653">
                <a:tc>
                  <a:txBody>
                    <a:bodyPr/>
                    <a:lstStyle/>
                    <a:p>
                      <a:pPr algn="l"/>
                      <a:r>
                        <a:rPr lang="fr-FR" sz="1200"/>
                        <a:t>dateInput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 calendar to aid date selection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1642">
                <a:tc>
                  <a:txBody>
                    <a:bodyPr/>
                    <a:lstStyle/>
                    <a:p>
                      <a:pPr algn="l"/>
                      <a:r>
                        <a:rPr lang="fr-FR" sz="1200"/>
                        <a:t>dateRangeInput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 pair of calendars for selecting a date range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735">
                <a:tc>
                  <a:txBody>
                    <a:bodyPr/>
                    <a:lstStyle/>
                    <a:p>
                      <a:pPr algn="l"/>
                      <a:r>
                        <a:rPr lang="fr-FR" sz="1200"/>
                        <a:t>fileInput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A file upload control wizard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1642">
                <a:tc>
                  <a:txBody>
                    <a:bodyPr/>
                    <a:lstStyle/>
                    <a:p>
                      <a:pPr algn="l"/>
                      <a:r>
                        <a:rPr lang="fr-FR" sz="1200"/>
                        <a:t>helpText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Help text that can be added to an input form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653">
                <a:tc>
                  <a:txBody>
                    <a:bodyPr/>
                    <a:lstStyle/>
                    <a:p>
                      <a:pPr algn="l"/>
                      <a:r>
                        <a:rPr lang="fr-FR" sz="1200"/>
                        <a:t>numericInput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A field to enter numbers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653">
                <a:tc>
                  <a:txBody>
                    <a:bodyPr/>
                    <a:lstStyle/>
                    <a:p>
                      <a:pPr algn="l"/>
                      <a:r>
                        <a:rPr lang="fr-FR" sz="1200"/>
                        <a:t>radioButtons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A set of radio buttons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653">
                <a:tc>
                  <a:txBody>
                    <a:bodyPr/>
                    <a:lstStyle/>
                    <a:p>
                      <a:pPr algn="l"/>
                      <a:r>
                        <a:rPr lang="fr-FR" sz="1200"/>
                        <a:t>selectInput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A box with choices to select from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653">
                <a:tc>
                  <a:txBody>
                    <a:bodyPr/>
                    <a:lstStyle/>
                    <a:p>
                      <a:pPr algn="l"/>
                      <a:r>
                        <a:rPr lang="fr-FR" sz="1200"/>
                        <a:t>sliderInput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/>
                        <a:t>A slider bar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653">
                <a:tc>
                  <a:txBody>
                    <a:bodyPr/>
                    <a:lstStyle/>
                    <a:p>
                      <a:pPr algn="l"/>
                      <a:r>
                        <a:rPr lang="fr-FR" sz="1200"/>
                        <a:t>submitButton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/>
                        <a:t>A submit button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653"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/>
                        <a:t>textInput</a:t>
                      </a:r>
                      <a:endParaRPr lang="fr-FR" sz="1200" dirty="0"/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 field to enter text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51520" y="1196752"/>
            <a:ext cx="122413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Inputs </a:t>
            </a:r>
            <a:endParaRPr lang="fr-FR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6" t="20474" r="10099" b="26317"/>
          <a:stretch/>
        </p:blipFill>
        <p:spPr bwMode="auto">
          <a:xfrm>
            <a:off x="241896" y="4437112"/>
            <a:ext cx="3979686" cy="207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17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331640" y="260648"/>
            <a:ext cx="6851104" cy="71095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err="1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Shiny</a:t>
            </a:r>
            <a:r>
              <a:rPr lang="fr-FR" sz="2400" dirty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smtClean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UI: </a:t>
            </a:r>
            <a:r>
              <a:rPr lang="fr-FR" sz="2400" dirty="0" err="1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fr-FR" sz="2400" dirty="0">
              <a:solidFill>
                <a:srgbClr val="004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dirty="0">
              <a:solidFill>
                <a:srgbClr val="004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Résultat de recherche d'images pour &quot;shiny logo&quot;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6" t="33091" r="28976" b="33455"/>
          <a:stretch/>
        </p:blipFill>
        <p:spPr bwMode="auto">
          <a:xfrm>
            <a:off x="179512" y="0"/>
            <a:ext cx="917720" cy="105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23528" y="1773971"/>
            <a:ext cx="73448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ui</a:t>
            </a:r>
            <a:r>
              <a:rPr lang="fr-FR" dirty="0" smtClean="0"/>
              <a:t> &lt;- </a:t>
            </a:r>
            <a:r>
              <a:rPr lang="fr-FR" dirty="0" err="1" smtClean="0"/>
              <a:t>shinyUi</a:t>
            </a:r>
            <a:r>
              <a:rPr lang="fr-FR" dirty="0" smtClean="0"/>
              <a:t>(</a:t>
            </a:r>
            <a:r>
              <a:rPr lang="fr-FR" dirty="0" err="1" smtClean="0"/>
              <a:t>fluidPage</a:t>
            </a:r>
            <a:r>
              <a:rPr lang="fr-FR" dirty="0" smtClean="0"/>
              <a:t>(</a:t>
            </a:r>
          </a:p>
          <a:p>
            <a:r>
              <a:rPr lang="fr-FR" dirty="0"/>
              <a:t>	</a:t>
            </a:r>
            <a:r>
              <a:rPr lang="fr-FR" dirty="0" smtClean="0"/>
              <a:t>	       # Inputs</a:t>
            </a:r>
          </a:p>
          <a:p>
            <a:r>
              <a:rPr lang="fr-FR" dirty="0"/>
              <a:t>	</a:t>
            </a:r>
            <a:r>
              <a:rPr lang="fr-FR" dirty="0" smtClean="0"/>
              <a:t>		</a:t>
            </a:r>
            <a:r>
              <a:rPr lang="fr-FR" b="1" dirty="0" err="1" smtClean="0">
                <a:solidFill>
                  <a:srgbClr val="FF0000"/>
                </a:solidFill>
              </a:rPr>
              <a:t>Layouts</a:t>
            </a:r>
            <a:r>
              <a:rPr lang="fr-FR" dirty="0"/>
              <a:t>	</a:t>
            </a:r>
            <a:r>
              <a:rPr lang="fr-FR" dirty="0" smtClean="0"/>
              <a:t>			</a:t>
            </a:r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u="sng" dirty="0" smtClean="0"/>
              <a:t>and </a:t>
            </a:r>
          </a:p>
          <a:p>
            <a:endParaRPr lang="fr-FR" u="sng" dirty="0" smtClean="0"/>
          </a:p>
          <a:p>
            <a:r>
              <a:rPr lang="fr-FR" dirty="0"/>
              <a:t>	</a:t>
            </a:r>
            <a:r>
              <a:rPr lang="fr-FR" dirty="0" smtClean="0"/>
              <a:t>	      # </a:t>
            </a:r>
            <a:r>
              <a:rPr lang="fr-FR" dirty="0"/>
              <a:t>Outputs</a:t>
            </a:r>
            <a:endParaRPr lang="fr-FR" dirty="0" smtClean="0"/>
          </a:p>
          <a:p>
            <a:r>
              <a:rPr lang="fr-FR" b="1" dirty="0">
                <a:solidFill>
                  <a:srgbClr val="FF0000"/>
                </a:solidFill>
              </a:rPr>
              <a:t>	</a:t>
            </a:r>
            <a:r>
              <a:rPr lang="fr-FR" b="1" dirty="0" smtClean="0">
                <a:solidFill>
                  <a:srgbClr val="FF0000"/>
                </a:solidFill>
              </a:rPr>
              <a:t>		Panels 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			</a:t>
            </a:r>
            <a:r>
              <a:rPr lang="fr-FR" sz="1400" dirty="0" err="1"/>
              <a:t>absolutePanel</a:t>
            </a:r>
            <a:r>
              <a:rPr lang="fr-FR" sz="1400" dirty="0"/>
              <a:t>() </a:t>
            </a:r>
            <a:r>
              <a:rPr lang="fr-FR" sz="1400" dirty="0" err="1"/>
              <a:t>navlistPanel</a:t>
            </a:r>
            <a:r>
              <a:rPr lang="fr-FR" sz="1400" dirty="0"/>
              <a:t>() </a:t>
            </a:r>
          </a:p>
          <a:p>
            <a:r>
              <a:rPr lang="fr-FR" sz="1400" dirty="0"/>
              <a:t>			</a:t>
            </a:r>
            <a:r>
              <a:rPr lang="fr-FR" sz="1400" dirty="0" err="1"/>
              <a:t>sidebarPanel</a:t>
            </a:r>
            <a:r>
              <a:rPr lang="fr-FR" sz="1400" dirty="0"/>
              <a:t>() </a:t>
            </a:r>
            <a:r>
              <a:rPr lang="fr-FR" sz="1400" dirty="0" err="1"/>
              <a:t>conditionalPanel</a:t>
            </a:r>
            <a:r>
              <a:rPr lang="fr-FR" sz="1400" dirty="0"/>
              <a:t>() </a:t>
            </a:r>
          </a:p>
          <a:p>
            <a:r>
              <a:rPr lang="fr-FR" sz="1400" dirty="0"/>
              <a:t>			</a:t>
            </a:r>
            <a:r>
              <a:rPr lang="fr-FR" sz="1400" dirty="0" err="1"/>
              <a:t>fixedPanel</a:t>
            </a:r>
            <a:r>
              <a:rPr lang="fr-FR" sz="1400" dirty="0"/>
              <a:t>() </a:t>
            </a:r>
            <a:r>
              <a:rPr lang="fr-FR" sz="1400" dirty="0" err="1"/>
              <a:t>tabPanel</a:t>
            </a:r>
            <a:r>
              <a:rPr lang="fr-FR" sz="1400" dirty="0"/>
              <a:t>() </a:t>
            </a:r>
          </a:p>
          <a:p>
            <a:r>
              <a:rPr lang="fr-FR" sz="1400" dirty="0"/>
              <a:t>			</a:t>
            </a:r>
            <a:r>
              <a:rPr lang="fr-FR" sz="1400" dirty="0" err="1"/>
              <a:t>tabsetPanel</a:t>
            </a:r>
            <a:r>
              <a:rPr lang="fr-FR" sz="1400" dirty="0"/>
              <a:t>() </a:t>
            </a:r>
            <a:r>
              <a:rPr lang="fr-FR" sz="1400" dirty="0" err="1"/>
              <a:t>headerPanel</a:t>
            </a:r>
            <a:r>
              <a:rPr lang="fr-FR" sz="1400" dirty="0"/>
              <a:t>() </a:t>
            </a:r>
          </a:p>
          <a:p>
            <a:r>
              <a:rPr lang="fr-FR" sz="1400" dirty="0"/>
              <a:t>			</a:t>
            </a:r>
            <a:r>
              <a:rPr lang="fr-FR" sz="1400" dirty="0" err="1"/>
              <a:t>inputPanel</a:t>
            </a:r>
            <a:r>
              <a:rPr lang="fr-FR" sz="1400" dirty="0"/>
              <a:t>() </a:t>
            </a:r>
            <a:r>
              <a:rPr lang="fr-FR" sz="1400" dirty="0" err="1"/>
              <a:t>mainPanel</a:t>
            </a:r>
            <a:r>
              <a:rPr lang="fr-FR" sz="1400" dirty="0"/>
              <a:t>() </a:t>
            </a:r>
          </a:p>
          <a:p>
            <a:r>
              <a:rPr lang="fr-FR" sz="1400" dirty="0"/>
              <a:t>			</a:t>
            </a:r>
            <a:r>
              <a:rPr lang="fr-FR" sz="1400" dirty="0" err="1"/>
              <a:t>titlePanel</a:t>
            </a:r>
            <a:r>
              <a:rPr lang="fr-FR" sz="1400" dirty="0"/>
              <a:t>() </a:t>
            </a:r>
            <a:r>
              <a:rPr lang="fr-FR" sz="1400" dirty="0" err="1"/>
              <a:t>wellPanel</a:t>
            </a:r>
            <a:r>
              <a:rPr lang="fr-FR" sz="1400" dirty="0"/>
              <a:t>()</a:t>
            </a:r>
            <a:endParaRPr lang="fr-FR" sz="1400" b="1" dirty="0">
              <a:solidFill>
                <a:srgbClr val="FF0000"/>
              </a:solidFill>
            </a:endParaRPr>
          </a:p>
          <a:p>
            <a:r>
              <a:rPr lang="fr-FR" sz="1400" dirty="0"/>
              <a:t>			</a:t>
            </a:r>
            <a:endParaRPr lang="fr-FR" sz="1400" b="1" dirty="0" smtClean="0">
              <a:solidFill>
                <a:srgbClr val="FF0000"/>
              </a:solidFill>
            </a:endParaRPr>
          </a:p>
          <a:p>
            <a:r>
              <a:rPr lang="fr-FR" dirty="0"/>
              <a:t>	</a:t>
            </a:r>
            <a:r>
              <a:rPr lang="fr-FR" dirty="0" smtClean="0"/>
              <a:t>      	</a:t>
            </a:r>
            <a:r>
              <a:rPr lang="fr-FR" dirty="0"/>
              <a:t>	 </a:t>
            </a:r>
            <a:r>
              <a:rPr lang="fr-FR" dirty="0" smtClean="0"/>
              <a:t>     )</a:t>
            </a:r>
          </a:p>
          <a:p>
            <a:r>
              <a:rPr lang="fr-FR" dirty="0"/>
              <a:t> </a:t>
            </a:r>
            <a:r>
              <a:rPr lang="fr-FR" dirty="0" smtClean="0"/>
              <a:t>        )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7668344" y="1772816"/>
            <a:ext cx="122413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Outputs 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6372200" y="3933056"/>
            <a:ext cx="259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Outputs </a:t>
            </a:r>
            <a:r>
              <a:rPr lang="fr-FR" sz="1400" dirty="0" err="1" smtClean="0"/>
              <a:t>functions</a:t>
            </a:r>
            <a:r>
              <a:rPr lang="fr-FR" sz="1400" dirty="0" smtClean="0"/>
              <a:t> : </a:t>
            </a:r>
          </a:p>
          <a:p>
            <a:r>
              <a:rPr lang="fr-FR" sz="1400" dirty="0" err="1" smtClean="0"/>
              <a:t>plotOutput</a:t>
            </a:r>
            <a:r>
              <a:rPr lang="fr-FR" sz="1400" dirty="0" smtClean="0"/>
              <a:t>()</a:t>
            </a:r>
          </a:p>
          <a:p>
            <a:r>
              <a:rPr lang="fr-FR" sz="1400" dirty="0" err="1"/>
              <a:t>dataTableOutput</a:t>
            </a:r>
            <a:endParaRPr lang="fr-FR" sz="1400" dirty="0"/>
          </a:p>
        </p:txBody>
      </p:sp>
      <p:sp>
        <p:nvSpPr>
          <p:cNvPr id="8" name="Flèche droite 7"/>
          <p:cNvSpPr/>
          <p:nvPr/>
        </p:nvSpPr>
        <p:spPr>
          <a:xfrm>
            <a:off x="5957803" y="4149080"/>
            <a:ext cx="3423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8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331640" y="260648"/>
            <a:ext cx="6851104" cy="71095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err="1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Shiny</a:t>
            </a:r>
            <a:r>
              <a:rPr lang="fr-FR" sz="2400" dirty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smtClean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: </a:t>
            </a:r>
            <a:r>
              <a:rPr lang="fr-FR" sz="2400" dirty="0" err="1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fr-FR" sz="2400" dirty="0">
              <a:solidFill>
                <a:srgbClr val="004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dirty="0">
              <a:solidFill>
                <a:srgbClr val="004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Résultat de recherche d'images pour &quot;shiny logo&quot;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6" t="33091" r="28976" b="33455"/>
          <a:stretch/>
        </p:blipFill>
        <p:spPr bwMode="auto">
          <a:xfrm>
            <a:off x="179512" y="0"/>
            <a:ext cx="917720" cy="105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971600" y="1268760"/>
            <a:ext cx="734481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server &lt;-  </a:t>
            </a:r>
            <a:r>
              <a:rPr lang="fr-FR" dirty="0" err="1" smtClean="0"/>
              <a:t>shinyServer</a:t>
            </a:r>
            <a:r>
              <a:rPr lang="fr-FR" dirty="0" smtClean="0"/>
              <a:t>(</a:t>
            </a:r>
            <a:r>
              <a:rPr lang="fr-FR" dirty="0" err="1" smtClean="0"/>
              <a:t>function</a:t>
            </a:r>
            <a:r>
              <a:rPr lang="fr-FR" dirty="0" smtClean="0"/>
              <a:t>(input, output) {</a:t>
            </a:r>
          </a:p>
          <a:p>
            <a:r>
              <a:rPr lang="fr-FR" dirty="0" smtClean="0"/>
              <a:t>	</a:t>
            </a:r>
          </a:p>
          <a:p>
            <a:r>
              <a:rPr lang="fr-FR" dirty="0"/>
              <a:t>	</a:t>
            </a:r>
            <a:r>
              <a:rPr lang="fr-FR" dirty="0" smtClean="0"/>
              <a:t># Output 1 </a:t>
            </a:r>
            <a:endParaRPr lang="fr-FR" dirty="0"/>
          </a:p>
          <a:p>
            <a:r>
              <a:rPr lang="fr-FR" dirty="0" smtClean="0"/>
              <a:t>	</a:t>
            </a:r>
            <a:r>
              <a:rPr lang="fr-FR" b="1" dirty="0" err="1">
                <a:solidFill>
                  <a:srgbClr val="FF0000"/>
                </a:solidFill>
              </a:rPr>
              <a:t>output$</a:t>
            </a:r>
            <a:r>
              <a:rPr lang="fr-FR" dirty="0" err="1">
                <a:solidFill>
                  <a:srgbClr val="FF0000"/>
                </a:solidFill>
              </a:rPr>
              <a:t>scatterplot</a:t>
            </a:r>
            <a:r>
              <a:rPr lang="fr-FR" dirty="0" smtClean="0"/>
              <a:t> &lt;- </a:t>
            </a:r>
            <a:r>
              <a:rPr lang="fr-FR" dirty="0" err="1" smtClean="0"/>
              <a:t>renderPlot</a:t>
            </a:r>
            <a:r>
              <a:rPr lang="fr-FR" dirty="0" smtClean="0"/>
              <a:t>({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ggplot</a:t>
            </a:r>
            <a:r>
              <a:rPr lang="fr-FR" dirty="0" smtClean="0"/>
              <a:t>(data) + </a:t>
            </a:r>
            <a:r>
              <a:rPr lang="fr-FR" dirty="0" err="1" smtClean="0"/>
              <a:t>aes</a:t>
            </a:r>
            <a:r>
              <a:rPr lang="fr-FR" dirty="0" smtClean="0"/>
              <a:t>(x = </a:t>
            </a:r>
            <a:r>
              <a:rPr lang="fr-FR" b="1" dirty="0" err="1" smtClean="0">
                <a:solidFill>
                  <a:srgbClr val="FF0000"/>
                </a:solidFill>
              </a:rPr>
              <a:t>input$</a:t>
            </a:r>
            <a:r>
              <a:rPr lang="fr-FR" dirty="0" err="1" smtClean="0">
                <a:solidFill>
                  <a:srgbClr val="FF0000"/>
                </a:solidFill>
              </a:rPr>
              <a:t>x</a:t>
            </a:r>
            <a:r>
              <a:rPr lang="fr-FR" dirty="0" smtClean="0">
                <a:solidFill>
                  <a:srgbClr val="FF0000"/>
                </a:solidFill>
              </a:rPr>
              <a:t>, y = </a:t>
            </a:r>
            <a:r>
              <a:rPr lang="fr-FR" dirty="0" err="1" smtClean="0">
                <a:solidFill>
                  <a:srgbClr val="FF0000"/>
                </a:solidFill>
              </a:rPr>
              <a:t>i</a:t>
            </a:r>
            <a:r>
              <a:rPr lang="fr-FR" b="1" dirty="0" err="1">
                <a:solidFill>
                  <a:srgbClr val="FF0000"/>
                </a:solidFill>
              </a:rPr>
              <a:t>nput$</a:t>
            </a:r>
            <a:r>
              <a:rPr lang="fr-FR" dirty="0" err="1" smtClean="0">
                <a:solidFill>
                  <a:srgbClr val="FF0000"/>
                </a:solidFill>
              </a:rPr>
              <a:t>y</a:t>
            </a:r>
            <a:r>
              <a:rPr lang="fr-FR" dirty="0" smtClean="0">
                <a:solidFill>
                  <a:srgbClr val="FF0000"/>
                </a:solidFill>
              </a:rPr>
              <a:t>) + 			      </a:t>
            </a:r>
            <a:r>
              <a:rPr lang="fr-FR" dirty="0" err="1" smtClean="0">
                <a:solidFill>
                  <a:srgbClr val="FF0000"/>
                </a:solidFill>
              </a:rPr>
              <a:t>geom_point</a:t>
            </a:r>
            <a:r>
              <a:rPr lang="fr-FR" dirty="0" smtClean="0">
                <a:solidFill>
                  <a:srgbClr val="FF0000"/>
                </a:solidFill>
              </a:rPr>
              <a:t>()</a:t>
            </a:r>
            <a:endParaRPr lang="fr-FR" b="1" dirty="0">
              <a:solidFill>
                <a:srgbClr val="FF0000"/>
              </a:solidFill>
            </a:endParaRPr>
          </a:p>
          <a:p>
            <a:r>
              <a:rPr lang="fr-FR" dirty="0" smtClean="0"/>
              <a:t>	})</a:t>
            </a:r>
          </a:p>
          <a:p>
            <a:endParaRPr lang="fr-FR" dirty="0"/>
          </a:p>
          <a:p>
            <a:r>
              <a:rPr lang="fr-FR" dirty="0" smtClean="0"/>
              <a:t>	</a:t>
            </a:r>
            <a:r>
              <a:rPr lang="fr-FR" dirty="0"/>
              <a:t># Output 2</a:t>
            </a:r>
          </a:p>
          <a:p>
            <a:r>
              <a:rPr lang="fr-FR" dirty="0"/>
              <a:t>	</a:t>
            </a:r>
            <a:r>
              <a:rPr lang="fr-FR" b="1" dirty="0" err="1" smtClean="0">
                <a:solidFill>
                  <a:srgbClr val="FF0000"/>
                </a:solidFill>
              </a:rPr>
              <a:t>output$</a:t>
            </a:r>
            <a:r>
              <a:rPr lang="fr-FR" dirty="0" err="1" smtClean="0">
                <a:solidFill>
                  <a:srgbClr val="FF0000"/>
                </a:solidFill>
              </a:rPr>
              <a:t>table</a:t>
            </a:r>
            <a:r>
              <a:rPr lang="fr-FR" dirty="0" smtClean="0"/>
              <a:t> </a:t>
            </a:r>
            <a:r>
              <a:rPr lang="fr-FR" dirty="0"/>
              <a:t>&lt;- </a:t>
            </a:r>
            <a:r>
              <a:rPr lang="fr-FR" dirty="0" err="1" smtClean="0"/>
              <a:t>renderTable</a:t>
            </a:r>
            <a:r>
              <a:rPr lang="fr-FR" dirty="0" smtClean="0"/>
              <a:t>({</a:t>
            </a:r>
            <a:endParaRPr lang="fr-FR" dirty="0"/>
          </a:p>
          <a:p>
            <a:r>
              <a:rPr lang="fr-FR" dirty="0"/>
              <a:t>		</a:t>
            </a:r>
            <a:r>
              <a:rPr lang="fr-FR" dirty="0" err="1"/>
              <a:t>filteredTable</a:t>
            </a:r>
            <a:r>
              <a:rPr lang="fr-FR" dirty="0"/>
              <a:t> &lt;- </a:t>
            </a:r>
            <a:r>
              <a:rPr lang="fr-FR" dirty="0" err="1"/>
              <a:t>movies</a:t>
            </a:r>
            <a:r>
              <a:rPr lang="fr-FR" dirty="0"/>
              <a:t> %&gt;%</a:t>
            </a:r>
          </a:p>
          <a:p>
            <a:pPr lvl="4"/>
            <a:r>
              <a:rPr lang="fr-FR" dirty="0" smtClean="0"/>
              <a:t>	</a:t>
            </a:r>
            <a:r>
              <a:rPr lang="fr-FR" dirty="0" err="1" smtClean="0"/>
              <a:t>dplyr</a:t>
            </a:r>
            <a:r>
              <a:rPr lang="fr-FR" dirty="0"/>
              <a:t>::</a:t>
            </a:r>
            <a:r>
              <a:rPr lang="fr-FR" dirty="0" smtClean="0"/>
              <a:t>select(</a:t>
            </a:r>
            <a:r>
              <a:rPr lang="fr-FR" b="1" dirty="0" err="1" smtClean="0">
                <a:solidFill>
                  <a:srgbClr val="FF0000"/>
                </a:solidFill>
              </a:rPr>
              <a:t>input$</a:t>
            </a:r>
            <a:r>
              <a:rPr lang="fr-FR" dirty="0" err="1" smtClean="0"/>
              <a:t>x</a:t>
            </a:r>
            <a:r>
              <a:rPr lang="fr-FR" dirty="0" smtClean="0"/>
              <a:t>) </a:t>
            </a:r>
            <a:r>
              <a:rPr lang="fr-FR" dirty="0"/>
              <a:t>%&gt;%</a:t>
            </a:r>
          </a:p>
          <a:p>
            <a:pPr lvl="4"/>
            <a:r>
              <a:rPr lang="fr-FR" dirty="0"/>
              <a:t>        </a:t>
            </a:r>
            <a:r>
              <a:rPr lang="fr-FR" dirty="0" smtClean="0"/>
              <a:t>	</a:t>
            </a:r>
            <a:r>
              <a:rPr lang="fr-FR" dirty="0" err="1" smtClean="0"/>
              <a:t>dplyr</a:t>
            </a:r>
            <a:r>
              <a:rPr lang="fr-FR" dirty="0"/>
              <a:t>::</a:t>
            </a:r>
            <a:r>
              <a:rPr lang="fr-FR" dirty="0" err="1" smtClean="0"/>
              <a:t>filter</a:t>
            </a:r>
            <a:r>
              <a:rPr lang="fr-FR" dirty="0" smtClean="0"/>
              <a:t>(</a:t>
            </a:r>
            <a:r>
              <a:rPr lang="fr-FR" b="1" dirty="0" err="1">
                <a:solidFill>
                  <a:srgbClr val="FF0000"/>
                </a:solidFill>
              </a:rPr>
              <a:t>input$</a:t>
            </a:r>
            <a:r>
              <a:rPr lang="fr-FR" dirty="0" err="1" smtClean="0"/>
              <a:t>y</a:t>
            </a:r>
            <a:r>
              <a:rPr lang="fr-FR" dirty="0" smtClean="0"/>
              <a:t> </a:t>
            </a:r>
            <a:r>
              <a:rPr lang="fr-FR" dirty="0"/>
              <a:t>&lt; </a:t>
            </a:r>
            <a:r>
              <a:rPr lang="fr-FR" dirty="0" err="1"/>
              <a:t>i</a:t>
            </a:r>
            <a:r>
              <a:rPr lang="fr-FR" b="1" dirty="0" err="1">
                <a:solidFill>
                  <a:srgbClr val="FF0000"/>
                </a:solidFill>
              </a:rPr>
              <a:t>nput$</a:t>
            </a:r>
            <a:r>
              <a:rPr lang="fr-FR" dirty="0" err="1"/>
              <a:t>numValue</a:t>
            </a:r>
            <a:r>
              <a:rPr lang="fr-FR" dirty="0" smtClean="0"/>
              <a:t>)</a:t>
            </a:r>
          </a:p>
          <a:p>
            <a:pPr lvl="3"/>
            <a:r>
              <a:rPr lang="fr-FR" b="1" dirty="0" smtClean="0">
                <a:solidFill>
                  <a:srgbClr val="FF0000"/>
                </a:solidFill>
              </a:rPr>
              <a:t>	</a:t>
            </a:r>
          </a:p>
          <a:p>
            <a:pPr lvl="3"/>
            <a:r>
              <a:rPr lang="fr-FR" b="1" dirty="0">
                <a:solidFill>
                  <a:srgbClr val="FF0000"/>
                </a:solidFill>
              </a:rPr>
              <a:t>	DT::</a:t>
            </a:r>
            <a:r>
              <a:rPr lang="fr-FR" b="1" dirty="0" err="1">
                <a:solidFill>
                  <a:srgbClr val="FF0000"/>
                </a:solidFill>
              </a:rPr>
              <a:t>datatable</a:t>
            </a:r>
            <a:r>
              <a:rPr lang="fr-FR" b="1" dirty="0">
                <a:solidFill>
                  <a:srgbClr val="FF0000"/>
                </a:solidFill>
              </a:rPr>
              <a:t>(data = </a:t>
            </a:r>
            <a:r>
              <a:rPr lang="fr-FR" b="1" dirty="0" err="1" smtClean="0">
                <a:solidFill>
                  <a:srgbClr val="FF0000"/>
                </a:solidFill>
              </a:rPr>
              <a:t>filteredTable</a:t>
            </a:r>
            <a:r>
              <a:rPr lang="fr-FR" b="1" dirty="0" smtClean="0">
                <a:solidFill>
                  <a:srgbClr val="FF0000"/>
                </a:solidFill>
              </a:rPr>
              <a:t>) </a:t>
            </a:r>
            <a:endParaRPr lang="fr-FR" b="1" dirty="0">
              <a:solidFill>
                <a:srgbClr val="FF0000"/>
              </a:solidFill>
            </a:endParaRPr>
          </a:p>
          <a:p>
            <a:pPr lvl="3"/>
            <a:r>
              <a:rPr lang="fr-FR" b="1" dirty="0" smtClean="0">
                <a:solidFill>
                  <a:srgbClr val="FF0000"/>
                </a:solidFill>
              </a:rPr>
              <a:t>	</a:t>
            </a:r>
            <a:endParaRPr lang="fr-FR" b="1" dirty="0">
              <a:solidFill>
                <a:srgbClr val="FF0000"/>
              </a:solidFill>
            </a:endParaRPr>
          </a:p>
          <a:p>
            <a:r>
              <a:rPr lang="fr-FR" dirty="0"/>
              <a:t>	})</a:t>
            </a:r>
          </a:p>
          <a:p>
            <a:endParaRPr lang="fr-FR" dirty="0" smtClean="0"/>
          </a:p>
          <a:p>
            <a:r>
              <a:rPr lang="fr-FR" dirty="0" smtClean="0"/>
              <a:t>          })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198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20485</TotalTime>
  <Words>546</Words>
  <Application>Microsoft Office PowerPoint</Application>
  <PresentationFormat>Affichage à l'écran (4:3)</PresentationFormat>
  <Paragraphs>239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BELHABICH</dc:creator>
  <cp:lastModifiedBy>BELHABICH</cp:lastModifiedBy>
  <cp:revision>1068</cp:revision>
  <dcterms:created xsi:type="dcterms:W3CDTF">2019-06-15T21:55:09Z</dcterms:created>
  <dcterms:modified xsi:type="dcterms:W3CDTF">2019-08-18T18:55:15Z</dcterms:modified>
</cp:coreProperties>
</file>