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56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5FB8EE9-5838-4198-A963-076B36C66555}">
  <a:tblStyle styleId="{25FB8EE9-5838-4198-A963-076B36C665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566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regular.fntdata"/><Relationship Id="rId14" Type="http://schemas.openxmlformats.org/officeDocument/2006/relationships/slide" Target="slides/slide8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avenPr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a4617d2f0_0_1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a4617d2f0_0_1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a4617d2f0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a4617d2f0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a5563d88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a5563d88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a4617d2f0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a4617d2f0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a5563d88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a5563d88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e5f172115da13bc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e5f172115da13bc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e5f172115da13bc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e5f172115da13bc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185d395a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185d395a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9pPr>
          </a:lstStyle>
          <a:p/>
        </p:txBody>
      </p:sp>
      <p:sp>
        <p:nvSpPr>
          <p:cNvPr id="275" name="Google Shape;275;p13"/>
          <p:cNvSpPr txBox="1"/>
          <p:nvPr>
            <p:ph idx="1" type="subTitle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300"/>
              <a:buNone/>
              <a:defRPr>
                <a:solidFill>
                  <a:srgbClr val="1C4587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/>
        </p:txBody>
      </p:sp>
      <p:sp>
        <p:nvSpPr>
          <p:cNvPr id="276" name="Google Shape;276;p13"/>
          <p:cNvSpPr/>
          <p:nvPr/>
        </p:nvSpPr>
        <p:spPr>
          <a:xfrm>
            <a:off x="4412080" y="4661638"/>
            <a:ext cx="450550" cy="558734"/>
          </a:xfrm>
          <a:custGeom>
            <a:rect b="b" l="l" r="r" t="t"/>
            <a:pathLst>
              <a:path extrusionOk="0" h="19698" w="15884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7" name="Google Shape;277;p13"/>
          <p:cNvSpPr/>
          <p:nvPr/>
        </p:nvSpPr>
        <p:spPr>
          <a:xfrm>
            <a:off x="3968826" y="4000288"/>
            <a:ext cx="443260" cy="504670"/>
          </a:xfrm>
          <a:custGeom>
            <a:rect b="b" l="l" r="r" t="t"/>
            <a:pathLst>
              <a:path extrusionOk="0" h="17792" w="15627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8" name="Google Shape;278;p13"/>
          <p:cNvSpPr/>
          <p:nvPr/>
        </p:nvSpPr>
        <p:spPr>
          <a:xfrm>
            <a:off x="6283364" y="4209515"/>
            <a:ext cx="210213" cy="458889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9" name="Google Shape;279;p13"/>
          <p:cNvSpPr/>
          <p:nvPr/>
        </p:nvSpPr>
        <p:spPr>
          <a:xfrm>
            <a:off x="5746560" y="4042836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0" name="Google Shape;280;p13"/>
          <p:cNvSpPr/>
          <p:nvPr/>
        </p:nvSpPr>
        <p:spPr>
          <a:xfrm>
            <a:off x="7063610" y="4132028"/>
            <a:ext cx="456818" cy="42558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1" name="Google Shape;281;p13"/>
          <p:cNvSpPr/>
          <p:nvPr/>
        </p:nvSpPr>
        <p:spPr>
          <a:xfrm>
            <a:off x="8742973" y="4166677"/>
            <a:ext cx="495281" cy="340238"/>
          </a:xfrm>
          <a:custGeom>
            <a:rect b="b" l="l" r="r" t="t"/>
            <a:pathLst>
              <a:path extrusionOk="0" h="11995" w="17461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2" name="Google Shape;282;p13"/>
          <p:cNvSpPr/>
          <p:nvPr/>
        </p:nvSpPr>
        <p:spPr>
          <a:xfrm>
            <a:off x="6581517" y="4041241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3" name="Google Shape;283;p13"/>
          <p:cNvSpPr/>
          <p:nvPr/>
        </p:nvSpPr>
        <p:spPr>
          <a:xfrm>
            <a:off x="6507132" y="4533962"/>
            <a:ext cx="521292" cy="538992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4" name="Google Shape;284;p13"/>
          <p:cNvSpPr/>
          <p:nvPr/>
        </p:nvSpPr>
        <p:spPr>
          <a:xfrm>
            <a:off x="5501054" y="4557600"/>
            <a:ext cx="504670" cy="400627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5" name="Google Shape;285;p13"/>
          <p:cNvSpPr/>
          <p:nvPr/>
        </p:nvSpPr>
        <p:spPr>
          <a:xfrm>
            <a:off x="5201567" y="4075599"/>
            <a:ext cx="470320" cy="442210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6" name="Google Shape;286;p13"/>
          <p:cNvSpPr/>
          <p:nvPr/>
        </p:nvSpPr>
        <p:spPr>
          <a:xfrm>
            <a:off x="4765584" y="4075593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7" name="Google Shape;287;p13"/>
          <p:cNvSpPr/>
          <p:nvPr/>
        </p:nvSpPr>
        <p:spPr>
          <a:xfrm>
            <a:off x="5521858" y="4998019"/>
            <a:ext cx="463059" cy="177962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8" name="Google Shape;288;p13"/>
          <p:cNvSpPr/>
          <p:nvPr/>
        </p:nvSpPr>
        <p:spPr>
          <a:xfrm>
            <a:off x="8052572" y="482526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9" name="Google Shape;289;p13"/>
          <p:cNvSpPr/>
          <p:nvPr/>
        </p:nvSpPr>
        <p:spPr>
          <a:xfrm>
            <a:off x="8052577" y="4029277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90" name="Google Shape;290;p13"/>
          <p:cNvSpPr/>
          <p:nvPr/>
        </p:nvSpPr>
        <p:spPr>
          <a:xfrm>
            <a:off x="6984573" y="4950383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91" name="Google Shape;291;p13"/>
          <p:cNvSpPr/>
          <p:nvPr/>
        </p:nvSpPr>
        <p:spPr>
          <a:xfrm>
            <a:off x="8749725" y="4950125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92" name="Google Shape;292;p13"/>
          <p:cNvSpPr/>
          <p:nvPr/>
        </p:nvSpPr>
        <p:spPr>
          <a:xfrm>
            <a:off x="6160715" y="4780234"/>
            <a:ext cx="323616" cy="321546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93" name="Google Shape;293;p13"/>
          <p:cNvSpPr/>
          <p:nvPr/>
        </p:nvSpPr>
        <p:spPr>
          <a:xfrm>
            <a:off x="8522444" y="4000279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94" name="Google Shape;294;p13"/>
          <p:cNvSpPr/>
          <p:nvPr/>
        </p:nvSpPr>
        <p:spPr>
          <a:xfrm>
            <a:off x="4892224" y="4552927"/>
            <a:ext cx="416228" cy="409988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95" name="Google Shape;295;p13"/>
          <p:cNvSpPr/>
          <p:nvPr/>
        </p:nvSpPr>
        <p:spPr>
          <a:xfrm>
            <a:off x="8829403" y="4583868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96" name="Google Shape;296;p13"/>
          <p:cNvSpPr/>
          <p:nvPr/>
        </p:nvSpPr>
        <p:spPr>
          <a:xfrm>
            <a:off x="4489179" y="4206693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97" name="Google Shape;297;p13"/>
          <p:cNvSpPr/>
          <p:nvPr/>
        </p:nvSpPr>
        <p:spPr>
          <a:xfrm rot="1920548">
            <a:off x="7236726" y="4658174"/>
            <a:ext cx="501522" cy="425557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98" name="Google Shape;298;p13"/>
          <p:cNvSpPr/>
          <p:nvPr/>
        </p:nvSpPr>
        <p:spPr>
          <a:xfrm>
            <a:off x="8263292" y="4517805"/>
            <a:ext cx="479681" cy="339217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99" name="Google Shape;299;p13"/>
          <p:cNvSpPr/>
          <p:nvPr/>
        </p:nvSpPr>
        <p:spPr>
          <a:xfrm rot="-5400000">
            <a:off x="7684355" y="3982230"/>
            <a:ext cx="279906" cy="35796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00" name="Google Shape;300;p13"/>
          <p:cNvSpPr/>
          <p:nvPr/>
        </p:nvSpPr>
        <p:spPr>
          <a:xfrm>
            <a:off x="7659648" y="4370196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01" name="Google Shape;301;p13"/>
          <p:cNvSpPr/>
          <p:nvPr/>
        </p:nvSpPr>
        <p:spPr>
          <a:xfrm>
            <a:off x="5059563" y="4957957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02" name="Google Shape;302;p13"/>
          <p:cNvSpPr/>
          <p:nvPr/>
        </p:nvSpPr>
        <p:spPr>
          <a:xfrm>
            <a:off x="7782420" y="4885132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03" name="Google Shape;303;p13"/>
          <p:cNvSpPr/>
          <p:nvPr/>
        </p:nvSpPr>
        <p:spPr>
          <a:xfrm>
            <a:off x="1482765" y="4209515"/>
            <a:ext cx="210213" cy="458889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04" name="Google Shape;304;p13"/>
          <p:cNvSpPr/>
          <p:nvPr/>
        </p:nvSpPr>
        <p:spPr>
          <a:xfrm>
            <a:off x="945960" y="4042836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05" name="Google Shape;305;p13"/>
          <p:cNvSpPr/>
          <p:nvPr/>
        </p:nvSpPr>
        <p:spPr>
          <a:xfrm>
            <a:off x="2263010" y="4132028"/>
            <a:ext cx="456818" cy="42558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06" name="Google Shape;306;p13"/>
          <p:cNvSpPr/>
          <p:nvPr/>
        </p:nvSpPr>
        <p:spPr>
          <a:xfrm>
            <a:off x="1780917" y="4041241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07" name="Google Shape;307;p13"/>
          <p:cNvSpPr/>
          <p:nvPr/>
        </p:nvSpPr>
        <p:spPr>
          <a:xfrm>
            <a:off x="1706532" y="4533962"/>
            <a:ext cx="521292" cy="538992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08" name="Google Shape;308;p13"/>
          <p:cNvSpPr/>
          <p:nvPr/>
        </p:nvSpPr>
        <p:spPr>
          <a:xfrm>
            <a:off x="700454" y="4557600"/>
            <a:ext cx="504670" cy="400627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09" name="Google Shape;309;p13"/>
          <p:cNvSpPr/>
          <p:nvPr/>
        </p:nvSpPr>
        <p:spPr>
          <a:xfrm>
            <a:off x="400967" y="4075599"/>
            <a:ext cx="470320" cy="442210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10" name="Google Shape;310;p13"/>
          <p:cNvSpPr/>
          <p:nvPr/>
        </p:nvSpPr>
        <p:spPr>
          <a:xfrm>
            <a:off x="-35016" y="4075593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11" name="Google Shape;311;p13"/>
          <p:cNvSpPr/>
          <p:nvPr/>
        </p:nvSpPr>
        <p:spPr>
          <a:xfrm>
            <a:off x="721258" y="4998019"/>
            <a:ext cx="463059" cy="177962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12" name="Google Shape;312;p13"/>
          <p:cNvSpPr/>
          <p:nvPr/>
        </p:nvSpPr>
        <p:spPr>
          <a:xfrm>
            <a:off x="3251972" y="482526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13" name="Google Shape;313;p13"/>
          <p:cNvSpPr/>
          <p:nvPr/>
        </p:nvSpPr>
        <p:spPr>
          <a:xfrm>
            <a:off x="3251978" y="4029277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14" name="Google Shape;314;p13"/>
          <p:cNvSpPr/>
          <p:nvPr/>
        </p:nvSpPr>
        <p:spPr>
          <a:xfrm>
            <a:off x="2183974" y="4950383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15" name="Google Shape;315;p13"/>
          <p:cNvSpPr/>
          <p:nvPr/>
        </p:nvSpPr>
        <p:spPr>
          <a:xfrm>
            <a:off x="3949125" y="4950125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16" name="Google Shape;316;p13"/>
          <p:cNvSpPr/>
          <p:nvPr/>
        </p:nvSpPr>
        <p:spPr>
          <a:xfrm>
            <a:off x="1360115" y="4780234"/>
            <a:ext cx="323616" cy="321546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17" name="Google Shape;317;p13"/>
          <p:cNvSpPr/>
          <p:nvPr/>
        </p:nvSpPr>
        <p:spPr>
          <a:xfrm>
            <a:off x="3721844" y="4000279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18" name="Google Shape;318;p13"/>
          <p:cNvSpPr/>
          <p:nvPr/>
        </p:nvSpPr>
        <p:spPr>
          <a:xfrm>
            <a:off x="91624" y="4552927"/>
            <a:ext cx="416228" cy="409988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19" name="Google Shape;319;p13"/>
          <p:cNvSpPr/>
          <p:nvPr/>
        </p:nvSpPr>
        <p:spPr>
          <a:xfrm>
            <a:off x="4028803" y="4583868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20" name="Google Shape;320;p13"/>
          <p:cNvSpPr/>
          <p:nvPr/>
        </p:nvSpPr>
        <p:spPr>
          <a:xfrm>
            <a:off x="2704" y="4900231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21" name="Google Shape;321;p13"/>
          <p:cNvSpPr/>
          <p:nvPr/>
        </p:nvSpPr>
        <p:spPr>
          <a:xfrm rot="1920548">
            <a:off x="2436125" y="4658174"/>
            <a:ext cx="501522" cy="425557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22" name="Google Shape;322;p13"/>
          <p:cNvSpPr/>
          <p:nvPr/>
        </p:nvSpPr>
        <p:spPr>
          <a:xfrm>
            <a:off x="3462692" y="4517805"/>
            <a:ext cx="479681" cy="339217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23" name="Google Shape;323;p13"/>
          <p:cNvSpPr/>
          <p:nvPr/>
        </p:nvSpPr>
        <p:spPr>
          <a:xfrm rot="-5400000">
            <a:off x="2883755" y="3982230"/>
            <a:ext cx="279906" cy="35796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24" name="Google Shape;324;p13"/>
          <p:cNvSpPr/>
          <p:nvPr/>
        </p:nvSpPr>
        <p:spPr>
          <a:xfrm>
            <a:off x="2859048" y="4370196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25" name="Google Shape;325;p13"/>
          <p:cNvSpPr/>
          <p:nvPr/>
        </p:nvSpPr>
        <p:spPr>
          <a:xfrm>
            <a:off x="258963" y="4957957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26" name="Google Shape;326;p13"/>
          <p:cNvSpPr/>
          <p:nvPr/>
        </p:nvSpPr>
        <p:spPr>
          <a:xfrm>
            <a:off x="2981820" y="4885132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4"/>
          <p:cNvSpPr txBox="1"/>
          <p:nvPr>
            <p:ph type="ctrTitle"/>
          </p:nvPr>
        </p:nvSpPr>
        <p:spPr>
          <a:xfrm>
            <a:off x="263900" y="910303"/>
            <a:ext cx="5109600" cy="23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FFFFFF"/>
                </a:solidFill>
              </a:rPr>
              <a:t>Soutenance</a:t>
            </a:r>
            <a:r>
              <a:rPr b="0" lang="fr" sz="4800">
                <a:solidFill>
                  <a:srgbClr val="FFFFFF"/>
                </a:solidFill>
              </a:rPr>
              <a:t> :</a:t>
            </a:r>
            <a:endParaRPr b="0" sz="4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4800">
                <a:solidFill>
                  <a:srgbClr val="FFFFFF"/>
                </a:solidFill>
              </a:rPr>
              <a:t>UE Étude de Cas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32" name="Google Shape;332;p14"/>
          <p:cNvSpPr txBox="1"/>
          <p:nvPr/>
        </p:nvSpPr>
        <p:spPr>
          <a:xfrm>
            <a:off x="642950" y="3821900"/>
            <a:ext cx="29148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DJABALI Yacine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PARMENTIER Raphaël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VENCIC Jean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5"/>
          <p:cNvSpPr txBox="1"/>
          <p:nvPr>
            <p:ph idx="1" type="body"/>
          </p:nvPr>
        </p:nvSpPr>
        <p:spPr>
          <a:xfrm>
            <a:off x="1303800" y="1597875"/>
            <a:ext cx="34305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/>
              <a:t>Objectifs du projet</a:t>
            </a:r>
            <a:r>
              <a:rPr lang="fr" sz="1800"/>
              <a:t> :</a:t>
            </a:r>
            <a:endParaRPr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fichier d’input </a:t>
            </a:r>
            <a:r>
              <a:rPr lang="fr" sz="1400"/>
              <a:t> au format .gff3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extraire les informations de tous les éléments génomiques du fichier.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fr" sz="1400"/>
              <a:t>réaliser une représentation graphique de ces éléments sous forme d’une interface interactive.</a:t>
            </a:r>
            <a:endParaRPr sz="1400"/>
          </a:p>
        </p:txBody>
      </p:sp>
      <p:sp>
        <p:nvSpPr>
          <p:cNvPr id="338" name="Google Shape;33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Remise en contexte du projet</a:t>
            </a:r>
            <a:endParaRPr/>
          </a:p>
        </p:txBody>
      </p:sp>
      <p:sp>
        <p:nvSpPr>
          <p:cNvPr id="339" name="Google Shape;339;p15"/>
          <p:cNvSpPr txBox="1"/>
          <p:nvPr>
            <p:ph idx="2" type="body"/>
          </p:nvPr>
        </p:nvSpPr>
        <p:spPr>
          <a:xfrm>
            <a:off x="4903800" y="1597875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 u="sng"/>
              <a:t>Aspects techniques</a:t>
            </a:r>
            <a:r>
              <a:rPr lang="fr" sz="1800"/>
              <a:t> :</a:t>
            </a:r>
            <a:endParaRPr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Utilisation du langage JAVA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2 mois de développement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3 personnes sur le projet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Détails d’un fichier au format .gff3</a:t>
            </a:r>
            <a:endParaRPr/>
          </a:p>
        </p:txBody>
      </p:sp>
      <p:graphicFrame>
        <p:nvGraphicFramePr>
          <p:cNvPr id="345" name="Google Shape;345;p16"/>
          <p:cNvGraphicFramePr/>
          <p:nvPr/>
        </p:nvGraphicFramePr>
        <p:xfrm>
          <a:off x="785513" y="2400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{25FB8EE9-5838-4198-A963-076B36C66555}</a:tableStyleId>
              </a:tblPr>
              <a:tblGrid>
                <a:gridCol w="820200"/>
                <a:gridCol w="820200"/>
                <a:gridCol w="820200"/>
                <a:gridCol w="820200"/>
                <a:gridCol w="820200"/>
                <a:gridCol w="820200"/>
                <a:gridCol w="820200"/>
                <a:gridCol w="820200"/>
                <a:gridCol w="1011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seqid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source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type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start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end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score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strand</a:t>
                      </a:r>
                      <a:r>
                        <a:rPr lang="fr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phase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attributes</a:t>
                      </a:r>
                      <a:r>
                        <a:rPr lang="fr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6" name="Google Shape;346;p16"/>
          <p:cNvSpPr txBox="1"/>
          <p:nvPr/>
        </p:nvSpPr>
        <p:spPr>
          <a:xfrm>
            <a:off x="677975" y="1983350"/>
            <a:ext cx="73818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Décomposition</a:t>
            </a:r>
            <a:r>
              <a:rPr lang="fr">
                <a:latin typeface="Nunito"/>
                <a:ea typeface="Nunito"/>
                <a:cs typeface="Nunito"/>
                <a:sym typeface="Nunito"/>
              </a:rPr>
              <a:t> de la tabulation du format 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7" name="Google Shape;347;p16"/>
          <p:cNvSpPr txBox="1"/>
          <p:nvPr/>
        </p:nvSpPr>
        <p:spPr>
          <a:xfrm>
            <a:off x="2211175" y="3518213"/>
            <a:ext cx="50598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Aux commentaires : Les lignes commencent par “##”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Au formalisme de la colonne  attributes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Aux possibles erreurs dans le fichier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8" name="Google Shape;3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3596250"/>
            <a:ext cx="907375" cy="9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 du code</a:t>
            </a:r>
            <a:endParaRPr/>
          </a:p>
        </p:txBody>
      </p:sp>
      <p:pic>
        <p:nvPicPr>
          <p:cNvPr id="354" name="Google Shape;3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75" y="1208125"/>
            <a:ext cx="7841274" cy="393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Parser &lt;GFF_file.java&gt;</a:t>
            </a:r>
            <a:endParaRPr/>
          </a:p>
        </p:txBody>
      </p:sp>
      <p:sp>
        <p:nvSpPr>
          <p:cNvPr id="360" name="Google Shape;360;p18"/>
          <p:cNvSpPr txBox="1"/>
          <p:nvPr>
            <p:ph idx="1" type="body"/>
          </p:nvPr>
        </p:nvSpPr>
        <p:spPr>
          <a:xfrm>
            <a:off x="946650" y="1597875"/>
            <a:ext cx="7250700" cy="29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Construction des objets et lecture du fichier de manière simultanée</a:t>
            </a:r>
            <a:br>
              <a:rPr lang="fr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Interrogation des l</a:t>
            </a:r>
            <a:r>
              <a:rPr lang="fr" sz="1800"/>
              <a:t>istes de types connus region_type, subregion_type, subsubregion_type → unkown</a:t>
            </a:r>
            <a:br>
              <a:rPr lang="fr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Construction agrégation →  unhooked, processed</a:t>
            </a:r>
            <a:br>
              <a:rPr lang="fr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Coquille : tableau listlines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Interface Graphique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6" name="Google Shape;366;p19"/>
          <p:cNvSpPr txBox="1"/>
          <p:nvPr>
            <p:ph idx="1" type="body"/>
          </p:nvPr>
        </p:nvSpPr>
        <p:spPr>
          <a:xfrm>
            <a:off x="2388450" y="2079275"/>
            <a:ext cx="4367100" cy="16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6000">
                <a:solidFill>
                  <a:srgbClr val="FFFFFF"/>
                </a:solidFill>
              </a:rPr>
              <a:t>Démo</a:t>
            </a:r>
            <a:endParaRPr b="1"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0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Création d’une classe par défaut “allégée” pour les régions de type unknown afin de les afficher quand même sur l’interface.</a:t>
            </a:r>
            <a:br>
              <a:rPr lang="fr" sz="1800"/>
            </a:b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Retour à l’utilisateur des types de régions inconnues en vue d’une intégration manuelle dans la liste des types connus.</a:t>
            </a:r>
            <a:endParaRPr sz="2000"/>
          </a:p>
        </p:txBody>
      </p:sp>
      <p:sp>
        <p:nvSpPr>
          <p:cNvPr id="372" name="Google Shape;37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Am</a:t>
            </a:r>
            <a:r>
              <a:rPr lang="fr"/>
              <a:t>éliorations envisagées 1/2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Améliorations envisagées 2/2</a:t>
            </a:r>
            <a:endParaRPr/>
          </a:p>
        </p:txBody>
      </p:sp>
      <p:sp>
        <p:nvSpPr>
          <p:cNvPr id="378" name="Google Shape;378;p21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Utilisation des attributs d’agrégation pour pouvoir accéder aux objets entre eux selon l'agrégation (depuis la fenêtre info). </a:t>
            </a:r>
            <a:br>
              <a:rPr lang="fr" sz="1800"/>
            </a:b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Possibilité de donner au programme le fichier .gff3 à traiter via l’interface graphique (ou encore en argv directement).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