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87" r:id="rId5"/>
    <p:sldId id="288" r:id="rId6"/>
    <p:sldId id="289" r:id="rId7"/>
    <p:sldId id="290" r:id="rId8"/>
    <p:sldId id="291" r:id="rId9"/>
    <p:sldId id="292" r:id="rId10"/>
    <p:sldId id="308"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6" r:id="rId24"/>
    <p:sldId id="307" r:id="rId25"/>
    <p:sldId id="285"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80A20C-BF9B-4C29-B852-602F1C2E6F66}" type="datetimeFigureOut">
              <a:rPr lang="fr-FR" smtClean="0"/>
              <a:pPr/>
              <a:t>19/02/2018</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DC7B6-8227-4DFA-A464-6702C982725D}" type="slidenum">
              <a:rPr lang="fr-FR" smtClean="0"/>
              <a:pPr/>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19/02/2018</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19/02/2018</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19/02/2018</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19/02/2018</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19/02/2018</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19/02/2018</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19/02/2018</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19/02/2018</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19/02/2018</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19/02/2018</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19/02/2018</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19/02/2018</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1928802"/>
          </a:xfrm>
          <a:solidFill>
            <a:schemeClr val="accent1">
              <a:lumMod val="20000"/>
              <a:lumOff val="80000"/>
            </a:schemeClr>
          </a:solidFill>
          <a:ln>
            <a:solidFill>
              <a:schemeClr val="bg1"/>
            </a:solidFill>
          </a:ln>
        </p:spPr>
        <p:txBody>
          <a:bodyPr>
            <a:normAutofit/>
          </a:bodyPr>
          <a:lstStyle/>
          <a:p>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Université M’</a:t>
            </a:r>
            <a:r>
              <a:rPr lang="fr-FR" sz="2400" dirty="0" err="1" smtClean="0">
                <a:solidFill>
                  <a:srgbClr val="C00000"/>
                </a:solidFill>
                <a:latin typeface="Arial Rounded MT Bold" pitchFamily="34" charset="0"/>
                <a:cs typeface="Times New Roman" pitchFamily="18" charset="0"/>
              </a:rPr>
              <a:t>hamed</a:t>
            </a:r>
            <a:r>
              <a:rPr lang="fr-FR" sz="2400" dirty="0" smtClean="0">
                <a:solidFill>
                  <a:srgbClr val="C00000"/>
                </a:solidFill>
                <a:latin typeface="Arial Rounded MT Bold" pitchFamily="34" charset="0"/>
                <a:cs typeface="Times New Roman" pitchFamily="18" charset="0"/>
              </a:rPr>
              <a:t> </a:t>
            </a:r>
            <a:r>
              <a:rPr lang="fr-FR" sz="2400" dirty="0" err="1" smtClean="0">
                <a:solidFill>
                  <a:srgbClr val="C00000"/>
                </a:solidFill>
                <a:latin typeface="Arial Rounded MT Bold" pitchFamily="34" charset="0"/>
                <a:cs typeface="Times New Roman" pitchFamily="18" charset="0"/>
              </a:rPr>
              <a:t>Bougara</a:t>
            </a:r>
            <a:r>
              <a:rPr lang="fr-FR" sz="2400" dirty="0" smtClean="0">
                <a:solidFill>
                  <a:srgbClr val="C00000"/>
                </a:solidFill>
                <a:latin typeface="Arial Rounded MT Bold" pitchFamily="34" charset="0"/>
                <a:cs typeface="Times New Roman" pitchFamily="18" charset="0"/>
              </a:rPr>
              <a:t> – </a:t>
            </a:r>
            <a:r>
              <a:rPr lang="fr-FR" sz="2400" dirty="0" err="1" smtClean="0">
                <a:solidFill>
                  <a:srgbClr val="C00000"/>
                </a:solidFill>
                <a:latin typeface="Arial Rounded MT Bold" pitchFamily="34" charset="0"/>
                <a:cs typeface="Times New Roman" pitchFamily="18" charset="0"/>
              </a:rPr>
              <a:t>Boumerdes</a:t>
            </a:r>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Faculté des sciences</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Département Informatique</a:t>
            </a:r>
            <a:br>
              <a:rPr lang="fr-FR" sz="2400" dirty="0" smtClean="0">
                <a:solidFill>
                  <a:srgbClr val="C00000"/>
                </a:solidFill>
                <a:latin typeface="Arial Rounded MT Bold" pitchFamily="34" charset="0"/>
                <a:cs typeface="Times New Roman" pitchFamily="18" charset="0"/>
              </a:rPr>
            </a:br>
            <a:endParaRPr lang="fr-FR" sz="2400" dirty="0">
              <a:solidFill>
                <a:srgbClr val="C00000"/>
              </a:solidFill>
              <a:latin typeface="Arial Rounded MT Bold" pitchFamily="34" charset="0"/>
              <a:cs typeface="Times New Roman" pitchFamily="18" charset="0"/>
            </a:endParaRPr>
          </a:p>
        </p:txBody>
      </p:sp>
      <p:sp>
        <p:nvSpPr>
          <p:cNvPr id="3" name="Sous-titre 2"/>
          <p:cNvSpPr>
            <a:spLocks noGrp="1"/>
          </p:cNvSpPr>
          <p:nvPr>
            <p:ph type="subTitle" idx="1"/>
          </p:nvPr>
        </p:nvSpPr>
        <p:spPr>
          <a:xfrm>
            <a:off x="214282" y="2214554"/>
            <a:ext cx="8715436" cy="4071966"/>
          </a:xfrm>
        </p:spPr>
        <p:txBody>
          <a:bodyPr>
            <a:normAutofit/>
          </a:bodyPr>
          <a:lstStyle/>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pPr algn="r"/>
            <a:r>
              <a:rPr lang="fr-FR" sz="2000" dirty="0" smtClean="0">
                <a:solidFill>
                  <a:schemeClr val="tx1"/>
                </a:solidFill>
                <a:latin typeface="Arial Rounded MT Bold" pitchFamily="34" charset="0"/>
                <a:cs typeface="Times New Roman" pitchFamily="18" charset="0"/>
              </a:rPr>
              <a:t>Présenté par :</a:t>
            </a:r>
          </a:p>
          <a:p>
            <a:pPr algn="r"/>
            <a:r>
              <a:rPr lang="fr-FR" sz="2000" b="1" dirty="0" smtClean="0">
                <a:solidFill>
                  <a:schemeClr val="tx1"/>
                </a:solidFill>
                <a:latin typeface="Arial Rounded MT Bold" pitchFamily="34" charset="0"/>
                <a:cs typeface="Times New Roman" pitchFamily="18" charset="0"/>
              </a:rPr>
              <a:t>SALHI.D</a:t>
            </a:r>
          </a:p>
        </p:txBody>
      </p:sp>
      <p:pic>
        <p:nvPicPr>
          <p:cNvPr id="1026" name="Picture 2" descr="C:\Users\dhia\Desktop\travail\2016-2017\S2\ENSEIGNEMENT\cawa\latex\CAWA.png"/>
          <p:cNvPicPr>
            <a:picLocks noChangeAspect="1" noChangeArrowheads="1"/>
          </p:cNvPicPr>
          <p:nvPr/>
        </p:nvPicPr>
        <p:blipFill>
          <a:blip r:embed="rId3"/>
          <a:srcRect/>
          <a:stretch>
            <a:fillRect/>
          </a:stretch>
        </p:blipFill>
        <p:spPr bwMode="auto">
          <a:xfrm>
            <a:off x="2571736" y="2383112"/>
            <a:ext cx="3892566" cy="3546218"/>
          </a:xfrm>
          <a:prstGeom prst="rect">
            <a:avLst/>
          </a:prstGeom>
          <a:noFill/>
        </p:spPr>
      </p:pic>
      <p:sp>
        <p:nvSpPr>
          <p:cNvPr id="5" name="Rectangle 4"/>
          <p:cNvSpPr/>
          <p:nvPr/>
        </p:nvSpPr>
        <p:spPr>
          <a:xfrm>
            <a:off x="1071538" y="2130974"/>
            <a:ext cx="7143800" cy="461665"/>
          </a:xfrm>
          <a:prstGeom prst="rect">
            <a:avLst/>
          </a:prstGeom>
        </p:spPr>
        <p:txBody>
          <a:bodyPr wrap="square">
            <a:spAutoFit/>
          </a:bodyPr>
          <a:lstStyle/>
          <a:p>
            <a:r>
              <a:rPr lang="fr-FR" sz="2400" b="1" dirty="0" smtClean="0">
                <a:solidFill>
                  <a:schemeClr val="accent1">
                    <a:lumMod val="75000"/>
                  </a:schemeClr>
                </a:solidFill>
                <a:latin typeface="Arial Rounded MT Bold" pitchFamily="34" charset="0"/>
                <a:cs typeface="Times New Roman" pitchFamily="18" charset="0"/>
              </a:rPr>
              <a:t>Conception des Applications Web Avancée</a:t>
            </a:r>
            <a:endParaRPr lang="fr-FR" sz="24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fontScale="92500" lnSpcReduction="20000"/>
          </a:bodyPr>
          <a:lstStyle/>
          <a:p>
            <a:pPr algn="just">
              <a:lnSpc>
                <a:spcPct val="150000"/>
              </a:lnSpc>
              <a:buNone/>
            </a:pPr>
            <a:r>
              <a:rPr lang="fr-FR" sz="2600" b="1" dirty="0" smtClean="0">
                <a:latin typeface="Times New Roman" pitchFamily="18" charset="0"/>
                <a:cs typeface="Times New Roman" pitchFamily="18" charset="0"/>
              </a:rPr>
              <a:t>Les entrés / sorties </a:t>
            </a:r>
            <a:endParaRPr lang="fr-FR" sz="2600" b="1" dirty="0" smtClean="0">
              <a:latin typeface="Times New Roman" pitchFamily="18" charset="0"/>
              <a:cs typeface="Times New Roman" pitchFamily="18" charset="0"/>
            </a:endParaRPr>
          </a:p>
          <a:p>
            <a:pPr algn="just">
              <a:lnSpc>
                <a:spcPct val="110000"/>
              </a:lnSpc>
              <a:buNone/>
            </a:pPr>
            <a:r>
              <a:rPr lang="fr-FR" sz="2300" dirty="0" smtClean="0">
                <a:latin typeface="Times New Roman" pitchFamily="18" charset="0"/>
                <a:cs typeface="Times New Roman" pitchFamily="18" charset="0"/>
              </a:rPr>
              <a:t>Les sorties : </a:t>
            </a:r>
            <a:r>
              <a:rPr lang="fr-FR" sz="2000" dirty="0" smtClean="0">
                <a:solidFill>
                  <a:srgbClr val="0070C0"/>
                </a:solidFill>
                <a:latin typeface="Arial" pitchFamily="34" charset="0"/>
                <a:cs typeface="Arial" pitchFamily="34" charset="0"/>
              </a:rPr>
              <a:t>System.out.println(’’hello </a:t>
            </a:r>
            <a:r>
              <a:rPr lang="fr-FR" sz="2000" dirty="0" err="1" smtClean="0">
                <a:solidFill>
                  <a:srgbClr val="0070C0"/>
                </a:solidFill>
                <a:latin typeface="Arial" pitchFamily="34" charset="0"/>
                <a:cs typeface="Arial" pitchFamily="34" charset="0"/>
              </a:rPr>
              <a:t>word</a:t>
            </a:r>
            <a:r>
              <a:rPr lang="fr-FR" sz="2000" dirty="0" smtClean="0">
                <a:solidFill>
                  <a:srgbClr val="0070C0"/>
                </a:solidFill>
                <a:latin typeface="Arial" pitchFamily="34" charset="0"/>
                <a:cs typeface="Arial" pitchFamily="34" charset="0"/>
              </a:rPr>
              <a:t>’’);</a:t>
            </a:r>
          </a:p>
          <a:p>
            <a:pPr algn="just">
              <a:lnSpc>
                <a:spcPct val="110000"/>
              </a:lnSpc>
              <a:buNone/>
            </a:pPr>
            <a:r>
              <a:rPr lang="fr-FR" sz="2300" dirty="0" smtClean="0">
                <a:latin typeface="Times New Roman" pitchFamily="18" charset="0"/>
                <a:cs typeface="Times New Roman" pitchFamily="18" charset="0"/>
              </a:rPr>
              <a:t>Les entrés </a:t>
            </a:r>
            <a:r>
              <a:rPr lang="fr-FR" sz="2300" dirty="0" smtClean="0">
                <a:latin typeface="Times New Roman" pitchFamily="18" charset="0"/>
                <a:cs typeface="Times New Roman" pitchFamily="18" charset="0"/>
              </a:rPr>
              <a:t>:</a:t>
            </a:r>
          </a:p>
          <a:p>
            <a:pPr algn="just">
              <a:lnSpc>
                <a:spcPct val="110000"/>
              </a:lnSpc>
              <a:buNone/>
            </a:pPr>
            <a:endParaRPr lang="fr-FR" sz="2300" dirty="0" smtClean="0">
              <a:latin typeface="Times New Roman" pitchFamily="18" charset="0"/>
              <a:cs typeface="Times New Roman" pitchFamily="18" charset="0"/>
            </a:endParaRPr>
          </a:p>
          <a:p>
            <a:pPr algn="just">
              <a:lnSpc>
                <a:spcPct val="110000"/>
              </a:lnSpc>
              <a:buNone/>
            </a:pPr>
            <a:r>
              <a:rPr lang="fr-FR" sz="2000" dirty="0" smtClean="0">
                <a:solidFill>
                  <a:srgbClr val="0070C0"/>
                </a:solidFill>
                <a:latin typeface="Arial" pitchFamily="34" charset="0"/>
                <a:cs typeface="Arial" pitchFamily="34" charset="0"/>
              </a:rPr>
              <a:t>import </a:t>
            </a:r>
            <a:r>
              <a:rPr lang="fr-FR" sz="2000" dirty="0" err="1" smtClean="0">
                <a:solidFill>
                  <a:srgbClr val="0070C0"/>
                </a:solidFill>
                <a:latin typeface="Arial" pitchFamily="34" charset="0"/>
                <a:cs typeface="Arial" pitchFamily="34" charset="0"/>
              </a:rPr>
              <a:t>java.util.Scanner</a:t>
            </a:r>
            <a:r>
              <a:rPr lang="fr-FR" sz="2000" dirty="0" smtClean="0">
                <a:solidFill>
                  <a:srgbClr val="0070C0"/>
                </a:solidFill>
                <a:latin typeface="Arial" pitchFamily="34" charset="0"/>
                <a:cs typeface="Arial" pitchFamily="34" charset="0"/>
              </a:rPr>
              <a:t>;</a:t>
            </a:r>
          </a:p>
          <a:p>
            <a:pPr algn="just">
              <a:lnSpc>
                <a:spcPct val="110000"/>
              </a:lnSpc>
              <a:buNone/>
            </a:pPr>
            <a:r>
              <a:rPr lang="fr-FR" sz="2000" dirty="0" smtClean="0">
                <a:solidFill>
                  <a:srgbClr val="0070C0"/>
                </a:solidFill>
                <a:latin typeface="Arial" pitchFamily="34" charset="0"/>
                <a:cs typeface="Arial" pitchFamily="34" charset="0"/>
              </a:rPr>
              <a:t>public class Main{</a:t>
            </a:r>
          </a:p>
          <a:p>
            <a:pPr algn="just">
              <a:lnSpc>
                <a:spcPct val="110000"/>
              </a:lnSpc>
              <a:buNone/>
            </a:pPr>
            <a:r>
              <a:rPr lang="fr-FR" sz="2000" dirty="0" smtClean="0">
                <a:solidFill>
                  <a:srgbClr val="0070C0"/>
                </a:solidFill>
                <a:latin typeface="Arial" pitchFamily="34" charset="0"/>
                <a:cs typeface="Arial" pitchFamily="34" charset="0"/>
              </a:rPr>
              <a:t>   public </a:t>
            </a:r>
            <a:r>
              <a:rPr lang="fr-FR" sz="2000" dirty="0" err="1" smtClean="0">
                <a:solidFill>
                  <a:srgbClr val="0070C0"/>
                </a:solidFill>
                <a:latin typeface="Arial" pitchFamily="34" charset="0"/>
                <a:cs typeface="Arial" pitchFamily="34" charset="0"/>
              </a:rPr>
              <a:t>static</a:t>
            </a:r>
            <a:r>
              <a:rPr lang="fr-FR" sz="2000" dirty="0" smtClean="0">
                <a:solidFill>
                  <a:srgbClr val="0070C0"/>
                </a:solidFill>
                <a:latin typeface="Arial" pitchFamily="34" charset="0"/>
                <a:cs typeface="Arial" pitchFamily="34" charset="0"/>
              </a:rPr>
              <a:t> </a:t>
            </a:r>
            <a:r>
              <a:rPr lang="fr-FR" sz="2000" dirty="0" err="1" smtClean="0">
                <a:solidFill>
                  <a:srgbClr val="0070C0"/>
                </a:solidFill>
                <a:latin typeface="Arial" pitchFamily="34" charset="0"/>
                <a:cs typeface="Arial" pitchFamily="34" charset="0"/>
              </a:rPr>
              <a:t>void</a:t>
            </a:r>
            <a:r>
              <a:rPr lang="fr-FR" sz="2000" dirty="0" smtClean="0">
                <a:solidFill>
                  <a:srgbClr val="0070C0"/>
                </a:solidFill>
                <a:latin typeface="Arial" pitchFamily="34" charset="0"/>
                <a:cs typeface="Arial" pitchFamily="34" charset="0"/>
              </a:rPr>
              <a:t> main (String [] </a:t>
            </a:r>
            <a:r>
              <a:rPr lang="fr-FR" sz="2000" dirty="0" err="1" smtClean="0">
                <a:solidFill>
                  <a:srgbClr val="0070C0"/>
                </a:solidFill>
                <a:latin typeface="Arial" pitchFamily="34" charset="0"/>
                <a:cs typeface="Arial" pitchFamily="34" charset="0"/>
              </a:rPr>
              <a:t>args</a:t>
            </a:r>
            <a:r>
              <a:rPr lang="fr-FR" sz="2000" dirty="0" smtClean="0">
                <a:solidFill>
                  <a:srgbClr val="0070C0"/>
                </a:solidFill>
                <a:latin typeface="Arial" pitchFamily="34" charset="0"/>
                <a:cs typeface="Arial" pitchFamily="34" charset="0"/>
              </a:rPr>
              <a:t>) {</a:t>
            </a:r>
          </a:p>
          <a:p>
            <a:pPr algn="just">
              <a:lnSpc>
                <a:spcPct val="110000"/>
              </a:lnSpc>
              <a:buNone/>
            </a:pPr>
            <a:endParaRPr lang="fr-FR" sz="2000" dirty="0" smtClean="0">
              <a:solidFill>
                <a:srgbClr val="0070C0"/>
              </a:solidFill>
              <a:latin typeface="Arial" pitchFamily="34" charset="0"/>
              <a:cs typeface="Arial" pitchFamily="34" charset="0"/>
            </a:endParaRPr>
          </a:p>
          <a:p>
            <a:pPr algn="just">
              <a:lnSpc>
                <a:spcPct val="110000"/>
              </a:lnSpc>
              <a:buNone/>
            </a:pPr>
            <a:r>
              <a:rPr lang="fr-FR" sz="2000" dirty="0" smtClean="0">
                <a:solidFill>
                  <a:srgbClr val="0070C0"/>
                </a:solidFill>
                <a:latin typeface="Arial" pitchFamily="34" charset="0"/>
                <a:cs typeface="Arial" pitchFamily="34" charset="0"/>
              </a:rPr>
              <a:t>    </a:t>
            </a:r>
            <a:r>
              <a:rPr lang="fr-FR" sz="2000" dirty="0" err="1" smtClean="0">
                <a:solidFill>
                  <a:srgbClr val="0070C0"/>
                </a:solidFill>
                <a:latin typeface="Arial" pitchFamily="34" charset="0"/>
                <a:cs typeface="Arial" pitchFamily="34" charset="0"/>
              </a:rPr>
              <a:t>float</a:t>
            </a:r>
            <a:r>
              <a:rPr lang="fr-FR" sz="2000" dirty="0" smtClean="0">
                <a:solidFill>
                  <a:srgbClr val="0070C0"/>
                </a:solidFill>
                <a:latin typeface="Arial" pitchFamily="34" charset="0"/>
                <a:cs typeface="Arial" pitchFamily="34" charset="0"/>
              </a:rPr>
              <a:t> n;</a:t>
            </a:r>
          </a:p>
          <a:p>
            <a:pPr algn="just">
              <a:lnSpc>
                <a:spcPct val="110000"/>
              </a:lnSpc>
              <a:buNone/>
            </a:pPr>
            <a:r>
              <a:rPr lang="fr-FR" sz="2000" dirty="0" smtClean="0">
                <a:solidFill>
                  <a:srgbClr val="0070C0"/>
                </a:solidFill>
                <a:latin typeface="Arial" pitchFamily="34" charset="0"/>
                <a:cs typeface="Arial" pitchFamily="34" charset="0"/>
              </a:rPr>
              <a:t>    System.out.println("Rentrez un nombre :");</a:t>
            </a:r>
          </a:p>
          <a:p>
            <a:pPr algn="just">
              <a:lnSpc>
                <a:spcPct val="110000"/>
              </a:lnSpc>
              <a:buNone/>
            </a:pPr>
            <a:r>
              <a:rPr lang="fr-FR" sz="2000" dirty="0" smtClean="0">
                <a:solidFill>
                  <a:srgbClr val="0070C0"/>
                </a:solidFill>
                <a:latin typeface="Arial" pitchFamily="34" charset="0"/>
                <a:cs typeface="Arial" pitchFamily="34" charset="0"/>
              </a:rPr>
              <a:t>    Scanner </a:t>
            </a:r>
            <a:r>
              <a:rPr lang="fr-FR" sz="2000" dirty="0" smtClean="0">
                <a:solidFill>
                  <a:srgbClr val="0070C0"/>
                </a:solidFill>
                <a:latin typeface="Arial" pitchFamily="34" charset="0"/>
                <a:cs typeface="Arial" pitchFamily="34" charset="0"/>
              </a:rPr>
              <a:t>lecture </a:t>
            </a:r>
            <a:r>
              <a:rPr lang="fr-FR" sz="2000" dirty="0" smtClean="0">
                <a:solidFill>
                  <a:srgbClr val="0070C0"/>
                </a:solidFill>
                <a:latin typeface="Arial" pitchFamily="34" charset="0"/>
                <a:cs typeface="Arial" pitchFamily="34" charset="0"/>
              </a:rPr>
              <a:t>= new Scanner(System.in);</a:t>
            </a:r>
          </a:p>
          <a:p>
            <a:pPr algn="just">
              <a:lnSpc>
                <a:spcPct val="110000"/>
              </a:lnSpc>
              <a:buNone/>
            </a:pPr>
            <a:r>
              <a:rPr lang="fr-FR" sz="2000" dirty="0" smtClean="0">
                <a:solidFill>
                  <a:srgbClr val="0070C0"/>
                </a:solidFill>
                <a:latin typeface="Arial" pitchFamily="34" charset="0"/>
                <a:cs typeface="Arial" pitchFamily="34" charset="0"/>
              </a:rPr>
              <a:t>    n = </a:t>
            </a:r>
            <a:r>
              <a:rPr lang="fr-FR" sz="2000" dirty="0" err="1" smtClean="0">
                <a:solidFill>
                  <a:srgbClr val="0070C0"/>
                </a:solidFill>
                <a:latin typeface="Arial" pitchFamily="34" charset="0"/>
                <a:cs typeface="Arial" pitchFamily="34" charset="0"/>
              </a:rPr>
              <a:t>lecture.</a:t>
            </a:r>
            <a:r>
              <a:rPr lang="fr-FR" sz="2000" dirty="0" err="1" smtClean="0">
                <a:solidFill>
                  <a:srgbClr val="FF0000"/>
                </a:solidFill>
                <a:latin typeface="Arial" pitchFamily="34" charset="0"/>
                <a:cs typeface="Arial" pitchFamily="34" charset="0"/>
              </a:rPr>
              <a:t>nextFloat</a:t>
            </a:r>
            <a:r>
              <a:rPr lang="fr-FR" sz="2000" dirty="0" smtClean="0">
                <a:solidFill>
                  <a:srgbClr val="0070C0"/>
                </a:solidFill>
                <a:latin typeface="Arial" pitchFamily="34" charset="0"/>
                <a:cs typeface="Arial" pitchFamily="34" charset="0"/>
              </a:rPr>
              <a:t>();</a:t>
            </a:r>
          </a:p>
          <a:p>
            <a:pPr algn="just">
              <a:lnSpc>
                <a:spcPct val="110000"/>
              </a:lnSpc>
              <a:buNone/>
            </a:pPr>
            <a:r>
              <a:rPr lang="fr-FR" sz="2000" dirty="0" smtClean="0">
                <a:solidFill>
                  <a:srgbClr val="0070C0"/>
                </a:solidFill>
                <a:latin typeface="Arial" pitchFamily="34" charset="0"/>
                <a:cs typeface="Arial" pitchFamily="34" charset="0"/>
              </a:rPr>
              <a:t>    System.out.println(n);</a:t>
            </a:r>
          </a:p>
          <a:p>
            <a:pPr algn="just">
              <a:lnSpc>
                <a:spcPct val="110000"/>
              </a:lnSpc>
              <a:buNone/>
            </a:pPr>
            <a:r>
              <a:rPr lang="fr-FR" sz="2000" dirty="0" smtClean="0">
                <a:solidFill>
                  <a:srgbClr val="0070C0"/>
                </a:solidFill>
                <a:latin typeface="Arial" pitchFamily="34" charset="0"/>
                <a:cs typeface="Arial" pitchFamily="34" charset="0"/>
              </a:rPr>
              <a:t>}</a:t>
            </a:r>
          </a:p>
          <a:p>
            <a:pPr algn="just">
              <a:lnSpc>
                <a:spcPct val="110000"/>
              </a:lnSpc>
              <a:buNone/>
            </a:pPr>
            <a:r>
              <a:rPr lang="fr-FR" sz="2000" dirty="0" smtClean="0">
                <a:solidFill>
                  <a:srgbClr val="0070C0"/>
                </a:solidFill>
                <a:latin typeface="Arial" pitchFamily="34" charset="0"/>
                <a:cs typeface="Arial" pitchFamily="34" charset="0"/>
              </a:rPr>
              <a:t>}</a:t>
            </a: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10</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opérations de comparaison </a:t>
            </a:r>
          </a:p>
          <a:p>
            <a:pPr>
              <a:buNone/>
            </a:pPr>
            <a:endParaRPr lang="fr-FR" sz="2200" dirty="0" smtClean="0">
              <a:latin typeface="Times New Roman" pitchFamily="18" charset="0"/>
              <a:cs typeface="Times New Roman" pitchFamily="18" charset="0"/>
            </a:endParaRPr>
          </a:p>
          <a:p>
            <a:pPr>
              <a:buNone/>
            </a:pPr>
            <a:r>
              <a:rPr lang="fr-FR" sz="2200" dirty="0" smtClean="0">
                <a:latin typeface="Times New Roman" pitchFamily="18" charset="0"/>
                <a:cs typeface="Times New Roman" pitchFamily="18" charset="0"/>
              </a:rPr>
              <a:t>= = comparaison d’égalité</a:t>
            </a:r>
          </a:p>
          <a:p>
            <a:pPr>
              <a:buNone/>
            </a:pPr>
            <a:r>
              <a:rPr lang="fr-FR" sz="2200" dirty="0" smtClean="0">
                <a:latin typeface="Times New Roman" pitchFamily="18" charset="0"/>
                <a:cs typeface="Times New Roman" pitchFamily="18" charset="0"/>
              </a:rPr>
              <a:t>!= différence</a:t>
            </a:r>
          </a:p>
          <a:p>
            <a:pPr>
              <a:buNone/>
            </a:pPr>
            <a:r>
              <a:rPr lang="fr-FR" sz="2200" dirty="0" smtClean="0">
                <a:latin typeface="Times New Roman" pitchFamily="18" charset="0"/>
                <a:cs typeface="Times New Roman" pitchFamily="18" charset="0"/>
              </a:rPr>
              <a:t>&lt; inférieur strict</a:t>
            </a:r>
          </a:p>
          <a:p>
            <a:pPr>
              <a:buNone/>
            </a:pPr>
            <a:r>
              <a:rPr lang="fr-FR" sz="2200" dirty="0" smtClean="0">
                <a:latin typeface="Times New Roman" pitchFamily="18" charset="0"/>
                <a:cs typeface="Times New Roman" pitchFamily="18" charset="0"/>
              </a:rPr>
              <a:t>&lt;= inférieur ou égal (s’écrit de la même manière dont on le prononce)</a:t>
            </a:r>
          </a:p>
          <a:p>
            <a:pPr>
              <a:buNone/>
            </a:pPr>
            <a:r>
              <a:rPr lang="fr-FR" sz="2200" dirty="0" smtClean="0">
                <a:latin typeface="Times New Roman" pitchFamily="18" charset="0"/>
                <a:cs typeface="Times New Roman" pitchFamily="18" charset="0"/>
              </a:rPr>
              <a:t>&gt; supérieur strict</a:t>
            </a:r>
          </a:p>
          <a:p>
            <a:pPr>
              <a:buNone/>
            </a:pPr>
            <a:r>
              <a:rPr lang="fr-FR" sz="2200" dirty="0" smtClean="0">
                <a:latin typeface="Times New Roman" pitchFamily="18" charset="0"/>
                <a:cs typeface="Times New Roman" pitchFamily="18" charset="0"/>
              </a:rPr>
              <a:t>&gt;= supérieur ou égal (s’écrit de la même manière dont on le prononce)</a:t>
            </a: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11</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structures de contrôle </a:t>
            </a:r>
          </a:p>
          <a:p>
            <a:pPr>
              <a:lnSpc>
                <a:spcPct val="200000"/>
              </a:lnSpc>
              <a:buNone/>
            </a:pPr>
            <a:r>
              <a:rPr lang="fr-FR" sz="2000" b="1" dirty="0" smtClean="0">
                <a:latin typeface="Times New Roman" pitchFamily="18" charset="0"/>
                <a:cs typeface="Times New Roman" pitchFamily="18" charset="0"/>
              </a:rPr>
              <a:t>Structures conditionnelles</a:t>
            </a:r>
          </a:p>
          <a:p>
            <a:pPr>
              <a:buNone/>
            </a:pPr>
            <a:r>
              <a:rPr lang="fr-FR" sz="1800" b="1" dirty="0" smtClean="0">
                <a:solidFill>
                  <a:srgbClr val="0070C0"/>
                </a:solidFill>
                <a:latin typeface="Arial" pitchFamily="34" charset="0"/>
                <a:cs typeface="Arial" pitchFamily="34" charset="0"/>
              </a:rPr>
              <a:t>if (condition)     </a:t>
            </a:r>
            <a:r>
              <a:rPr lang="fr-FR" sz="1800" dirty="0" smtClean="0">
                <a:solidFill>
                  <a:srgbClr val="0070C0"/>
                </a:solidFill>
                <a:latin typeface="Arial" pitchFamily="34" charset="0"/>
                <a:cs typeface="Arial" pitchFamily="34" charset="0"/>
              </a:rPr>
              <a:t>// équivalent à (condition == </a:t>
            </a:r>
            <a:r>
              <a:rPr lang="fr-FR" sz="1800" dirty="0" err="1" smtClean="0">
                <a:solidFill>
                  <a:srgbClr val="FF0000"/>
                </a:solidFill>
                <a:latin typeface="Arial" pitchFamily="34" charset="0"/>
                <a:cs typeface="Arial" pitchFamily="34" charset="0"/>
              </a:rPr>
              <a:t>true</a:t>
            </a:r>
            <a:r>
              <a:rPr lang="fr-FR" sz="1800" dirty="0" smtClean="0">
                <a:solidFill>
                  <a:srgbClr val="0070C0"/>
                </a:solidFill>
                <a:latin typeface="Arial" pitchFamily="34" charset="0"/>
                <a:cs typeface="Arial" pitchFamily="34" charset="0"/>
              </a:rPr>
              <a:t>)</a:t>
            </a:r>
          </a:p>
          <a:p>
            <a:pPr>
              <a:buNone/>
            </a:pPr>
            <a:r>
              <a:rPr lang="fr-FR" sz="1800" b="1" dirty="0" smtClean="0">
                <a:solidFill>
                  <a:srgbClr val="0070C0"/>
                </a:solidFill>
                <a:latin typeface="Arial" pitchFamily="34" charset="0"/>
                <a:cs typeface="Arial" pitchFamily="34" charset="0"/>
              </a:rPr>
              <a:t>{</a:t>
            </a:r>
          </a:p>
          <a:p>
            <a:pPr>
              <a:buNone/>
            </a:pPr>
            <a:r>
              <a:rPr lang="fr-FR" sz="1800" dirty="0" smtClean="0">
                <a:solidFill>
                  <a:srgbClr val="0070C0"/>
                </a:solidFill>
                <a:latin typeface="Arial" pitchFamily="34" charset="0"/>
                <a:cs typeface="Arial" pitchFamily="34" charset="0"/>
              </a:rPr>
              <a:t>       // bloc d’instructions exécutées si condition est vraie</a:t>
            </a:r>
          </a:p>
          <a:p>
            <a:pPr>
              <a:buNone/>
            </a:pPr>
            <a:r>
              <a:rPr lang="fr-FR" sz="1800" b="1" dirty="0" smtClean="0">
                <a:solidFill>
                  <a:srgbClr val="0070C0"/>
                </a:solidFill>
                <a:latin typeface="Arial" pitchFamily="34" charset="0"/>
                <a:cs typeface="Arial" pitchFamily="34" charset="0"/>
              </a:rPr>
              <a:t>} </a:t>
            </a:r>
          </a:p>
          <a:p>
            <a:pPr>
              <a:buNone/>
            </a:pPr>
            <a:r>
              <a:rPr lang="fr-FR" sz="1800" b="1" dirty="0" err="1" smtClean="0">
                <a:solidFill>
                  <a:srgbClr val="0070C0"/>
                </a:solidFill>
                <a:latin typeface="Arial" pitchFamily="34" charset="0"/>
                <a:cs typeface="Arial" pitchFamily="34" charset="0"/>
              </a:rPr>
              <a:t>Else</a:t>
            </a:r>
            <a:r>
              <a:rPr lang="fr-FR" sz="1800" b="1" dirty="0" smtClean="0">
                <a:solidFill>
                  <a:srgbClr val="0070C0"/>
                </a:solidFill>
                <a:latin typeface="Arial" pitchFamily="34" charset="0"/>
                <a:cs typeface="Arial" pitchFamily="34" charset="0"/>
              </a:rPr>
              <a:t>  if(!condition) </a:t>
            </a:r>
            <a:r>
              <a:rPr lang="fr-FR" sz="1800" dirty="0" smtClean="0">
                <a:solidFill>
                  <a:srgbClr val="0070C0"/>
                </a:solidFill>
                <a:latin typeface="Arial" pitchFamily="34" charset="0"/>
                <a:cs typeface="Arial" pitchFamily="34" charset="0"/>
              </a:rPr>
              <a:t>// équivalent à (condition == </a:t>
            </a:r>
            <a:r>
              <a:rPr lang="fr-FR" sz="1800" dirty="0" smtClean="0">
                <a:solidFill>
                  <a:srgbClr val="FF0000"/>
                </a:solidFill>
                <a:latin typeface="Arial" pitchFamily="34" charset="0"/>
                <a:cs typeface="Arial" pitchFamily="34" charset="0"/>
              </a:rPr>
              <a:t>false</a:t>
            </a:r>
            <a:r>
              <a:rPr lang="fr-FR" sz="1800" dirty="0" smtClean="0">
                <a:solidFill>
                  <a:srgbClr val="0070C0"/>
                </a:solidFill>
                <a:latin typeface="Arial" pitchFamily="34" charset="0"/>
                <a:cs typeface="Arial" pitchFamily="34" charset="0"/>
              </a:rPr>
              <a:t>)</a:t>
            </a:r>
            <a:endParaRPr lang="fr-FR" sz="1800" b="1" dirty="0" smtClean="0">
              <a:solidFill>
                <a:srgbClr val="0070C0"/>
              </a:solidFill>
              <a:latin typeface="Arial" pitchFamily="34" charset="0"/>
              <a:cs typeface="Arial" pitchFamily="34" charset="0"/>
            </a:endParaRPr>
          </a:p>
          <a:p>
            <a:pPr>
              <a:buNone/>
            </a:pPr>
            <a:r>
              <a:rPr lang="fr-FR" sz="1800" b="1" dirty="0" smtClean="0">
                <a:solidFill>
                  <a:srgbClr val="0070C0"/>
                </a:solidFill>
                <a:latin typeface="Arial" pitchFamily="34" charset="0"/>
                <a:cs typeface="Arial" pitchFamily="34" charset="0"/>
              </a:rPr>
              <a:t>{</a:t>
            </a:r>
          </a:p>
          <a:p>
            <a:pPr>
              <a:buNone/>
            </a:pPr>
            <a:r>
              <a:rPr lang="fr-FR" sz="1800" dirty="0" smtClean="0">
                <a:solidFill>
                  <a:srgbClr val="0070C0"/>
                </a:solidFill>
                <a:latin typeface="Arial" pitchFamily="34" charset="0"/>
                <a:cs typeface="Arial" pitchFamily="34" charset="0"/>
              </a:rPr>
              <a:t>       // bloc d’instructions exécutées si condition est fausse</a:t>
            </a:r>
          </a:p>
          <a:p>
            <a:pPr>
              <a:buNone/>
            </a:pPr>
            <a:r>
              <a:rPr lang="fr-FR" sz="1800" b="1" dirty="0" smtClean="0">
                <a:solidFill>
                  <a:srgbClr val="0070C0"/>
                </a:solidFill>
                <a:latin typeface="Arial" pitchFamily="34" charset="0"/>
                <a:cs typeface="Arial" pitchFamily="34" charset="0"/>
              </a:rPr>
              <a:t>}</a:t>
            </a:r>
          </a:p>
          <a:p>
            <a:pPr algn="just">
              <a:lnSpc>
                <a:spcPct val="150000"/>
              </a:lnSpc>
              <a:buNone/>
            </a:pPr>
            <a:r>
              <a:rPr lang="fr-FR" sz="1800" b="1" dirty="0" smtClean="0">
                <a:solidFill>
                  <a:srgbClr val="C00000"/>
                </a:solidFill>
                <a:latin typeface="Times New Roman" pitchFamily="18" charset="0"/>
                <a:cs typeface="Times New Roman" pitchFamily="18" charset="0"/>
              </a:rPr>
              <a:t>Exemple :</a:t>
            </a:r>
          </a:p>
          <a:p>
            <a:pPr algn="just">
              <a:lnSpc>
                <a:spcPct val="150000"/>
              </a:lnSpc>
              <a:buNone/>
            </a:pPr>
            <a:r>
              <a:rPr lang="fr-FR" sz="1800" b="1" dirty="0" smtClean="0">
                <a:solidFill>
                  <a:srgbClr val="C00000"/>
                </a:solidFill>
                <a:latin typeface="Times New Roman" pitchFamily="18" charset="0"/>
                <a:cs typeface="Times New Roman" pitchFamily="18" charset="0"/>
              </a:rPr>
              <a:t>Ecrire un programme java qui calcule la solution d’une équation de 1</a:t>
            </a:r>
            <a:r>
              <a:rPr lang="fr-FR" sz="1800" b="1" baseline="30000" dirty="0" smtClean="0">
                <a:solidFill>
                  <a:srgbClr val="C00000"/>
                </a:solidFill>
                <a:latin typeface="Times New Roman" pitchFamily="18" charset="0"/>
                <a:cs typeface="Times New Roman" pitchFamily="18" charset="0"/>
              </a:rPr>
              <a:t>er</a:t>
            </a:r>
            <a:r>
              <a:rPr lang="fr-FR" sz="1800" b="1" dirty="0" smtClean="0">
                <a:solidFill>
                  <a:srgbClr val="C00000"/>
                </a:solidFill>
                <a:latin typeface="Times New Roman" pitchFamily="18" charset="0"/>
                <a:cs typeface="Times New Roman" pitchFamily="18" charset="0"/>
              </a:rPr>
              <a:t> degré.</a:t>
            </a:r>
          </a:p>
          <a:p>
            <a:pPr>
              <a:buNone/>
            </a:pPr>
            <a:endParaRPr lang="fr-FR" sz="1800" b="1" dirty="0" smtClean="0">
              <a:solidFill>
                <a:srgbClr val="0070C0"/>
              </a:solidFill>
              <a:latin typeface="Arial" pitchFamily="34" charset="0"/>
              <a:cs typeface="Arial"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12</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structures de contrôle </a:t>
            </a:r>
          </a:p>
          <a:p>
            <a:pPr>
              <a:lnSpc>
                <a:spcPct val="200000"/>
              </a:lnSpc>
              <a:buNone/>
            </a:pPr>
            <a:r>
              <a:rPr lang="fr-FR" sz="2000" b="1" dirty="0" smtClean="0">
                <a:latin typeface="Times New Roman" pitchFamily="18" charset="0"/>
                <a:cs typeface="Times New Roman" pitchFamily="18" charset="0"/>
              </a:rPr>
              <a:t>Structures choix multiples </a:t>
            </a:r>
          </a:p>
          <a:p>
            <a:pPr>
              <a:buNone/>
            </a:pPr>
            <a:r>
              <a:rPr lang="fr-FR" sz="1800" b="1" dirty="0" err="1" smtClean="0">
                <a:solidFill>
                  <a:srgbClr val="0070C0"/>
                </a:solidFill>
                <a:latin typeface="Arial" pitchFamily="34" charset="0"/>
                <a:cs typeface="Arial" pitchFamily="34" charset="0"/>
              </a:rPr>
              <a:t>switch</a:t>
            </a:r>
            <a:r>
              <a:rPr lang="fr-FR" sz="1800" b="1" dirty="0" smtClean="0">
                <a:solidFill>
                  <a:srgbClr val="0070C0"/>
                </a:solidFill>
                <a:latin typeface="Arial" pitchFamily="34" charset="0"/>
                <a:cs typeface="Arial" pitchFamily="34" charset="0"/>
              </a:rPr>
              <a:t> (variable) </a:t>
            </a:r>
          </a:p>
          <a:p>
            <a:pPr>
              <a:buNone/>
            </a:pPr>
            <a:r>
              <a:rPr lang="fr-FR" sz="1800" b="1" dirty="0" smtClean="0">
                <a:solidFill>
                  <a:srgbClr val="0070C0"/>
                </a:solidFill>
                <a:latin typeface="Arial" pitchFamily="34" charset="0"/>
                <a:cs typeface="Arial" pitchFamily="34" charset="0"/>
              </a:rPr>
              <a:t>{</a:t>
            </a:r>
          </a:p>
          <a:p>
            <a:pPr>
              <a:buNone/>
            </a:pPr>
            <a:r>
              <a:rPr lang="fr-FR" sz="1800" b="1" dirty="0" smtClean="0">
                <a:solidFill>
                  <a:srgbClr val="0070C0"/>
                </a:solidFill>
                <a:latin typeface="Arial" pitchFamily="34" charset="0"/>
                <a:cs typeface="Arial" pitchFamily="34" charset="0"/>
              </a:rPr>
              <a:t>case </a:t>
            </a:r>
            <a:r>
              <a:rPr lang="fr-FR" sz="1800" b="1" dirty="0" smtClean="0">
                <a:solidFill>
                  <a:srgbClr val="FF0000"/>
                </a:solidFill>
                <a:latin typeface="Arial" pitchFamily="34" charset="0"/>
                <a:cs typeface="Arial" pitchFamily="34" charset="0"/>
              </a:rPr>
              <a:t>valeur1</a:t>
            </a:r>
            <a:r>
              <a:rPr lang="fr-FR" sz="1800" b="1" dirty="0" smtClean="0">
                <a:solidFill>
                  <a:srgbClr val="0070C0"/>
                </a:solidFill>
                <a:latin typeface="Arial" pitchFamily="34" charset="0"/>
                <a:cs typeface="Arial" pitchFamily="34" charset="0"/>
              </a:rPr>
              <a:t> :</a:t>
            </a:r>
          </a:p>
          <a:p>
            <a:pPr>
              <a:buNone/>
            </a:pPr>
            <a:r>
              <a:rPr lang="fr-FR" sz="1800" dirty="0" smtClean="0">
                <a:solidFill>
                  <a:srgbClr val="0070C0"/>
                </a:solidFill>
                <a:latin typeface="Arial" pitchFamily="34" charset="0"/>
                <a:cs typeface="Arial" pitchFamily="34" charset="0"/>
              </a:rPr>
              <a:t>Liste d’instructions // exécutées si (variable == valeur1)</a:t>
            </a:r>
          </a:p>
          <a:p>
            <a:pPr>
              <a:buNone/>
            </a:pPr>
            <a:r>
              <a:rPr lang="fr-FR" sz="1800" b="1" dirty="0" smtClean="0">
                <a:solidFill>
                  <a:srgbClr val="0070C0"/>
                </a:solidFill>
                <a:latin typeface="Arial" pitchFamily="34" charset="0"/>
                <a:cs typeface="Arial" pitchFamily="34" charset="0"/>
              </a:rPr>
              <a:t>break;</a:t>
            </a:r>
          </a:p>
          <a:p>
            <a:pPr>
              <a:buNone/>
            </a:pPr>
            <a:r>
              <a:rPr lang="fr-FR" sz="1800" b="1" dirty="0" smtClean="0">
                <a:solidFill>
                  <a:srgbClr val="0070C0"/>
                </a:solidFill>
                <a:latin typeface="Arial" pitchFamily="34" charset="0"/>
                <a:cs typeface="Arial" pitchFamily="34" charset="0"/>
              </a:rPr>
              <a:t>case </a:t>
            </a:r>
            <a:r>
              <a:rPr lang="fr-FR" sz="1800" b="1" dirty="0" smtClean="0">
                <a:solidFill>
                  <a:srgbClr val="FF0000"/>
                </a:solidFill>
                <a:latin typeface="Arial" pitchFamily="34" charset="0"/>
                <a:cs typeface="Arial" pitchFamily="34" charset="0"/>
              </a:rPr>
              <a:t>valeur2</a:t>
            </a:r>
            <a:r>
              <a:rPr lang="fr-FR" sz="1800" b="1" dirty="0" smtClean="0">
                <a:solidFill>
                  <a:srgbClr val="0070C0"/>
                </a:solidFill>
                <a:latin typeface="Arial" pitchFamily="34" charset="0"/>
                <a:cs typeface="Arial" pitchFamily="34" charset="0"/>
              </a:rPr>
              <a:t> :</a:t>
            </a:r>
          </a:p>
          <a:p>
            <a:pPr>
              <a:buNone/>
            </a:pPr>
            <a:r>
              <a:rPr lang="fr-FR" sz="1800" dirty="0" smtClean="0">
                <a:solidFill>
                  <a:srgbClr val="0070C0"/>
                </a:solidFill>
                <a:latin typeface="Arial" pitchFamily="34" charset="0"/>
                <a:cs typeface="Arial" pitchFamily="34" charset="0"/>
              </a:rPr>
              <a:t>Liste d’instructions // exécutées si (variable == valeur2)</a:t>
            </a:r>
          </a:p>
          <a:p>
            <a:pPr>
              <a:buNone/>
            </a:pPr>
            <a:r>
              <a:rPr lang="fr-FR" sz="1800" b="1" dirty="0" smtClean="0">
                <a:solidFill>
                  <a:srgbClr val="0070C0"/>
                </a:solidFill>
                <a:latin typeface="Arial" pitchFamily="34" charset="0"/>
                <a:cs typeface="Arial" pitchFamily="34" charset="0"/>
              </a:rPr>
              <a:t>break;</a:t>
            </a:r>
          </a:p>
          <a:p>
            <a:pPr>
              <a:buNone/>
            </a:pPr>
            <a:r>
              <a:rPr lang="fr-FR" sz="1800" b="1" dirty="0" smtClean="0">
                <a:solidFill>
                  <a:srgbClr val="0070C0"/>
                </a:solidFill>
                <a:latin typeface="Arial" pitchFamily="34" charset="0"/>
                <a:cs typeface="Arial" pitchFamily="34" charset="0"/>
              </a:rPr>
              <a:t>default:</a:t>
            </a:r>
          </a:p>
          <a:p>
            <a:pPr>
              <a:buNone/>
            </a:pPr>
            <a:r>
              <a:rPr lang="fr-FR" sz="1800" dirty="0" smtClean="0">
                <a:solidFill>
                  <a:srgbClr val="0070C0"/>
                </a:solidFill>
                <a:latin typeface="Arial" pitchFamily="34" charset="0"/>
                <a:cs typeface="Arial" pitchFamily="34" charset="0"/>
              </a:rPr>
              <a:t>Liste d’instructions // exécutées sinon</a:t>
            </a:r>
          </a:p>
          <a:p>
            <a:pPr>
              <a:buNone/>
            </a:pPr>
            <a:r>
              <a:rPr lang="fr-FR" sz="1800" b="1" dirty="0" smtClean="0">
                <a:solidFill>
                  <a:srgbClr val="0070C0"/>
                </a:solidFill>
                <a:latin typeface="Arial" pitchFamily="34" charset="0"/>
                <a:cs typeface="Arial" pitchFamily="34" charset="0"/>
              </a:rPr>
              <a:t>}</a:t>
            </a: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13</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structures itératives</a:t>
            </a:r>
          </a:p>
          <a:p>
            <a:pPr>
              <a:lnSpc>
                <a:spcPct val="150000"/>
              </a:lnSpc>
              <a:buNone/>
            </a:pPr>
            <a:r>
              <a:rPr lang="fr-FR" sz="2000" b="1" dirty="0" smtClean="0">
                <a:latin typeface="Times New Roman" pitchFamily="18" charset="0"/>
                <a:cs typeface="Times New Roman" pitchFamily="18" charset="0"/>
              </a:rPr>
              <a:t>La boucle for </a:t>
            </a:r>
          </a:p>
          <a:p>
            <a:pPr>
              <a:lnSpc>
                <a:spcPct val="200000"/>
              </a:lnSpc>
              <a:buNone/>
            </a:pPr>
            <a:r>
              <a:rPr lang="fr-FR" sz="1800" b="1" dirty="0" smtClean="0">
                <a:solidFill>
                  <a:srgbClr val="0070C0"/>
                </a:solidFill>
                <a:latin typeface="Arial" pitchFamily="34" charset="0"/>
                <a:cs typeface="Arial" pitchFamily="34" charset="0"/>
              </a:rPr>
              <a:t>for (</a:t>
            </a:r>
            <a:r>
              <a:rPr lang="fr-FR" sz="1800" b="1" dirty="0" err="1" smtClean="0">
                <a:solidFill>
                  <a:srgbClr val="0070C0"/>
                </a:solidFill>
                <a:latin typeface="Arial" pitchFamily="34" charset="0"/>
                <a:cs typeface="Arial" pitchFamily="34" charset="0"/>
              </a:rPr>
              <a:t>int</a:t>
            </a:r>
            <a:r>
              <a:rPr lang="fr-FR" sz="1800" b="1" dirty="0" smtClean="0">
                <a:solidFill>
                  <a:srgbClr val="0070C0"/>
                </a:solidFill>
                <a:latin typeface="Arial" pitchFamily="34" charset="0"/>
                <a:cs typeface="Arial" pitchFamily="34" charset="0"/>
              </a:rPr>
              <a:t> compteur = 0 ; compteur &lt; n ; compteur++)</a:t>
            </a:r>
          </a:p>
          <a:p>
            <a:pPr>
              <a:buNone/>
            </a:pPr>
            <a:r>
              <a:rPr lang="fr-FR" sz="1800" b="1" dirty="0" smtClean="0">
                <a:solidFill>
                  <a:srgbClr val="0070C0"/>
                </a:solidFill>
                <a:latin typeface="Arial" pitchFamily="34" charset="0"/>
                <a:cs typeface="Arial" pitchFamily="34" charset="0"/>
              </a:rPr>
              <a:t>{</a:t>
            </a:r>
          </a:p>
          <a:p>
            <a:pPr>
              <a:buNone/>
            </a:pPr>
            <a:r>
              <a:rPr lang="fr-FR" sz="1800" b="1" dirty="0" smtClean="0">
                <a:solidFill>
                  <a:srgbClr val="0070C0"/>
                </a:solidFill>
                <a:latin typeface="Arial" pitchFamily="34" charset="0"/>
                <a:cs typeface="Arial" pitchFamily="34" charset="0"/>
              </a:rPr>
              <a:t>     </a:t>
            </a:r>
            <a:r>
              <a:rPr lang="fr-FR" sz="1800" dirty="0" smtClean="0">
                <a:solidFill>
                  <a:srgbClr val="0070C0"/>
                </a:solidFill>
                <a:latin typeface="Arial" pitchFamily="34" charset="0"/>
                <a:cs typeface="Arial" pitchFamily="34" charset="0"/>
              </a:rPr>
              <a:t>// bloc instructions répétées n fois</a:t>
            </a:r>
          </a:p>
          <a:p>
            <a:pPr>
              <a:buNone/>
            </a:pPr>
            <a:r>
              <a:rPr lang="fr-FR" sz="1800" b="1" dirty="0" smtClean="0">
                <a:solidFill>
                  <a:srgbClr val="0070C0"/>
                </a:solidFill>
                <a:latin typeface="Arial" pitchFamily="34" charset="0"/>
                <a:cs typeface="Arial" pitchFamily="34" charset="0"/>
              </a:rPr>
              <a:t>}</a:t>
            </a:r>
          </a:p>
          <a:p>
            <a:pPr>
              <a:buNone/>
            </a:pPr>
            <a:endParaRPr lang="fr-FR" sz="1800" b="1" dirty="0" smtClean="0">
              <a:solidFill>
                <a:srgbClr val="0070C0"/>
              </a:solidFill>
              <a:latin typeface="Arial" pitchFamily="34" charset="0"/>
              <a:cs typeface="Arial" pitchFamily="34" charset="0"/>
            </a:endParaRPr>
          </a:p>
          <a:p>
            <a:pPr algn="just">
              <a:lnSpc>
                <a:spcPct val="150000"/>
              </a:lnSpc>
              <a:buNone/>
            </a:pPr>
            <a:r>
              <a:rPr lang="fr-FR" sz="1800" b="1" dirty="0" smtClean="0">
                <a:solidFill>
                  <a:srgbClr val="C00000"/>
                </a:solidFill>
                <a:latin typeface="Times New Roman" pitchFamily="18" charset="0"/>
                <a:cs typeface="Times New Roman" pitchFamily="18" charset="0"/>
              </a:rPr>
              <a:t>Exemple :</a:t>
            </a:r>
          </a:p>
          <a:p>
            <a:pPr algn="just">
              <a:lnSpc>
                <a:spcPct val="150000"/>
              </a:lnSpc>
              <a:buNone/>
            </a:pPr>
            <a:r>
              <a:rPr lang="fr-FR" sz="1800" b="1" dirty="0" smtClean="0">
                <a:solidFill>
                  <a:srgbClr val="C00000"/>
                </a:solidFill>
                <a:latin typeface="Times New Roman" pitchFamily="18" charset="0"/>
                <a:cs typeface="Times New Roman" pitchFamily="18" charset="0"/>
              </a:rPr>
              <a:t>Ecrire un programme java qui affiche les multiples de 5 inferieur à 100.</a:t>
            </a:r>
          </a:p>
          <a:p>
            <a:pPr>
              <a:buNone/>
            </a:pPr>
            <a:endParaRPr lang="fr-FR" sz="1800" b="1" dirty="0" smtClean="0">
              <a:solidFill>
                <a:srgbClr val="0070C0"/>
              </a:solidFill>
              <a:latin typeface="Arial" pitchFamily="34" charset="0"/>
              <a:cs typeface="Arial"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14</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structures itératives</a:t>
            </a:r>
          </a:p>
          <a:p>
            <a:pPr>
              <a:lnSpc>
                <a:spcPct val="150000"/>
              </a:lnSpc>
              <a:buNone/>
            </a:pPr>
            <a:r>
              <a:rPr lang="fr-FR" sz="2000" b="1" dirty="0" smtClean="0">
                <a:latin typeface="Times New Roman" pitchFamily="18" charset="0"/>
                <a:cs typeface="Times New Roman" pitchFamily="18" charset="0"/>
              </a:rPr>
              <a:t>La boucle </a:t>
            </a:r>
            <a:r>
              <a:rPr lang="fr-FR" sz="2000" b="1" dirty="0" err="1" smtClean="0">
                <a:latin typeface="Times New Roman" pitchFamily="18" charset="0"/>
                <a:cs typeface="Times New Roman" pitchFamily="18" charset="0"/>
              </a:rPr>
              <a:t>while</a:t>
            </a:r>
            <a:endParaRPr lang="fr-FR" sz="2000" b="1" dirty="0" smtClean="0">
              <a:latin typeface="Times New Roman" pitchFamily="18" charset="0"/>
              <a:cs typeface="Times New Roman" pitchFamily="18" charset="0"/>
            </a:endParaRPr>
          </a:p>
          <a:p>
            <a:pPr>
              <a:buNone/>
            </a:pPr>
            <a:r>
              <a:rPr lang="fr-FR" sz="1800" b="1" dirty="0" err="1" smtClean="0">
                <a:solidFill>
                  <a:srgbClr val="0070C0"/>
                </a:solidFill>
                <a:latin typeface="Arial" pitchFamily="34" charset="0"/>
                <a:cs typeface="Arial" pitchFamily="34" charset="0"/>
              </a:rPr>
              <a:t>while</a:t>
            </a:r>
            <a:r>
              <a:rPr lang="fr-FR" sz="1800" b="1" dirty="0" smtClean="0">
                <a:solidFill>
                  <a:srgbClr val="0070C0"/>
                </a:solidFill>
                <a:latin typeface="Arial" pitchFamily="34" charset="0"/>
                <a:cs typeface="Arial" pitchFamily="34" charset="0"/>
              </a:rPr>
              <a:t> (condition)  </a:t>
            </a:r>
            <a:r>
              <a:rPr lang="fr-FR" sz="1800" dirty="0" smtClean="0">
                <a:solidFill>
                  <a:srgbClr val="0070C0"/>
                </a:solidFill>
                <a:latin typeface="Arial" pitchFamily="34" charset="0"/>
                <a:cs typeface="Arial" pitchFamily="34" charset="0"/>
              </a:rPr>
              <a:t>// équivalent à (condition == </a:t>
            </a:r>
            <a:r>
              <a:rPr lang="fr-FR" sz="1800" dirty="0" err="1" smtClean="0">
                <a:solidFill>
                  <a:srgbClr val="0070C0"/>
                </a:solidFill>
                <a:latin typeface="Arial" pitchFamily="34" charset="0"/>
                <a:cs typeface="Arial" pitchFamily="34" charset="0"/>
              </a:rPr>
              <a:t>true</a:t>
            </a:r>
            <a:r>
              <a:rPr lang="fr-FR" sz="1800" dirty="0" smtClean="0">
                <a:solidFill>
                  <a:srgbClr val="0070C0"/>
                </a:solidFill>
                <a:latin typeface="Arial" pitchFamily="34" charset="0"/>
                <a:cs typeface="Arial" pitchFamily="34" charset="0"/>
              </a:rPr>
              <a:t>)</a:t>
            </a:r>
          </a:p>
          <a:p>
            <a:pPr>
              <a:buNone/>
            </a:pPr>
            <a:r>
              <a:rPr lang="fr-FR" sz="1800" b="1" dirty="0" smtClean="0">
                <a:solidFill>
                  <a:srgbClr val="0070C0"/>
                </a:solidFill>
                <a:latin typeface="Arial" pitchFamily="34" charset="0"/>
                <a:cs typeface="Arial" pitchFamily="34" charset="0"/>
              </a:rPr>
              <a:t>{ </a:t>
            </a:r>
          </a:p>
          <a:p>
            <a:pPr>
              <a:buNone/>
            </a:pPr>
            <a:r>
              <a:rPr lang="fr-FR" sz="1800" dirty="0" smtClean="0">
                <a:solidFill>
                  <a:srgbClr val="0070C0"/>
                </a:solidFill>
                <a:latin typeface="Arial" pitchFamily="34" charset="0"/>
                <a:cs typeface="Arial" pitchFamily="34" charset="0"/>
              </a:rPr>
              <a:t>      // bloc d’instructions répétées tant que condition est vraie.</a:t>
            </a:r>
          </a:p>
          <a:p>
            <a:pPr>
              <a:buNone/>
            </a:pPr>
            <a:r>
              <a:rPr lang="fr-FR" sz="1800" dirty="0" smtClean="0">
                <a:solidFill>
                  <a:srgbClr val="0070C0"/>
                </a:solidFill>
                <a:latin typeface="Arial" pitchFamily="34" charset="0"/>
                <a:cs typeface="Arial" pitchFamily="34" charset="0"/>
              </a:rPr>
              <a:t>      // condition doit être modifiée dans ce bloc</a:t>
            </a:r>
          </a:p>
          <a:p>
            <a:pPr>
              <a:buNone/>
            </a:pPr>
            <a:r>
              <a:rPr lang="fr-FR" sz="1800" b="1" dirty="0" smtClean="0">
                <a:solidFill>
                  <a:srgbClr val="0070C0"/>
                </a:solidFill>
                <a:latin typeface="Arial" pitchFamily="34" charset="0"/>
                <a:cs typeface="Arial" pitchFamily="34" charset="0"/>
              </a:rPr>
              <a:t>}</a:t>
            </a:r>
          </a:p>
          <a:p>
            <a:pPr algn="just">
              <a:lnSpc>
                <a:spcPct val="150000"/>
              </a:lnSpc>
              <a:buNone/>
            </a:pPr>
            <a:r>
              <a:rPr lang="fr-FR" sz="1800" b="1" dirty="0" smtClean="0">
                <a:solidFill>
                  <a:srgbClr val="C00000"/>
                </a:solidFill>
                <a:latin typeface="Times New Roman" pitchFamily="18" charset="0"/>
                <a:cs typeface="Times New Roman" pitchFamily="18" charset="0"/>
              </a:rPr>
              <a:t>Exemple :</a:t>
            </a:r>
          </a:p>
          <a:p>
            <a:pPr algn="just">
              <a:lnSpc>
                <a:spcPct val="150000"/>
              </a:lnSpc>
              <a:buNone/>
            </a:pPr>
            <a:r>
              <a:rPr lang="fr-FR" sz="1800" b="1" dirty="0" smtClean="0">
                <a:solidFill>
                  <a:srgbClr val="C00000"/>
                </a:solidFill>
                <a:latin typeface="Times New Roman" pitchFamily="18" charset="0"/>
                <a:cs typeface="Times New Roman" pitchFamily="18" charset="0"/>
              </a:rPr>
              <a:t>Ecrire un programme java qui affiche les multiples de 5 inferieur à 100.</a:t>
            </a:r>
          </a:p>
          <a:p>
            <a:pPr>
              <a:buNone/>
            </a:pPr>
            <a:endParaRPr lang="fr-FR" sz="1800" b="1" dirty="0" smtClean="0">
              <a:solidFill>
                <a:srgbClr val="0070C0"/>
              </a:solidFill>
              <a:latin typeface="Arial" pitchFamily="34" charset="0"/>
              <a:cs typeface="Arial"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15</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fonctions</a:t>
            </a:r>
          </a:p>
          <a:p>
            <a:pPr algn="just">
              <a:lnSpc>
                <a:spcPct val="150000"/>
              </a:lnSpc>
              <a:buNone/>
            </a:pPr>
            <a:r>
              <a:rPr lang="fr-FR" sz="1800" b="1" dirty="0" err="1" smtClean="0">
                <a:solidFill>
                  <a:srgbClr val="0070C0"/>
                </a:solidFill>
                <a:latin typeface="Arial" pitchFamily="34" charset="0"/>
                <a:cs typeface="Arial" pitchFamily="34" charset="0"/>
              </a:rPr>
              <a:t>static</a:t>
            </a:r>
            <a:r>
              <a:rPr lang="fr-FR" sz="1800" b="1" dirty="0" smtClean="0">
                <a:solidFill>
                  <a:srgbClr val="0070C0"/>
                </a:solidFill>
                <a:latin typeface="Arial" pitchFamily="34" charset="0"/>
                <a:cs typeface="Arial" pitchFamily="34" charset="0"/>
              </a:rPr>
              <a:t> </a:t>
            </a:r>
            <a:r>
              <a:rPr lang="fr-FR" sz="1800" b="1" dirty="0" err="1" smtClean="0">
                <a:solidFill>
                  <a:srgbClr val="0070C0"/>
                </a:solidFill>
                <a:latin typeface="Arial" pitchFamily="34" charset="0"/>
                <a:cs typeface="Arial" pitchFamily="34" charset="0"/>
              </a:rPr>
              <a:t>TypeRetour</a:t>
            </a:r>
            <a:r>
              <a:rPr lang="fr-FR" sz="1800" b="1" dirty="0" smtClean="0">
                <a:solidFill>
                  <a:srgbClr val="0070C0"/>
                </a:solidFill>
                <a:latin typeface="Arial" pitchFamily="34" charset="0"/>
                <a:cs typeface="Arial" pitchFamily="34" charset="0"/>
              </a:rPr>
              <a:t> </a:t>
            </a:r>
            <a:r>
              <a:rPr lang="fr-FR" sz="1800" b="1" dirty="0" err="1" smtClean="0">
                <a:solidFill>
                  <a:srgbClr val="0070C0"/>
                </a:solidFill>
                <a:latin typeface="Arial" pitchFamily="34" charset="0"/>
                <a:cs typeface="Arial" pitchFamily="34" charset="0"/>
              </a:rPr>
              <a:t>nomMethode</a:t>
            </a:r>
            <a:r>
              <a:rPr lang="fr-FR" sz="1800" b="1" dirty="0" smtClean="0">
                <a:solidFill>
                  <a:srgbClr val="0070C0"/>
                </a:solidFill>
                <a:latin typeface="Arial" pitchFamily="34" charset="0"/>
                <a:cs typeface="Arial" pitchFamily="34" charset="0"/>
              </a:rPr>
              <a:t>(Type1 param1,..., </a:t>
            </a:r>
            <a:r>
              <a:rPr lang="fr-FR" sz="1800" b="1" dirty="0" err="1" smtClean="0">
                <a:solidFill>
                  <a:srgbClr val="0070C0"/>
                </a:solidFill>
                <a:latin typeface="Arial" pitchFamily="34" charset="0"/>
                <a:cs typeface="Arial" pitchFamily="34" charset="0"/>
              </a:rPr>
              <a:t>TypeN</a:t>
            </a:r>
            <a:r>
              <a:rPr lang="fr-FR" sz="1800" b="1" dirty="0" smtClean="0">
                <a:solidFill>
                  <a:srgbClr val="0070C0"/>
                </a:solidFill>
                <a:latin typeface="Arial" pitchFamily="34" charset="0"/>
                <a:cs typeface="Arial" pitchFamily="34" charset="0"/>
              </a:rPr>
              <a:t> </a:t>
            </a:r>
            <a:r>
              <a:rPr lang="fr-FR" sz="1800" b="1" dirty="0" err="1" smtClean="0">
                <a:solidFill>
                  <a:srgbClr val="0070C0"/>
                </a:solidFill>
                <a:latin typeface="Arial" pitchFamily="34" charset="0"/>
                <a:cs typeface="Arial" pitchFamily="34" charset="0"/>
              </a:rPr>
              <a:t>paramN</a:t>
            </a:r>
            <a:r>
              <a:rPr lang="fr-FR" sz="1800" b="1" dirty="0" smtClean="0">
                <a:solidFill>
                  <a:srgbClr val="0070C0"/>
                </a:solidFill>
                <a:latin typeface="Arial" pitchFamily="34" charset="0"/>
                <a:cs typeface="Arial" pitchFamily="34" charset="0"/>
              </a:rPr>
              <a:t>) </a:t>
            </a:r>
          </a:p>
          <a:p>
            <a:pPr algn="just">
              <a:lnSpc>
                <a:spcPct val="150000"/>
              </a:lnSpc>
              <a:buNone/>
            </a:pPr>
            <a:r>
              <a:rPr lang="fr-FR" sz="1800" b="1" dirty="0" smtClean="0">
                <a:solidFill>
                  <a:srgbClr val="0070C0"/>
                </a:solidFill>
                <a:latin typeface="Arial" pitchFamily="34" charset="0"/>
                <a:cs typeface="Arial" pitchFamily="34" charset="0"/>
              </a:rPr>
              <a:t>{</a:t>
            </a:r>
          </a:p>
          <a:p>
            <a:pPr>
              <a:buNone/>
            </a:pPr>
            <a:r>
              <a:rPr lang="fr-FR" sz="1800" dirty="0" smtClean="0">
                <a:solidFill>
                  <a:srgbClr val="0070C0"/>
                </a:solidFill>
                <a:latin typeface="Arial" pitchFamily="34" charset="0"/>
                <a:cs typeface="Arial" pitchFamily="34" charset="0"/>
              </a:rPr>
              <a:t>        //bloc d’instructions</a:t>
            </a:r>
          </a:p>
          <a:p>
            <a:pPr>
              <a:buNone/>
            </a:pPr>
            <a:r>
              <a:rPr lang="fr-FR" sz="1800" b="1" dirty="0" smtClean="0">
                <a:solidFill>
                  <a:srgbClr val="0070C0"/>
                </a:solidFill>
                <a:latin typeface="Arial" pitchFamily="34" charset="0"/>
                <a:cs typeface="Arial" pitchFamily="34" charset="0"/>
              </a:rPr>
              <a:t>        return </a:t>
            </a:r>
            <a:r>
              <a:rPr lang="fr-FR" sz="1800" b="1" dirty="0" err="1" smtClean="0">
                <a:solidFill>
                  <a:srgbClr val="0070C0"/>
                </a:solidFill>
                <a:latin typeface="Arial" pitchFamily="34" charset="0"/>
                <a:cs typeface="Arial" pitchFamily="34" charset="0"/>
              </a:rPr>
              <a:t>valeurRetournee</a:t>
            </a:r>
            <a:r>
              <a:rPr lang="fr-FR" sz="1800" b="1" dirty="0" smtClean="0">
                <a:solidFill>
                  <a:srgbClr val="0070C0"/>
                </a:solidFill>
                <a:latin typeface="Arial" pitchFamily="34" charset="0"/>
                <a:cs typeface="Arial" pitchFamily="34" charset="0"/>
              </a:rPr>
              <a:t>;</a:t>
            </a:r>
          </a:p>
          <a:p>
            <a:pPr>
              <a:buNone/>
            </a:pPr>
            <a:r>
              <a:rPr lang="fr-FR" sz="1800" b="1" dirty="0" smtClean="0">
                <a:solidFill>
                  <a:srgbClr val="0070C0"/>
                </a:solidFill>
                <a:latin typeface="Arial" pitchFamily="34" charset="0"/>
                <a:cs typeface="Arial" pitchFamily="34" charset="0"/>
              </a:rPr>
              <a:t>}</a:t>
            </a:r>
          </a:p>
          <a:p>
            <a:pPr algn="just">
              <a:lnSpc>
                <a:spcPct val="150000"/>
              </a:lnSpc>
              <a:buNone/>
            </a:pPr>
            <a:r>
              <a:rPr lang="fr-FR" sz="1800" b="1" dirty="0" smtClean="0">
                <a:solidFill>
                  <a:srgbClr val="C00000"/>
                </a:solidFill>
                <a:latin typeface="Times New Roman" pitchFamily="18" charset="0"/>
                <a:cs typeface="Times New Roman" pitchFamily="18" charset="0"/>
              </a:rPr>
              <a:t>Exemple :</a:t>
            </a:r>
          </a:p>
          <a:p>
            <a:pPr algn="just">
              <a:lnSpc>
                <a:spcPct val="150000"/>
              </a:lnSpc>
              <a:buNone/>
            </a:pPr>
            <a:r>
              <a:rPr lang="fr-FR" sz="1800" b="1" dirty="0" smtClean="0">
                <a:solidFill>
                  <a:srgbClr val="C00000"/>
                </a:solidFill>
                <a:latin typeface="Times New Roman" pitchFamily="18" charset="0"/>
                <a:cs typeface="Times New Roman" pitchFamily="18" charset="0"/>
              </a:rPr>
              <a:t>Ecrire un programme java qui calcule la somme de deux nombres dans une fonction</a:t>
            </a:r>
          </a:p>
          <a:p>
            <a:pPr>
              <a:buNone/>
            </a:pPr>
            <a:endParaRPr lang="fr-FR" sz="1800" b="1" dirty="0" smtClean="0">
              <a:solidFill>
                <a:srgbClr val="0070C0"/>
              </a:solidFill>
              <a:latin typeface="Arial" pitchFamily="34" charset="0"/>
              <a:cs typeface="Arial"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16</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tableaux</a:t>
            </a:r>
          </a:p>
          <a:p>
            <a:pPr>
              <a:buNone/>
            </a:pPr>
            <a:endParaRPr lang="fr-FR" sz="1800" b="1" dirty="0" smtClean="0">
              <a:solidFill>
                <a:srgbClr val="0070C0"/>
              </a:solidFill>
              <a:latin typeface="Arial" pitchFamily="34" charset="0"/>
              <a:cs typeface="Arial" pitchFamily="34" charset="0"/>
            </a:endParaRPr>
          </a:p>
          <a:p>
            <a:pPr>
              <a:buNone/>
            </a:pPr>
            <a:endParaRPr lang="fr-FR" sz="1800" b="1" dirty="0" smtClean="0">
              <a:solidFill>
                <a:srgbClr val="0070C0"/>
              </a:solidFill>
              <a:latin typeface="Arial" pitchFamily="34" charset="0"/>
              <a:cs typeface="Arial" pitchFamily="34" charset="0"/>
            </a:endParaRPr>
          </a:p>
          <a:p>
            <a:pPr>
              <a:buNone/>
            </a:pPr>
            <a:endParaRPr lang="fr-FR" sz="1800" b="1" dirty="0" smtClean="0">
              <a:solidFill>
                <a:srgbClr val="0070C0"/>
              </a:solidFill>
              <a:latin typeface="Arial" pitchFamily="34" charset="0"/>
              <a:cs typeface="Arial" pitchFamily="34" charset="0"/>
            </a:endParaRPr>
          </a:p>
          <a:p>
            <a:pPr>
              <a:buNone/>
            </a:pPr>
            <a:r>
              <a:rPr lang="fr-FR" sz="2000" b="1" dirty="0" err="1" smtClean="0">
                <a:solidFill>
                  <a:srgbClr val="0070C0"/>
                </a:solidFill>
              </a:rPr>
              <a:t>int</a:t>
            </a:r>
            <a:r>
              <a:rPr lang="fr-FR" sz="2000" b="1" dirty="0" smtClean="0">
                <a:solidFill>
                  <a:srgbClr val="0070C0"/>
                </a:solidFill>
              </a:rPr>
              <a:t>[] </a:t>
            </a:r>
            <a:r>
              <a:rPr lang="fr-FR" sz="2000" b="1" dirty="0" err="1" smtClean="0">
                <a:solidFill>
                  <a:srgbClr val="0070C0"/>
                </a:solidFill>
              </a:rPr>
              <a:t>tabInt</a:t>
            </a:r>
            <a:r>
              <a:rPr lang="fr-FR" sz="2000" b="1" dirty="0" smtClean="0">
                <a:solidFill>
                  <a:srgbClr val="0070C0"/>
                </a:solidFill>
              </a:rPr>
              <a:t> ; </a:t>
            </a:r>
            <a:r>
              <a:rPr lang="fr-FR" sz="2000" dirty="0" smtClean="0">
                <a:solidFill>
                  <a:srgbClr val="0070C0"/>
                </a:solidFill>
              </a:rPr>
              <a:t>// Déclaration d’un tableau d’entiers</a:t>
            </a:r>
          </a:p>
          <a:p>
            <a:pPr>
              <a:buNone/>
            </a:pPr>
            <a:r>
              <a:rPr lang="fr-FR" sz="2000" b="1" dirty="0" smtClean="0">
                <a:solidFill>
                  <a:srgbClr val="0070C0"/>
                </a:solidFill>
              </a:rPr>
              <a:t>char[] </a:t>
            </a:r>
            <a:r>
              <a:rPr lang="fr-FR" sz="2000" b="1" dirty="0" err="1" smtClean="0">
                <a:solidFill>
                  <a:srgbClr val="0070C0"/>
                </a:solidFill>
              </a:rPr>
              <a:t>tabChar</a:t>
            </a:r>
            <a:r>
              <a:rPr lang="fr-FR" sz="2000" b="1" dirty="0" smtClean="0">
                <a:solidFill>
                  <a:srgbClr val="0070C0"/>
                </a:solidFill>
              </a:rPr>
              <a:t> ; </a:t>
            </a:r>
            <a:r>
              <a:rPr lang="fr-FR" sz="2000" dirty="0" smtClean="0">
                <a:solidFill>
                  <a:srgbClr val="0070C0"/>
                </a:solidFill>
              </a:rPr>
              <a:t>// Déclaration d’un tableau de caractères</a:t>
            </a:r>
          </a:p>
          <a:p>
            <a:pPr>
              <a:buNone/>
            </a:pPr>
            <a:endParaRPr lang="fr-FR" sz="1100" dirty="0" smtClean="0">
              <a:solidFill>
                <a:srgbClr val="0070C0"/>
              </a:solidFill>
              <a:latin typeface="Arial" pitchFamily="34" charset="0"/>
              <a:cs typeface="Arial" pitchFamily="34" charset="0"/>
            </a:endParaRPr>
          </a:p>
          <a:p>
            <a:pPr>
              <a:buNone/>
            </a:pPr>
            <a:r>
              <a:rPr lang="fr-FR" sz="2000" dirty="0" smtClean="0"/>
              <a:t>L’instanciation quant à elle précise la taille à réserver. Elle se fait avec le mot clé new.</a:t>
            </a:r>
            <a:endParaRPr lang="fr-FR" sz="2000" dirty="0" smtClean="0">
              <a:solidFill>
                <a:srgbClr val="0070C0"/>
              </a:solidFill>
              <a:latin typeface="Arial" pitchFamily="34" charset="0"/>
              <a:cs typeface="Arial" pitchFamily="34" charset="0"/>
            </a:endParaRPr>
          </a:p>
          <a:p>
            <a:pPr>
              <a:buNone/>
            </a:pPr>
            <a:r>
              <a:rPr lang="fr-FR" sz="2000" b="1" dirty="0" err="1" smtClean="0">
                <a:solidFill>
                  <a:srgbClr val="0070C0"/>
                </a:solidFill>
              </a:rPr>
              <a:t>int</a:t>
            </a:r>
            <a:r>
              <a:rPr lang="fr-FR" sz="2000" b="1" dirty="0" smtClean="0">
                <a:solidFill>
                  <a:srgbClr val="0070C0"/>
                </a:solidFill>
              </a:rPr>
              <a:t>[] </a:t>
            </a:r>
            <a:r>
              <a:rPr lang="fr-FR" sz="2000" b="1" dirty="0" err="1" smtClean="0">
                <a:solidFill>
                  <a:srgbClr val="0070C0"/>
                </a:solidFill>
              </a:rPr>
              <a:t>tabInt</a:t>
            </a:r>
            <a:r>
              <a:rPr lang="fr-FR" sz="2000" b="1" dirty="0" smtClean="0">
                <a:solidFill>
                  <a:srgbClr val="0070C0"/>
                </a:solidFill>
              </a:rPr>
              <a:t> ; </a:t>
            </a:r>
            <a:r>
              <a:rPr lang="fr-FR" sz="2000" dirty="0" smtClean="0">
                <a:solidFill>
                  <a:srgbClr val="0070C0"/>
                </a:solidFill>
              </a:rPr>
              <a:t>// Déclaration d’un tableau d’entiers</a:t>
            </a:r>
          </a:p>
          <a:p>
            <a:pPr>
              <a:buNone/>
            </a:pPr>
            <a:r>
              <a:rPr lang="fr-FR" sz="2000" b="1" dirty="0" err="1" smtClean="0">
                <a:solidFill>
                  <a:srgbClr val="0070C0"/>
                </a:solidFill>
              </a:rPr>
              <a:t>tabInt</a:t>
            </a:r>
            <a:r>
              <a:rPr lang="fr-FR" sz="2000" b="1" dirty="0" smtClean="0">
                <a:solidFill>
                  <a:srgbClr val="0070C0"/>
                </a:solidFill>
              </a:rPr>
              <a:t> = new </a:t>
            </a:r>
            <a:r>
              <a:rPr lang="fr-FR" sz="2000" b="1" dirty="0" err="1" smtClean="0">
                <a:solidFill>
                  <a:srgbClr val="0070C0"/>
                </a:solidFill>
              </a:rPr>
              <a:t>int</a:t>
            </a:r>
            <a:r>
              <a:rPr lang="fr-FR" sz="2000" b="1" dirty="0" smtClean="0">
                <a:solidFill>
                  <a:srgbClr val="0070C0"/>
                </a:solidFill>
              </a:rPr>
              <a:t>[10];</a:t>
            </a:r>
            <a:r>
              <a:rPr lang="fr-FR" sz="2000" dirty="0" smtClean="0">
                <a:solidFill>
                  <a:srgbClr val="0070C0"/>
                </a:solidFill>
              </a:rPr>
              <a:t> // Instanciation d’un tableau de 10 entiers</a:t>
            </a:r>
            <a:r>
              <a:rPr lang="fr-FR" sz="2000" b="1" dirty="0" smtClean="0">
                <a:solidFill>
                  <a:srgbClr val="0070C0"/>
                </a:solidFill>
              </a:rPr>
              <a:t> </a:t>
            </a:r>
            <a:endParaRPr lang="fr-FR" sz="2000" dirty="0" smtClean="0">
              <a:solidFill>
                <a:srgbClr val="0070C0"/>
              </a:solidFill>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17</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2" name="Picture 2" descr="C:\Users\dhia\Desktop\2018-02-10_071058.png"/>
          <p:cNvPicPr>
            <a:picLocks noChangeAspect="1" noChangeArrowheads="1"/>
          </p:cNvPicPr>
          <p:nvPr/>
        </p:nvPicPr>
        <p:blipFill>
          <a:blip r:embed="rId2"/>
          <a:srcRect/>
          <a:stretch>
            <a:fillRect/>
          </a:stretch>
        </p:blipFill>
        <p:spPr bwMode="auto">
          <a:xfrm>
            <a:off x="928662" y="1519234"/>
            <a:ext cx="7000924" cy="112394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tableaux à N dimensions </a:t>
            </a:r>
          </a:p>
          <a:p>
            <a:pPr>
              <a:buNone/>
            </a:pPr>
            <a:endParaRPr lang="fr-FR" sz="1200" b="1" dirty="0" smtClean="0">
              <a:solidFill>
                <a:srgbClr val="0070C0"/>
              </a:solidFill>
              <a:latin typeface="Times New Roman" pitchFamily="18" charset="0"/>
              <a:cs typeface="Times New Roman" pitchFamily="18" charset="0"/>
            </a:endParaRPr>
          </a:p>
          <a:p>
            <a:pPr>
              <a:buNone/>
            </a:pPr>
            <a:r>
              <a:rPr lang="fr-FR" sz="2000" b="1" dirty="0" smtClean="0">
                <a:solidFill>
                  <a:srgbClr val="0070C0"/>
                </a:solidFill>
              </a:rPr>
              <a:t>char[][] T ; </a:t>
            </a:r>
            <a:r>
              <a:rPr lang="fr-FR" sz="2000" dirty="0" smtClean="0">
                <a:solidFill>
                  <a:srgbClr val="0070C0"/>
                </a:solidFill>
              </a:rPr>
              <a:t>// Déclaration d’un tableau à 2 dimensions de caractères</a:t>
            </a:r>
          </a:p>
          <a:p>
            <a:pPr>
              <a:buNone/>
            </a:pPr>
            <a:r>
              <a:rPr lang="fr-FR" sz="2000" b="1" dirty="0" smtClean="0">
                <a:solidFill>
                  <a:srgbClr val="0070C0"/>
                </a:solidFill>
              </a:rPr>
              <a:t>T = new char[3][5]; </a:t>
            </a:r>
            <a:r>
              <a:rPr lang="fr-FR" sz="2000" dirty="0" smtClean="0">
                <a:solidFill>
                  <a:srgbClr val="0070C0"/>
                </a:solidFill>
              </a:rPr>
              <a:t>// Instanciation d’un tableau contenant 3 tableaux de</a:t>
            </a:r>
          </a:p>
          <a:p>
            <a:pPr>
              <a:buNone/>
            </a:pPr>
            <a:r>
              <a:rPr lang="fr-FR" sz="2000" dirty="0" smtClean="0">
                <a:solidFill>
                  <a:srgbClr val="0070C0"/>
                </a:solidFill>
              </a:rPr>
              <a:t>                                    // 5 caractères chacun. T a donc 3 lignes et 5 colonnes.</a:t>
            </a:r>
            <a:endParaRPr lang="fr-FR" sz="2000" dirty="0" smtClean="0">
              <a:solidFill>
                <a:srgbClr val="0070C0"/>
              </a:solidFill>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18</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3" name="Picture 4" descr="C:\Users\dhia\Desktop\2018-02-10_072246.png"/>
          <p:cNvPicPr>
            <a:picLocks noChangeAspect="1" noChangeArrowheads="1"/>
          </p:cNvPicPr>
          <p:nvPr/>
        </p:nvPicPr>
        <p:blipFill>
          <a:blip r:embed="rId2"/>
          <a:srcRect/>
          <a:stretch>
            <a:fillRect/>
          </a:stretch>
        </p:blipFill>
        <p:spPr bwMode="auto">
          <a:xfrm>
            <a:off x="142844" y="3143248"/>
            <a:ext cx="8786874" cy="302895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classes </a:t>
            </a:r>
            <a:endParaRPr lang="fr-FR" sz="2600" b="1" dirty="0" smtClean="0">
              <a:latin typeface="Times New Roman" pitchFamily="18" charset="0"/>
              <a:cs typeface="Times New Roman" pitchFamily="18" charset="0"/>
            </a:endParaRPr>
          </a:p>
          <a:p>
            <a:pPr>
              <a:buNone/>
            </a:pPr>
            <a:endParaRPr lang="fr-FR" sz="1200" b="1" dirty="0" smtClean="0">
              <a:solidFill>
                <a:srgbClr val="0070C0"/>
              </a:solidFill>
              <a:latin typeface="Times New Roman" pitchFamily="18" charset="0"/>
              <a:cs typeface="Times New Roman" pitchFamily="18" charset="0"/>
            </a:endParaRPr>
          </a:p>
          <a:p>
            <a:pPr>
              <a:lnSpc>
                <a:spcPct val="150000"/>
              </a:lnSpc>
              <a:buNone/>
            </a:pPr>
            <a:r>
              <a:rPr lang="fr-FR" sz="2000" dirty="0" smtClean="0">
                <a:latin typeface="Times New Roman" pitchFamily="18" charset="0"/>
                <a:cs typeface="Times New Roman" pitchFamily="18" charset="0"/>
              </a:rPr>
              <a:t>c'est un ensemble de données et de fonctions regroupées dans une même entité. Les fonctions qui opèrent sur les données sont appelées </a:t>
            </a:r>
            <a:r>
              <a:rPr lang="fr-FR" sz="2000" dirty="0" smtClean="0">
                <a:latin typeface="Times New Roman" pitchFamily="18" charset="0"/>
                <a:cs typeface="Times New Roman" pitchFamily="18" charset="0"/>
              </a:rPr>
              <a:t>des méthodes.</a:t>
            </a:r>
          </a:p>
          <a:p>
            <a:pPr>
              <a:lnSpc>
                <a:spcPct val="150000"/>
              </a:lnSpc>
              <a:buNone/>
            </a:pPr>
            <a:r>
              <a:rPr lang="fr-FR" sz="2000" dirty="0" smtClean="0">
                <a:latin typeface="Times New Roman" pitchFamily="18" charset="0"/>
                <a:cs typeface="Times New Roman" pitchFamily="18" charset="0"/>
              </a:rPr>
              <a:t>Pour accéder à une classe il faut en déclarer une instance de classe ou objet</a:t>
            </a:r>
            <a:r>
              <a:rPr lang="fr-FR" sz="2000" dirty="0" smtClean="0">
                <a:latin typeface="Times New Roman" pitchFamily="18" charset="0"/>
                <a:cs typeface="Times New Roman" pitchFamily="18" charset="0"/>
              </a:rPr>
              <a:t>.</a:t>
            </a:r>
          </a:p>
          <a:p>
            <a:pPr>
              <a:lnSpc>
                <a:spcPct val="150000"/>
              </a:lnSpc>
              <a:buNone/>
            </a:pPr>
            <a:r>
              <a:rPr lang="fr-FR" sz="2000" dirty="0" smtClean="0">
                <a:latin typeface="Times New Roman" pitchFamily="18" charset="0"/>
                <a:cs typeface="Times New Roman" pitchFamily="18" charset="0"/>
              </a:rPr>
              <a:t>Les </a:t>
            </a:r>
            <a:r>
              <a:rPr lang="fr-FR" sz="2000" dirty="0" smtClean="0">
                <a:latin typeface="Times New Roman" pitchFamily="18" charset="0"/>
                <a:cs typeface="Times New Roman" pitchFamily="18" charset="0"/>
              </a:rPr>
              <a:t>modificateurs de classe </a:t>
            </a:r>
            <a:r>
              <a:rPr lang="fr-FR" sz="2000" dirty="0" smtClean="0">
                <a:latin typeface="Times New Roman" pitchFamily="18" charset="0"/>
                <a:cs typeface="Times New Roman" pitchFamily="18" charset="0"/>
              </a:rPr>
              <a:t>sont :</a:t>
            </a:r>
          </a:p>
          <a:p>
            <a:pPr>
              <a:buNone/>
            </a:pPr>
            <a:endParaRPr lang="fr-FR" sz="2000" dirty="0" smtClean="0"/>
          </a:p>
          <a:p>
            <a:pPr>
              <a:buNone/>
            </a:pPr>
            <a:endParaRPr lang="fr-FR" sz="2000" dirty="0" smtClean="0">
              <a:solidFill>
                <a:srgbClr val="0070C0"/>
              </a:solidFill>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19</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graphicFrame>
        <p:nvGraphicFramePr>
          <p:cNvPr id="12" name="Tableau 11"/>
          <p:cNvGraphicFramePr>
            <a:graphicFrameLocks noGrp="1"/>
          </p:cNvGraphicFramePr>
          <p:nvPr/>
        </p:nvGraphicFramePr>
        <p:xfrm>
          <a:off x="500034" y="3860490"/>
          <a:ext cx="8215370" cy="2497468"/>
        </p:xfrm>
        <a:graphic>
          <a:graphicData uri="http://schemas.openxmlformats.org/drawingml/2006/table">
            <a:tbl>
              <a:tblPr firstRow="1" bandRow="1">
                <a:tableStyleId>{073A0DAA-6AF3-43AB-8588-CEC1D06C72B9}</a:tableStyleId>
              </a:tblPr>
              <a:tblGrid>
                <a:gridCol w="1901706"/>
                <a:gridCol w="6313664"/>
              </a:tblGrid>
              <a:tr h="464347">
                <a:tc>
                  <a:txBody>
                    <a:bodyPr/>
                    <a:lstStyle/>
                    <a:p>
                      <a:r>
                        <a:rPr lang="fr-FR" dirty="0" smtClean="0"/>
                        <a:t>Type</a:t>
                      </a:r>
                      <a:endParaRPr lang="fr-FR" dirty="0"/>
                    </a:p>
                  </a:txBody>
                  <a:tcPr/>
                </a:tc>
                <a:tc>
                  <a:txBody>
                    <a:bodyPr/>
                    <a:lstStyle/>
                    <a:p>
                      <a:r>
                        <a:rPr lang="fr-FR" dirty="0" smtClean="0"/>
                        <a:t>Définition </a:t>
                      </a:r>
                      <a:endParaRPr lang="fr-FR" dirty="0"/>
                    </a:p>
                  </a:txBody>
                  <a:tcPr/>
                </a:tc>
              </a:tr>
              <a:tr h="464347">
                <a:tc>
                  <a:txBody>
                    <a:bodyPr/>
                    <a:lstStyle/>
                    <a:p>
                      <a:r>
                        <a:rPr lang="fr-FR" sz="1800" b="1" kern="1200" baseline="0" dirty="0" smtClean="0">
                          <a:solidFill>
                            <a:schemeClr val="dk1"/>
                          </a:solidFill>
                          <a:latin typeface="+mn-lt"/>
                          <a:ea typeface="+mn-ea"/>
                          <a:cs typeface="+mn-cs"/>
                        </a:rPr>
                        <a:t>abstract</a:t>
                      </a:r>
                      <a:endParaRPr lang="fr-FR" dirty="0"/>
                    </a:p>
                  </a:txBody>
                  <a:tcPr/>
                </a:tc>
                <a:tc>
                  <a:txBody>
                    <a:bodyPr/>
                    <a:lstStyle/>
                    <a:p>
                      <a:r>
                        <a:rPr lang="fr-FR" sz="1800" kern="1200" baseline="0" dirty="0" smtClean="0">
                          <a:solidFill>
                            <a:schemeClr val="dk1"/>
                          </a:solidFill>
                          <a:latin typeface="+mn-lt"/>
                          <a:ea typeface="+mn-ea"/>
                          <a:cs typeface="+mn-cs"/>
                        </a:rPr>
                        <a:t>Une classe déclarée abstract ne peut pas être instanciée</a:t>
                      </a:r>
                      <a:endParaRPr lang="fr-FR" dirty="0"/>
                    </a:p>
                  </a:txBody>
                  <a:tcPr/>
                </a:tc>
              </a:tr>
              <a:tr h="464347">
                <a:tc>
                  <a:txBody>
                    <a:bodyPr/>
                    <a:lstStyle/>
                    <a:p>
                      <a:r>
                        <a:rPr lang="fr-FR" sz="1800" b="1" kern="1200" baseline="0" dirty="0" smtClean="0">
                          <a:solidFill>
                            <a:schemeClr val="dk1"/>
                          </a:solidFill>
                          <a:latin typeface="+mn-lt"/>
                          <a:ea typeface="+mn-ea"/>
                          <a:cs typeface="+mn-cs"/>
                        </a:rPr>
                        <a:t>final</a:t>
                      </a:r>
                      <a:endParaRPr lang="fr-FR" dirty="0"/>
                    </a:p>
                  </a:txBody>
                  <a:tcPr/>
                </a:tc>
                <a:tc>
                  <a:txBody>
                    <a:bodyPr/>
                    <a:lstStyle/>
                    <a:p>
                      <a:r>
                        <a:rPr lang="fr-FR" sz="1800" kern="1200" baseline="0" dirty="0" smtClean="0">
                          <a:solidFill>
                            <a:schemeClr val="dk1"/>
                          </a:solidFill>
                          <a:latin typeface="+mn-lt"/>
                          <a:ea typeface="+mn-ea"/>
                          <a:cs typeface="+mn-cs"/>
                        </a:rPr>
                        <a:t>Les classes déclarées final ne peuvent donc pas avoir de classes filles. </a:t>
                      </a:r>
                      <a:endParaRPr lang="fr-FR" dirty="0"/>
                    </a:p>
                  </a:txBody>
                  <a:tcPr/>
                </a:tc>
              </a:tr>
              <a:tr h="464347">
                <a:tc>
                  <a:txBody>
                    <a:bodyPr/>
                    <a:lstStyle/>
                    <a:p>
                      <a:r>
                        <a:rPr lang="fr-FR" sz="1800" b="1" kern="1200" baseline="0" dirty="0" err="1" smtClean="0">
                          <a:solidFill>
                            <a:schemeClr val="dk1"/>
                          </a:solidFill>
                          <a:latin typeface="+mn-lt"/>
                          <a:ea typeface="+mn-ea"/>
                          <a:cs typeface="+mn-cs"/>
                        </a:rPr>
                        <a:t>private</a:t>
                      </a:r>
                      <a:endParaRPr lang="fr-FR" dirty="0"/>
                    </a:p>
                  </a:txBody>
                  <a:tcPr/>
                </a:tc>
                <a:tc>
                  <a:txBody>
                    <a:bodyPr/>
                    <a:lstStyle/>
                    <a:p>
                      <a:r>
                        <a:rPr lang="fr-FR" sz="1800" kern="1200" baseline="0" dirty="0" smtClean="0">
                          <a:solidFill>
                            <a:schemeClr val="dk1"/>
                          </a:solidFill>
                          <a:latin typeface="+mn-lt"/>
                          <a:ea typeface="+mn-ea"/>
                          <a:cs typeface="+mn-cs"/>
                        </a:rPr>
                        <a:t>la classe n'est accessible qu'à partir du fichier où elle est définie</a:t>
                      </a:r>
                      <a:endParaRPr lang="fr-FR" dirty="0"/>
                    </a:p>
                  </a:txBody>
                  <a:tcPr/>
                </a:tc>
              </a:tr>
              <a:tr h="464347">
                <a:tc>
                  <a:txBody>
                    <a:bodyPr/>
                    <a:lstStyle/>
                    <a:p>
                      <a:r>
                        <a:rPr lang="fr-FR" sz="1800" b="1" kern="1200" baseline="0" dirty="0" smtClean="0">
                          <a:solidFill>
                            <a:schemeClr val="dk1"/>
                          </a:solidFill>
                          <a:latin typeface="+mn-lt"/>
                          <a:ea typeface="+mn-ea"/>
                          <a:cs typeface="+mn-cs"/>
                        </a:rPr>
                        <a:t>public</a:t>
                      </a:r>
                      <a:endParaRPr lang="fr-FR" dirty="0"/>
                    </a:p>
                  </a:txBody>
                  <a:tcPr/>
                </a:tc>
                <a:tc>
                  <a:txBody>
                    <a:bodyPr/>
                    <a:lstStyle/>
                    <a:p>
                      <a:r>
                        <a:rPr lang="fr-FR" sz="1800" kern="1200" baseline="0" dirty="0" smtClean="0">
                          <a:solidFill>
                            <a:schemeClr val="dk1"/>
                          </a:solidFill>
                          <a:latin typeface="+mn-lt"/>
                          <a:ea typeface="+mn-ea"/>
                          <a:cs typeface="+mn-cs"/>
                        </a:rPr>
                        <a:t>La classe est accessible partout</a:t>
                      </a:r>
                      <a:endParaRPr lang="fr-FR"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p:txBody>
          <a:bodyPr/>
          <a:lstStyle/>
          <a:p>
            <a:fld id="{3B95A431-CDB4-46EA-9788-F5B42BA94049}" type="datetime2">
              <a:rPr lang="fr-FR" smtClean="0"/>
              <a:pPr/>
              <a:t>lundi 19 février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a:t>
            </a:fld>
            <a:endParaRPr lang="fr-BE"/>
          </a:p>
        </p:txBody>
      </p:sp>
      <p:pic>
        <p:nvPicPr>
          <p:cNvPr id="1026" name="Picture 2" descr="C:\Users\dhia\Desktop\images.png"/>
          <p:cNvPicPr>
            <a:picLocks noChangeAspect="1" noChangeArrowheads="1"/>
          </p:cNvPicPr>
          <p:nvPr/>
        </p:nvPicPr>
        <p:blipFill>
          <a:blip r:embed="rId2"/>
          <a:srcRect/>
          <a:stretch>
            <a:fillRect/>
          </a:stretch>
        </p:blipFill>
        <p:spPr bwMode="auto">
          <a:xfrm>
            <a:off x="2143108" y="1643050"/>
            <a:ext cx="4714908" cy="306977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objets </a:t>
            </a:r>
            <a:endParaRPr lang="fr-FR" sz="2600" b="1" dirty="0" smtClean="0">
              <a:latin typeface="Times New Roman" pitchFamily="18" charset="0"/>
              <a:cs typeface="Times New Roman" pitchFamily="18" charset="0"/>
            </a:endParaRPr>
          </a:p>
          <a:p>
            <a:pPr>
              <a:buNone/>
            </a:pPr>
            <a:endParaRPr lang="fr-FR" sz="1200" b="1" dirty="0" smtClean="0">
              <a:solidFill>
                <a:srgbClr val="0070C0"/>
              </a:solidFill>
              <a:latin typeface="Times New Roman" pitchFamily="18" charset="0"/>
              <a:cs typeface="Times New Roman" pitchFamily="18" charset="0"/>
            </a:endParaRPr>
          </a:p>
          <a:p>
            <a:pPr algn="just">
              <a:lnSpc>
                <a:spcPct val="150000"/>
              </a:lnSpc>
              <a:buNone/>
            </a:pPr>
            <a:r>
              <a:rPr lang="fr-FR" sz="2000" dirty="0" smtClean="0">
                <a:latin typeface="Times New Roman" pitchFamily="18" charset="0"/>
                <a:cs typeface="Times New Roman" pitchFamily="18" charset="0"/>
              </a:rPr>
              <a:t>Les </a:t>
            </a:r>
            <a:r>
              <a:rPr lang="fr-FR" sz="2000" dirty="0" smtClean="0">
                <a:latin typeface="Times New Roman" pitchFamily="18" charset="0"/>
                <a:cs typeface="Times New Roman" pitchFamily="18" charset="0"/>
              </a:rPr>
              <a:t>objets contiennent des attributs et des méthodes. Les attributs sont des variables ou des objets nécessaires </a:t>
            </a:r>
            <a:r>
              <a:rPr lang="fr-FR" sz="2000" dirty="0" smtClean="0">
                <a:latin typeface="Times New Roman" pitchFamily="18" charset="0"/>
                <a:cs typeface="Times New Roman" pitchFamily="18" charset="0"/>
              </a:rPr>
              <a:t>au fonctionnement </a:t>
            </a:r>
            <a:r>
              <a:rPr lang="fr-FR" sz="2000" dirty="0" smtClean="0">
                <a:latin typeface="Times New Roman" pitchFamily="18" charset="0"/>
                <a:cs typeface="Times New Roman" pitchFamily="18" charset="0"/>
              </a:rPr>
              <a:t>de l'objet. En Java, une application est un objet. La classe est la description d'un objet. Un objet est </a:t>
            </a:r>
            <a:r>
              <a:rPr lang="fr-FR" sz="2000" dirty="0" smtClean="0">
                <a:latin typeface="Times New Roman" pitchFamily="18" charset="0"/>
                <a:cs typeface="Times New Roman" pitchFamily="18" charset="0"/>
              </a:rPr>
              <a:t>une instance </a:t>
            </a:r>
            <a:r>
              <a:rPr lang="fr-FR" sz="2000" dirty="0" smtClean="0">
                <a:latin typeface="Times New Roman" pitchFamily="18" charset="0"/>
                <a:cs typeface="Times New Roman" pitchFamily="18" charset="0"/>
              </a:rPr>
              <a:t>d'une classe. Pour chaque instance d'une classe, le code est le même, seules les données sont différentes </a:t>
            </a:r>
            <a:r>
              <a:rPr lang="fr-FR" sz="2000" dirty="0" smtClean="0">
                <a:latin typeface="Times New Roman" pitchFamily="18" charset="0"/>
                <a:cs typeface="Times New Roman" pitchFamily="18" charset="0"/>
              </a:rPr>
              <a:t>à chaque objet.</a:t>
            </a:r>
          </a:p>
          <a:p>
            <a:pPr algn="just">
              <a:lnSpc>
                <a:spcPct val="150000"/>
              </a:lnSpc>
              <a:buNone/>
            </a:pPr>
            <a:r>
              <a:rPr lang="fr-FR" sz="2000" b="1" dirty="0" err="1" smtClean="0">
                <a:solidFill>
                  <a:srgbClr val="0070C0"/>
                </a:solidFill>
              </a:rPr>
              <a:t>MaClasse</a:t>
            </a:r>
            <a:r>
              <a:rPr lang="fr-FR" sz="2000" b="1" dirty="0" smtClean="0">
                <a:solidFill>
                  <a:srgbClr val="0070C0"/>
                </a:solidFill>
              </a:rPr>
              <a:t> m;</a:t>
            </a:r>
          </a:p>
          <a:p>
            <a:pPr algn="just">
              <a:lnSpc>
                <a:spcPct val="150000"/>
              </a:lnSpc>
              <a:buNone/>
            </a:pPr>
            <a:r>
              <a:rPr lang="fr-FR" sz="2000" b="1" dirty="0" smtClean="0">
                <a:solidFill>
                  <a:srgbClr val="0070C0"/>
                </a:solidFill>
              </a:rPr>
              <a:t>m = new </a:t>
            </a:r>
            <a:r>
              <a:rPr lang="fr-FR" sz="2000" b="1" dirty="0" err="1" smtClean="0">
                <a:solidFill>
                  <a:srgbClr val="0070C0"/>
                </a:solidFill>
              </a:rPr>
              <a:t>MaClasse</a:t>
            </a:r>
            <a:r>
              <a:rPr lang="fr-FR" sz="2000" b="1" dirty="0" smtClean="0">
                <a:solidFill>
                  <a:srgbClr val="0070C0"/>
                </a:solidFill>
              </a:rPr>
              <a:t>();</a:t>
            </a:r>
          </a:p>
          <a:p>
            <a:pPr>
              <a:buNone/>
            </a:pPr>
            <a:endParaRPr lang="fr-FR" sz="2000" dirty="0" smtClean="0">
              <a:solidFill>
                <a:srgbClr val="0070C0"/>
              </a:solidFill>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20</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La création des objets identiques </a:t>
            </a:r>
            <a:endParaRPr lang="fr-FR" sz="2600" b="1" dirty="0" smtClean="0">
              <a:latin typeface="Times New Roman" pitchFamily="18" charset="0"/>
              <a:cs typeface="Times New Roman" pitchFamily="18" charset="0"/>
            </a:endParaRPr>
          </a:p>
          <a:p>
            <a:pPr algn="just">
              <a:lnSpc>
                <a:spcPct val="150000"/>
              </a:lnSpc>
              <a:buNone/>
            </a:pPr>
            <a:r>
              <a:rPr lang="fr-FR" sz="2000" dirty="0" smtClean="0">
                <a:latin typeface="Times New Roman" pitchFamily="18" charset="0"/>
                <a:cs typeface="Times New Roman" pitchFamily="18" charset="0"/>
              </a:rPr>
              <a:t>Pour </a:t>
            </a:r>
            <a:r>
              <a:rPr lang="fr-FR" sz="2000" dirty="0" smtClean="0">
                <a:latin typeface="Times New Roman" pitchFamily="18" charset="0"/>
                <a:cs typeface="Times New Roman" pitchFamily="18" charset="0"/>
              </a:rPr>
              <a:t>créer une copie d'un objet, il faut utiliser la méthode clone() : cette méthode permet de créer un deuxième </a:t>
            </a:r>
            <a:r>
              <a:rPr lang="fr-FR" sz="2000" dirty="0" smtClean="0">
                <a:latin typeface="Times New Roman" pitchFamily="18" charset="0"/>
                <a:cs typeface="Times New Roman" pitchFamily="18" charset="0"/>
              </a:rPr>
              <a:t>objet indépendant </a:t>
            </a:r>
            <a:r>
              <a:rPr lang="fr-FR" sz="2000" dirty="0" smtClean="0">
                <a:latin typeface="Times New Roman" pitchFamily="18" charset="0"/>
                <a:cs typeface="Times New Roman" pitchFamily="18" charset="0"/>
              </a:rPr>
              <a:t>mais identique à l'original. Cette méthode est héritée de la classe Object qui est la classe mère de toute </a:t>
            </a:r>
            <a:r>
              <a:rPr lang="fr-FR" sz="2000" dirty="0" smtClean="0">
                <a:latin typeface="Times New Roman" pitchFamily="18" charset="0"/>
                <a:cs typeface="Times New Roman" pitchFamily="18" charset="0"/>
              </a:rPr>
              <a:t>les classes </a:t>
            </a:r>
            <a:r>
              <a:rPr lang="fr-FR" sz="2000" dirty="0" smtClean="0">
                <a:latin typeface="Times New Roman" pitchFamily="18" charset="0"/>
                <a:cs typeface="Times New Roman" pitchFamily="18" charset="0"/>
              </a:rPr>
              <a:t>en Java</a:t>
            </a:r>
            <a:r>
              <a:rPr lang="fr-FR" sz="2000" dirty="0" smtClean="0">
                <a:latin typeface="Times New Roman" pitchFamily="18" charset="0"/>
                <a:cs typeface="Times New Roman" pitchFamily="18" charset="0"/>
              </a:rPr>
              <a:t>.</a:t>
            </a:r>
          </a:p>
          <a:p>
            <a:pPr algn="just">
              <a:lnSpc>
                <a:spcPct val="150000"/>
              </a:lnSpc>
              <a:buNone/>
            </a:pPr>
            <a:r>
              <a:rPr lang="fr-FR" sz="2000" b="1" dirty="0" err="1" smtClean="0">
                <a:solidFill>
                  <a:srgbClr val="0070C0"/>
                </a:solidFill>
              </a:rPr>
              <a:t>MaClasse</a:t>
            </a:r>
            <a:r>
              <a:rPr lang="fr-FR" sz="2000" b="1" dirty="0" smtClean="0">
                <a:solidFill>
                  <a:srgbClr val="0070C0"/>
                </a:solidFill>
              </a:rPr>
              <a:t> m1 = new </a:t>
            </a:r>
            <a:r>
              <a:rPr lang="fr-FR" sz="2000" b="1" dirty="0" err="1" smtClean="0">
                <a:solidFill>
                  <a:srgbClr val="0070C0"/>
                </a:solidFill>
              </a:rPr>
              <a:t>MaClasse</a:t>
            </a:r>
            <a:r>
              <a:rPr lang="fr-FR" sz="2000" b="1" dirty="0" smtClean="0">
                <a:solidFill>
                  <a:srgbClr val="0070C0"/>
                </a:solidFill>
              </a:rPr>
              <a:t>();</a:t>
            </a:r>
          </a:p>
          <a:p>
            <a:pPr algn="just">
              <a:lnSpc>
                <a:spcPct val="150000"/>
              </a:lnSpc>
              <a:buNone/>
            </a:pPr>
            <a:r>
              <a:rPr lang="fr-FR" sz="2000" b="1" dirty="0" err="1" smtClean="0">
                <a:solidFill>
                  <a:srgbClr val="0070C0"/>
                </a:solidFill>
              </a:rPr>
              <a:t>MaClasse</a:t>
            </a:r>
            <a:r>
              <a:rPr lang="fr-FR" sz="2000" b="1" dirty="0" smtClean="0">
                <a:solidFill>
                  <a:srgbClr val="0070C0"/>
                </a:solidFill>
              </a:rPr>
              <a:t> </a:t>
            </a:r>
            <a:r>
              <a:rPr lang="fr-FR" sz="2000" b="1" dirty="0" smtClean="0">
                <a:solidFill>
                  <a:srgbClr val="0070C0"/>
                </a:solidFill>
              </a:rPr>
              <a:t>m2 </a:t>
            </a:r>
            <a:r>
              <a:rPr lang="fr-FR" sz="2000" b="1" dirty="0" smtClean="0">
                <a:solidFill>
                  <a:srgbClr val="0070C0"/>
                </a:solidFill>
              </a:rPr>
              <a:t>= m1.clone</a:t>
            </a:r>
            <a:r>
              <a:rPr lang="fr-FR" sz="2000" b="1" dirty="0" smtClean="0">
                <a:solidFill>
                  <a:srgbClr val="0070C0"/>
                </a:solidFill>
              </a:rPr>
              <a:t>();</a:t>
            </a:r>
          </a:p>
          <a:p>
            <a:pPr algn="just">
              <a:lnSpc>
                <a:spcPct val="150000"/>
              </a:lnSpc>
              <a:buNone/>
            </a:pPr>
            <a:endParaRPr lang="fr-FR" sz="1000" b="1" dirty="0" smtClean="0">
              <a:solidFill>
                <a:srgbClr val="0070C0"/>
              </a:solidFill>
            </a:endParaRPr>
          </a:p>
          <a:p>
            <a:pPr algn="just">
              <a:lnSpc>
                <a:spcPct val="150000"/>
              </a:lnSpc>
              <a:buNone/>
            </a:pPr>
            <a:r>
              <a:rPr lang="fr-FR" sz="1800" b="1" dirty="0" smtClean="0">
                <a:solidFill>
                  <a:srgbClr val="C00000"/>
                </a:solidFill>
                <a:latin typeface="Times New Roman" pitchFamily="18" charset="0"/>
                <a:cs typeface="Times New Roman" pitchFamily="18" charset="0"/>
              </a:rPr>
              <a:t>Exemple :</a:t>
            </a:r>
          </a:p>
          <a:p>
            <a:pPr algn="just">
              <a:lnSpc>
                <a:spcPct val="150000"/>
              </a:lnSpc>
              <a:buNone/>
            </a:pPr>
            <a:r>
              <a:rPr lang="fr-FR" sz="1800" b="1" dirty="0" smtClean="0">
                <a:solidFill>
                  <a:srgbClr val="C00000"/>
                </a:solidFill>
                <a:latin typeface="Times New Roman" pitchFamily="18" charset="0"/>
                <a:cs typeface="Times New Roman" pitchFamily="18" charset="0"/>
              </a:rPr>
              <a:t>Afficher les informations d’une classe C1 à partir d’une autre classe C2</a:t>
            </a: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21</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constructeurs </a:t>
            </a:r>
            <a:endParaRPr lang="fr-FR" sz="2600" b="1" dirty="0" smtClean="0">
              <a:latin typeface="Times New Roman" pitchFamily="18" charset="0"/>
              <a:cs typeface="Times New Roman" pitchFamily="18" charset="0"/>
            </a:endParaRPr>
          </a:p>
          <a:p>
            <a:pPr algn="just">
              <a:lnSpc>
                <a:spcPct val="150000"/>
              </a:lnSpc>
              <a:buNone/>
            </a:pPr>
            <a:r>
              <a:rPr lang="fr-FR" sz="2000" dirty="0" smtClean="0">
                <a:latin typeface="Times New Roman" pitchFamily="18" charset="0"/>
                <a:cs typeface="Times New Roman" pitchFamily="18" charset="0"/>
              </a:rPr>
              <a:t>La déclaration d'un objet est suivie d'une sorte d'initialisation par le moyen d'une méthode particulière appelée constructeur pour que les variables aient une valeur de départ. </a:t>
            </a:r>
            <a:r>
              <a:rPr lang="fr-FR" sz="2000" dirty="0" smtClean="0">
                <a:latin typeface="Times New Roman" pitchFamily="18" charset="0"/>
                <a:cs typeface="Times New Roman" pitchFamily="18" charset="0"/>
              </a:rPr>
              <a:t>Elle n'est systématiquement invoquée que lors de la création </a:t>
            </a:r>
            <a:r>
              <a:rPr lang="fr-FR" sz="2000" dirty="0" smtClean="0">
                <a:latin typeface="Times New Roman" pitchFamily="18" charset="0"/>
                <a:cs typeface="Times New Roman" pitchFamily="18" charset="0"/>
              </a:rPr>
              <a:t>d'un</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objet.</a:t>
            </a:r>
          </a:p>
          <a:p>
            <a:pPr algn="just">
              <a:lnSpc>
                <a:spcPct val="150000"/>
              </a:lnSpc>
              <a:buNone/>
            </a:pPr>
            <a:endParaRPr lang="fr-FR" sz="600" dirty="0" smtClean="0">
              <a:latin typeface="Times New Roman" pitchFamily="18" charset="0"/>
              <a:cs typeface="Times New Roman" pitchFamily="18" charset="0"/>
            </a:endParaRPr>
          </a:p>
          <a:p>
            <a:pPr algn="just">
              <a:lnSpc>
                <a:spcPct val="110000"/>
              </a:lnSpc>
              <a:buNone/>
            </a:pPr>
            <a:r>
              <a:rPr lang="fr-FR" sz="2200" b="1" dirty="0" smtClean="0">
                <a:solidFill>
                  <a:srgbClr val="0070C0"/>
                </a:solidFill>
              </a:rPr>
              <a:t>public class </a:t>
            </a:r>
            <a:r>
              <a:rPr lang="fr-FR" sz="2200" b="1" dirty="0" err="1" smtClean="0">
                <a:solidFill>
                  <a:srgbClr val="0070C0"/>
                </a:solidFill>
              </a:rPr>
              <a:t>MaClasse</a:t>
            </a:r>
            <a:endParaRPr lang="fr-FR" sz="2200" b="1" dirty="0" smtClean="0">
              <a:solidFill>
                <a:srgbClr val="0070C0"/>
              </a:solidFill>
            </a:endParaRPr>
          </a:p>
          <a:p>
            <a:pPr algn="just">
              <a:lnSpc>
                <a:spcPct val="110000"/>
              </a:lnSpc>
              <a:buNone/>
            </a:pPr>
            <a:r>
              <a:rPr lang="fr-FR" sz="2200" b="1" dirty="0" smtClean="0">
                <a:solidFill>
                  <a:srgbClr val="0070C0"/>
                </a:solidFill>
              </a:rPr>
              <a:t>{</a:t>
            </a:r>
          </a:p>
          <a:p>
            <a:pPr algn="just">
              <a:lnSpc>
                <a:spcPct val="110000"/>
              </a:lnSpc>
              <a:buNone/>
            </a:pPr>
            <a:r>
              <a:rPr lang="fr-FR" sz="2200" b="1" dirty="0" smtClean="0">
                <a:solidFill>
                  <a:srgbClr val="0070C0"/>
                </a:solidFill>
              </a:rPr>
              <a:t>Int nombre;</a:t>
            </a:r>
          </a:p>
          <a:p>
            <a:pPr algn="just">
              <a:lnSpc>
                <a:spcPct val="110000"/>
              </a:lnSpc>
              <a:buNone/>
            </a:pPr>
            <a:r>
              <a:rPr lang="fr-FR" sz="2200" b="1" dirty="0" smtClean="0">
                <a:solidFill>
                  <a:srgbClr val="0070C0"/>
                </a:solidFill>
              </a:rPr>
              <a:t>public </a:t>
            </a:r>
            <a:r>
              <a:rPr lang="fr-FR" sz="2200" b="1" dirty="0" err="1" smtClean="0">
                <a:solidFill>
                  <a:srgbClr val="0070C0"/>
                </a:solidFill>
              </a:rPr>
              <a:t>MaClasse</a:t>
            </a:r>
            <a:r>
              <a:rPr lang="fr-FR" sz="2200" b="1" dirty="0" smtClean="0">
                <a:solidFill>
                  <a:srgbClr val="0070C0"/>
                </a:solidFill>
              </a:rPr>
              <a:t>( </a:t>
            </a:r>
            <a:r>
              <a:rPr lang="fr-FR" sz="2200" b="1" dirty="0" err="1" smtClean="0">
                <a:solidFill>
                  <a:srgbClr val="0070C0"/>
                </a:solidFill>
              </a:rPr>
              <a:t>int</a:t>
            </a:r>
            <a:r>
              <a:rPr lang="fr-FR" sz="2200" b="1" dirty="0" smtClean="0">
                <a:solidFill>
                  <a:srgbClr val="0070C0"/>
                </a:solidFill>
              </a:rPr>
              <a:t> </a:t>
            </a:r>
            <a:r>
              <a:rPr lang="fr-FR" sz="2200" b="1" dirty="0" smtClean="0">
                <a:solidFill>
                  <a:srgbClr val="0070C0"/>
                </a:solidFill>
              </a:rPr>
              <a:t>variable) </a:t>
            </a:r>
          </a:p>
          <a:p>
            <a:pPr algn="just">
              <a:lnSpc>
                <a:spcPct val="110000"/>
              </a:lnSpc>
              <a:buNone/>
            </a:pPr>
            <a:r>
              <a:rPr lang="fr-FR" sz="2200" b="1" dirty="0" smtClean="0">
                <a:solidFill>
                  <a:srgbClr val="0070C0"/>
                </a:solidFill>
              </a:rPr>
              <a:t>{   nombre </a:t>
            </a:r>
            <a:r>
              <a:rPr lang="fr-FR" sz="2200" b="1" dirty="0" smtClean="0">
                <a:solidFill>
                  <a:srgbClr val="0070C0"/>
                </a:solidFill>
              </a:rPr>
              <a:t>= </a:t>
            </a:r>
            <a:r>
              <a:rPr lang="fr-FR" sz="2200" b="1" dirty="0" smtClean="0">
                <a:solidFill>
                  <a:srgbClr val="0070C0"/>
                </a:solidFill>
              </a:rPr>
              <a:t>variable; }</a:t>
            </a:r>
            <a:endParaRPr lang="fr-FR" sz="2200" b="1" dirty="0" smtClean="0">
              <a:solidFill>
                <a:srgbClr val="0070C0"/>
              </a:solidFill>
            </a:endParaRPr>
          </a:p>
          <a:p>
            <a:pPr algn="just">
              <a:lnSpc>
                <a:spcPct val="110000"/>
              </a:lnSpc>
              <a:buNone/>
            </a:pPr>
            <a:r>
              <a:rPr lang="fr-FR" sz="2200" b="1" dirty="0" smtClean="0">
                <a:solidFill>
                  <a:srgbClr val="0070C0"/>
                </a:solidFill>
              </a:rPr>
              <a:t>}</a:t>
            </a: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22</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8" name="ZoneTexte 7"/>
          <p:cNvSpPr txBox="1"/>
          <p:nvPr/>
        </p:nvSpPr>
        <p:spPr>
          <a:xfrm>
            <a:off x="4429124" y="4286256"/>
            <a:ext cx="4286280"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fr-FR" b="1" dirty="0" smtClean="0">
                <a:solidFill>
                  <a:srgbClr val="C00000"/>
                </a:solidFill>
                <a:latin typeface="Times New Roman" pitchFamily="18" charset="0"/>
                <a:cs typeface="Times New Roman" pitchFamily="18" charset="0"/>
              </a:rPr>
              <a:t>Exemple :</a:t>
            </a:r>
          </a:p>
          <a:p>
            <a:endParaRPr lang="fr-FR" b="1" dirty="0" smtClean="0">
              <a:solidFill>
                <a:srgbClr val="C00000"/>
              </a:solidFill>
              <a:latin typeface="Times New Roman" pitchFamily="18" charset="0"/>
              <a:cs typeface="Times New Roman" pitchFamily="18" charset="0"/>
            </a:endParaRPr>
          </a:p>
          <a:p>
            <a:pPr algn="just"/>
            <a:r>
              <a:rPr lang="fr-FR" b="1" dirty="0" smtClean="0">
                <a:solidFill>
                  <a:srgbClr val="C00000"/>
                </a:solidFill>
                <a:latin typeface="Times New Roman" pitchFamily="18" charset="0"/>
                <a:cs typeface="Times New Roman" pitchFamily="18" charset="0"/>
              </a:rPr>
              <a:t>Ecrire un programme java qui calcule la somme de deux nombres envoyé par le constructeur de la classe C2.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L’héritage</a:t>
            </a:r>
            <a:endParaRPr lang="fr-FR" sz="2600" b="1" dirty="0" smtClean="0">
              <a:latin typeface="Times New Roman" pitchFamily="18" charset="0"/>
              <a:cs typeface="Times New Roman" pitchFamily="18" charset="0"/>
            </a:endParaRPr>
          </a:p>
          <a:p>
            <a:pPr algn="just">
              <a:lnSpc>
                <a:spcPct val="150000"/>
              </a:lnSpc>
              <a:buNone/>
            </a:pPr>
            <a:r>
              <a:rPr lang="fr-FR" sz="2000" dirty="0" smtClean="0">
                <a:latin typeface="Times New Roman" pitchFamily="18" charset="0"/>
                <a:cs typeface="Times New Roman" pitchFamily="18" charset="0"/>
              </a:rPr>
              <a:t>L'héritage </a:t>
            </a:r>
            <a:r>
              <a:rPr lang="fr-FR" sz="2000" dirty="0" smtClean="0">
                <a:latin typeface="Times New Roman" pitchFamily="18" charset="0"/>
                <a:cs typeface="Times New Roman" pitchFamily="18" charset="0"/>
              </a:rPr>
              <a:t>est un mécanisme qui facilite la réutilisation du code et la gestion de son évolution. </a:t>
            </a:r>
            <a:r>
              <a:rPr lang="fr-FR" sz="2000" dirty="0" smtClean="0">
                <a:latin typeface="Times New Roman" pitchFamily="18" charset="0"/>
                <a:cs typeface="Times New Roman" pitchFamily="18" charset="0"/>
              </a:rPr>
              <a:t>Elle définit une relation entre deux classes :</a:t>
            </a:r>
          </a:p>
          <a:p>
            <a:pPr algn="just">
              <a:lnSpc>
                <a:spcPct val="150000"/>
              </a:lnSpc>
            </a:pPr>
            <a:r>
              <a:rPr lang="fr-FR" sz="2000" dirty="0" smtClean="0">
                <a:latin typeface="Times New Roman" pitchFamily="18" charset="0"/>
                <a:cs typeface="Times New Roman" pitchFamily="18" charset="0"/>
              </a:rPr>
              <a:t>Une classe mère ou super classe</a:t>
            </a:r>
          </a:p>
          <a:p>
            <a:pPr algn="just">
              <a:lnSpc>
                <a:spcPct val="150000"/>
              </a:lnSpc>
            </a:pPr>
            <a:r>
              <a:rPr lang="fr-FR" sz="2000" dirty="0" smtClean="0">
                <a:latin typeface="Times New Roman" pitchFamily="18" charset="0"/>
                <a:cs typeface="Times New Roman" pitchFamily="18" charset="0"/>
              </a:rPr>
              <a:t>Une classe fille ou sous classe qui hérite de sa classe </a:t>
            </a:r>
            <a:r>
              <a:rPr lang="fr-FR" sz="2000" dirty="0" smtClean="0">
                <a:latin typeface="Times New Roman" pitchFamily="18" charset="0"/>
                <a:cs typeface="Times New Roman" pitchFamily="18" charset="0"/>
              </a:rPr>
              <a:t>mère</a:t>
            </a:r>
            <a:endParaRPr lang="fr-FR" sz="2000"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23</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029" name="Picture 5" descr="C:\Users\dhia\Desktop\generalisation.png"/>
          <p:cNvPicPr>
            <a:picLocks noChangeAspect="1" noChangeArrowheads="1"/>
          </p:cNvPicPr>
          <p:nvPr/>
        </p:nvPicPr>
        <p:blipFill>
          <a:blip r:embed="rId2"/>
          <a:srcRect/>
          <a:stretch>
            <a:fillRect/>
          </a:stretch>
        </p:blipFill>
        <p:spPr bwMode="auto">
          <a:xfrm>
            <a:off x="1857356" y="3786190"/>
            <a:ext cx="5643602" cy="239964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L’héritage</a:t>
            </a:r>
          </a:p>
          <a:p>
            <a:pPr algn="just">
              <a:lnSpc>
                <a:spcPct val="150000"/>
              </a:lnSpc>
              <a:buNone/>
            </a:pPr>
            <a:r>
              <a:rPr lang="fr-FR" sz="2000" b="1" dirty="0" smtClean="0">
                <a:solidFill>
                  <a:srgbClr val="0070C0"/>
                </a:solidFill>
              </a:rPr>
              <a:t>Public class personne{</a:t>
            </a:r>
          </a:p>
          <a:p>
            <a:pPr algn="just">
              <a:lnSpc>
                <a:spcPct val="150000"/>
              </a:lnSpc>
              <a:buNone/>
            </a:pPr>
            <a:r>
              <a:rPr lang="fr-FR" sz="2000" b="1" dirty="0" smtClean="0">
                <a:solidFill>
                  <a:srgbClr val="0070C0"/>
                </a:solidFill>
              </a:rPr>
              <a:t>Public personne (String nom, Int </a:t>
            </a:r>
            <a:r>
              <a:rPr lang="fr-FR" sz="2000" b="1" dirty="0" err="1" smtClean="0">
                <a:solidFill>
                  <a:srgbClr val="0070C0"/>
                </a:solidFill>
              </a:rPr>
              <a:t>numsecu</a:t>
            </a:r>
            <a:r>
              <a:rPr lang="fr-FR" sz="2000" b="1" dirty="0" smtClean="0">
                <a:solidFill>
                  <a:srgbClr val="0070C0"/>
                </a:solidFill>
              </a:rPr>
              <a:t>)</a:t>
            </a:r>
          </a:p>
          <a:p>
            <a:pPr algn="just">
              <a:lnSpc>
                <a:spcPct val="150000"/>
              </a:lnSpc>
              <a:buNone/>
            </a:pPr>
            <a:r>
              <a:rPr lang="fr-FR" sz="2000" b="1" dirty="0" smtClean="0">
                <a:solidFill>
                  <a:srgbClr val="0070C0"/>
                </a:solidFill>
              </a:rPr>
              <a:t>{….}</a:t>
            </a:r>
          </a:p>
          <a:p>
            <a:pPr algn="just">
              <a:lnSpc>
                <a:spcPct val="150000"/>
              </a:lnSpc>
              <a:buNone/>
            </a:pPr>
            <a:r>
              <a:rPr lang="fr-FR" sz="2000" b="1" dirty="0" smtClean="0">
                <a:solidFill>
                  <a:srgbClr val="0070C0"/>
                </a:solidFill>
              </a:rPr>
              <a:t>….}</a:t>
            </a:r>
          </a:p>
          <a:p>
            <a:pPr algn="just">
              <a:lnSpc>
                <a:spcPct val="150000"/>
              </a:lnSpc>
              <a:buNone/>
            </a:pPr>
            <a:r>
              <a:rPr lang="fr-FR" sz="2000" b="1" dirty="0" smtClean="0">
                <a:solidFill>
                  <a:srgbClr val="FF0000"/>
                </a:solidFill>
              </a:rPr>
              <a:t>-------------------------------------------</a:t>
            </a:r>
            <a:endParaRPr lang="fr-FR" sz="2000" b="1" dirty="0" smtClean="0">
              <a:solidFill>
                <a:srgbClr val="FF0000"/>
              </a:solidFill>
            </a:endParaRPr>
          </a:p>
          <a:p>
            <a:pPr algn="just">
              <a:lnSpc>
                <a:spcPct val="150000"/>
              </a:lnSpc>
              <a:buNone/>
            </a:pPr>
            <a:r>
              <a:rPr lang="fr-FR" sz="2000" b="1" dirty="0" smtClean="0">
                <a:solidFill>
                  <a:srgbClr val="0070C0"/>
                </a:solidFill>
              </a:rPr>
              <a:t>Public class avocat </a:t>
            </a:r>
            <a:r>
              <a:rPr lang="fr-FR" sz="2000" b="1" dirty="0" err="1" smtClean="0">
                <a:solidFill>
                  <a:srgbClr val="0070C0"/>
                </a:solidFill>
              </a:rPr>
              <a:t>extends</a:t>
            </a:r>
            <a:r>
              <a:rPr lang="fr-FR" sz="2000" b="1" dirty="0" smtClean="0">
                <a:solidFill>
                  <a:srgbClr val="0070C0"/>
                </a:solidFill>
              </a:rPr>
              <a:t> personne {</a:t>
            </a:r>
          </a:p>
          <a:p>
            <a:pPr algn="just">
              <a:lnSpc>
                <a:spcPct val="150000"/>
              </a:lnSpc>
              <a:buNone/>
            </a:pPr>
            <a:r>
              <a:rPr lang="fr-FR" sz="2000" b="1" dirty="0" smtClean="0">
                <a:solidFill>
                  <a:srgbClr val="0070C0"/>
                </a:solidFill>
              </a:rPr>
              <a:t>Public avocat (String nom, Int </a:t>
            </a:r>
            <a:r>
              <a:rPr lang="fr-FR" sz="2000" b="1" dirty="0" err="1" smtClean="0">
                <a:solidFill>
                  <a:srgbClr val="0070C0"/>
                </a:solidFill>
              </a:rPr>
              <a:t>numsecu</a:t>
            </a:r>
            <a:r>
              <a:rPr lang="fr-FR" sz="2000" b="1" dirty="0" smtClean="0">
                <a:solidFill>
                  <a:srgbClr val="0070C0"/>
                </a:solidFill>
              </a:rPr>
              <a:t>, </a:t>
            </a:r>
            <a:r>
              <a:rPr lang="fr-FR" sz="2000" b="1" dirty="0" err="1" smtClean="0">
                <a:solidFill>
                  <a:srgbClr val="0070C0"/>
                </a:solidFill>
              </a:rPr>
              <a:t>int</a:t>
            </a:r>
            <a:r>
              <a:rPr lang="fr-FR" sz="2000" b="1" dirty="0" smtClean="0">
                <a:solidFill>
                  <a:srgbClr val="0070C0"/>
                </a:solidFill>
              </a:rPr>
              <a:t> </a:t>
            </a:r>
            <a:r>
              <a:rPr lang="fr-FR" sz="2000" b="1" dirty="0" err="1" smtClean="0">
                <a:solidFill>
                  <a:srgbClr val="0070C0"/>
                </a:solidFill>
              </a:rPr>
              <a:t>nombreaffaire</a:t>
            </a:r>
            <a:r>
              <a:rPr lang="fr-FR" sz="2000" b="1" dirty="0" smtClean="0">
                <a:solidFill>
                  <a:srgbClr val="0070C0"/>
                </a:solidFill>
              </a:rPr>
              <a:t>, String adresse)</a:t>
            </a:r>
          </a:p>
          <a:p>
            <a:pPr algn="just">
              <a:lnSpc>
                <a:spcPct val="150000"/>
              </a:lnSpc>
              <a:buNone/>
            </a:pPr>
            <a:r>
              <a:rPr lang="fr-FR" sz="2000" b="1" dirty="0" smtClean="0">
                <a:solidFill>
                  <a:srgbClr val="0070C0"/>
                </a:solidFill>
              </a:rPr>
              <a:t>{….}</a:t>
            </a:r>
          </a:p>
          <a:p>
            <a:pPr algn="just">
              <a:lnSpc>
                <a:spcPct val="150000"/>
              </a:lnSpc>
              <a:buNone/>
            </a:pPr>
            <a:r>
              <a:rPr lang="fr-FR" sz="2000" b="1" dirty="0" smtClean="0">
                <a:solidFill>
                  <a:srgbClr val="0070C0"/>
                </a:solidFill>
              </a:rPr>
              <a:t>….}</a:t>
            </a: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24</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571744"/>
            <a:ext cx="8229600" cy="868346"/>
          </a:xfrm>
        </p:spPr>
        <p:txBody>
          <a:bodyPr>
            <a:normAutofit/>
          </a:bodyPr>
          <a:lstStyle/>
          <a:p>
            <a:r>
              <a:rPr lang="fr-FR" sz="4800" dirty="0" smtClean="0">
                <a:solidFill>
                  <a:srgbClr val="C00000"/>
                </a:solidFill>
                <a:latin typeface="Arial Rounded MT Bold" pitchFamily="34" charset="0"/>
              </a:rPr>
              <a:t>Merci pour votre attention</a:t>
            </a:r>
            <a:endParaRPr lang="fr-FR" sz="4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FE6513B6-FEFD-4CB0-B300-7EB29A23A7D9}" type="datetime2">
              <a:rPr lang="fr-FR" smtClean="0"/>
              <a:pPr/>
              <a:t>lundi 19 février 2018</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25</a:t>
            </a:fld>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28596" y="1000108"/>
            <a:ext cx="8229600" cy="5357850"/>
          </a:xfrm>
        </p:spPr>
        <p:txBody>
          <a:bodyPr>
            <a:normAutofit fontScale="92500" lnSpcReduction="10000"/>
          </a:bodyPr>
          <a:lstStyle/>
          <a:p>
            <a:pPr>
              <a:lnSpc>
                <a:spcPct val="150000"/>
              </a:lnSpc>
              <a:buNone/>
            </a:pPr>
            <a:r>
              <a:rPr lang="fr-FR" sz="3100" b="1" dirty="0" smtClean="0">
                <a:latin typeface="Times New Roman" pitchFamily="18" charset="0"/>
                <a:cs typeface="Times New Roman" pitchFamily="18" charset="0"/>
              </a:rPr>
              <a:t>Introduction </a:t>
            </a:r>
          </a:p>
          <a:p>
            <a:pPr>
              <a:lnSpc>
                <a:spcPct val="150000"/>
              </a:lnSpc>
              <a:buNone/>
            </a:pPr>
            <a:r>
              <a:rPr lang="fr-FR" sz="2200" dirty="0" smtClean="0">
                <a:latin typeface="Times New Roman" pitchFamily="18" charset="0"/>
                <a:cs typeface="Times New Roman" pitchFamily="18" charset="0"/>
              </a:rPr>
              <a:t>Java est un langage de programmation orienté objet créé par James </a:t>
            </a:r>
            <a:r>
              <a:rPr lang="fr-FR" sz="2200" dirty="0" err="1" smtClean="0">
                <a:latin typeface="Times New Roman" pitchFamily="18" charset="0"/>
                <a:cs typeface="Times New Roman" pitchFamily="18" charset="0"/>
              </a:rPr>
              <a:t>Gosling</a:t>
            </a:r>
            <a:r>
              <a:rPr lang="fr-FR" sz="2200" dirty="0" smtClean="0">
                <a:latin typeface="Times New Roman" pitchFamily="18" charset="0"/>
                <a:cs typeface="Times New Roman" pitchFamily="18" charset="0"/>
              </a:rPr>
              <a:t> et Patrick </a:t>
            </a:r>
            <a:r>
              <a:rPr lang="fr-FR" sz="2200" dirty="0" err="1" smtClean="0">
                <a:latin typeface="Times New Roman" pitchFamily="18" charset="0"/>
                <a:cs typeface="Times New Roman" pitchFamily="18" charset="0"/>
              </a:rPr>
              <a:t>Naughton</a:t>
            </a:r>
            <a:r>
              <a:rPr lang="fr-FR" sz="2200" dirty="0" smtClean="0">
                <a:latin typeface="Times New Roman" pitchFamily="18" charset="0"/>
                <a:cs typeface="Times New Roman" pitchFamily="18" charset="0"/>
              </a:rPr>
              <a:t>, employés de </a:t>
            </a:r>
            <a:r>
              <a:rPr lang="fr-FR" sz="2200" b="1" dirty="0" smtClean="0">
                <a:latin typeface="Times New Roman" pitchFamily="18" charset="0"/>
                <a:cs typeface="Times New Roman" pitchFamily="18" charset="0"/>
              </a:rPr>
              <a:t>Sun Microsystems</a:t>
            </a:r>
            <a:r>
              <a:rPr lang="fr-FR" sz="2200" dirty="0" smtClean="0">
                <a:latin typeface="Times New Roman" pitchFamily="18" charset="0"/>
                <a:cs typeface="Times New Roman" pitchFamily="18" charset="0"/>
              </a:rPr>
              <a:t>, avec le soutien de </a:t>
            </a:r>
            <a:r>
              <a:rPr lang="fr-FR" sz="2200" b="1" dirty="0" smtClean="0">
                <a:latin typeface="Times New Roman" pitchFamily="18" charset="0"/>
                <a:cs typeface="Times New Roman" pitchFamily="18" charset="0"/>
              </a:rPr>
              <a:t>Bill Joy</a:t>
            </a:r>
            <a:r>
              <a:rPr lang="fr-FR" sz="2200" dirty="0" smtClean="0">
                <a:latin typeface="Times New Roman" pitchFamily="18" charset="0"/>
                <a:cs typeface="Times New Roman" pitchFamily="18" charset="0"/>
              </a:rPr>
              <a:t> (cofondateur de Sun Microsystems en 1982), présenté officiellement le 23 mai 1995 au </a:t>
            </a:r>
            <a:r>
              <a:rPr lang="fr-FR" sz="2200" dirty="0" err="1" smtClean="0">
                <a:latin typeface="Times New Roman" pitchFamily="18" charset="0"/>
                <a:cs typeface="Times New Roman" pitchFamily="18" charset="0"/>
              </a:rPr>
              <a:t>SunWorld</a:t>
            </a:r>
            <a:r>
              <a:rPr lang="fr-FR" sz="2200" dirty="0" smtClean="0">
                <a:latin typeface="Times New Roman" pitchFamily="18" charset="0"/>
                <a:cs typeface="Times New Roman" pitchFamily="18" charset="0"/>
              </a:rPr>
              <a:t>.</a:t>
            </a:r>
          </a:p>
          <a:p>
            <a:pPr>
              <a:lnSpc>
                <a:spcPct val="150000"/>
              </a:lnSpc>
              <a:buNone/>
            </a:pPr>
            <a:endParaRPr lang="fr-FR" sz="800" dirty="0" smtClean="0">
              <a:latin typeface="Times New Roman" pitchFamily="18" charset="0"/>
              <a:cs typeface="Times New Roman" pitchFamily="18" charset="0"/>
            </a:endParaRPr>
          </a:p>
          <a:p>
            <a:pPr>
              <a:lnSpc>
                <a:spcPct val="150000"/>
              </a:lnSpc>
              <a:buNone/>
            </a:pPr>
            <a:r>
              <a:rPr lang="fr-FR" sz="2200" dirty="0" smtClean="0">
                <a:latin typeface="Times New Roman" pitchFamily="18" charset="0"/>
                <a:cs typeface="Times New Roman" pitchFamily="18" charset="0"/>
              </a:rPr>
              <a:t>La société </a:t>
            </a:r>
            <a:r>
              <a:rPr lang="fr-FR" sz="2200" b="1" dirty="0" smtClean="0">
                <a:latin typeface="Times New Roman" pitchFamily="18" charset="0"/>
                <a:cs typeface="Times New Roman" pitchFamily="18" charset="0"/>
              </a:rPr>
              <a:t>Sun</a:t>
            </a:r>
            <a:r>
              <a:rPr lang="fr-FR" sz="2200" dirty="0" smtClean="0">
                <a:latin typeface="Times New Roman" pitchFamily="18" charset="0"/>
                <a:cs typeface="Times New Roman" pitchFamily="18" charset="0"/>
              </a:rPr>
              <a:t> a été ensuite rachetée en 2009 par la société </a:t>
            </a:r>
            <a:r>
              <a:rPr lang="fr-FR" sz="2200" b="1" dirty="0" smtClean="0">
                <a:latin typeface="Times New Roman" pitchFamily="18" charset="0"/>
                <a:cs typeface="Times New Roman" pitchFamily="18" charset="0"/>
              </a:rPr>
              <a:t>Oracle</a:t>
            </a:r>
            <a:r>
              <a:rPr lang="fr-FR" sz="2200" dirty="0" smtClean="0">
                <a:latin typeface="Times New Roman" pitchFamily="18" charset="0"/>
                <a:cs typeface="Times New Roman" pitchFamily="18" charset="0"/>
              </a:rPr>
              <a:t> qui détient et maintient désormais Java.</a:t>
            </a:r>
          </a:p>
          <a:p>
            <a:pPr>
              <a:lnSpc>
                <a:spcPct val="150000"/>
              </a:lnSpc>
              <a:buNone/>
            </a:pPr>
            <a:endParaRPr lang="fr-FR" sz="1000" dirty="0" smtClean="0">
              <a:latin typeface="Times New Roman" pitchFamily="18" charset="0"/>
              <a:cs typeface="Times New Roman" pitchFamily="18" charset="0"/>
            </a:endParaRPr>
          </a:p>
          <a:p>
            <a:pPr>
              <a:lnSpc>
                <a:spcPct val="150000"/>
              </a:lnSpc>
              <a:buNone/>
            </a:pPr>
            <a:r>
              <a:rPr lang="fr-FR" sz="2200" dirty="0" smtClean="0">
                <a:latin typeface="Times New Roman" pitchFamily="18" charset="0"/>
                <a:cs typeface="Times New Roman" pitchFamily="18" charset="0"/>
              </a:rPr>
              <a:t>La particularité et l'objectif central de Java est que les logiciels écrits dans ce langage doivent être très facilement portables sur plusieurs systèmes d’exploitation tels que Unix, Windows, Mac OS ou GNU/Linux.</a:t>
            </a:r>
          </a:p>
          <a:p>
            <a:pPr>
              <a:buNone/>
            </a:pPr>
            <a:endParaRPr lang="fr-FR" sz="1800" dirty="0" smtClean="0">
              <a:latin typeface="Arial" pitchFamily="34" charset="0"/>
              <a:cs typeface="Arial"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3</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Structure générale d’un programme java </a:t>
            </a:r>
          </a:p>
          <a:p>
            <a:pPr algn="just">
              <a:lnSpc>
                <a:spcPct val="110000"/>
              </a:lnSpc>
              <a:buNone/>
            </a:pPr>
            <a:endParaRPr lang="fr-FR" sz="2300" dirty="0" smtClean="0">
              <a:latin typeface="Arial" pitchFamily="34" charset="0"/>
              <a:cs typeface="Arial" pitchFamily="34" charset="0"/>
            </a:endParaRPr>
          </a:p>
          <a:p>
            <a:pPr algn="just">
              <a:lnSpc>
                <a:spcPct val="110000"/>
              </a:lnSpc>
              <a:buNone/>
            </a:pPr>
            <a:r>
              <a:rPr lang="fr-FR" sz="2300" dirty="0" smtClean="0">
                <a:solidFill>
                  <a:srgbClr val="0070C0"/>
                </a:solidFill>
                <a:latin typeface="Arial" pitchFamily="34" charset="0"/>
                <a:cs typeface="Arial" pitchFamily="34" charset="0"/>
              </a:rPr>
              <a:t>import </a:t>
            </a:r>
            <a:r>
              <a:rPr lang="fr-FR" sz="2300" dirty="0" err="1" smtClean="0">
                <a:solidFill>
                  <a:srgbClr val="0070C0"/>
                </a:solidFill>
                <a:latin typeface="Arial" pitchFamily="34" charset="0"/>
                <a:cs typeface="Arial" pitchFamily="34" charset="0"/>
              </a:rPr>
              <a:t>java.xxxxxxx</a:t>
            </a:r>
            <a:r>
              <a:rPr lang="fr-FR" sz="2300" dirty="0" smtClean="0">
                <a:solidFill>
                  <a:srgbClr val="0070C0"/>
                </a:solidFill>
                <a:latin typeface="Arial" pitchFamily="34" charset="0"/>
                <a:cs typeface="Arial" pitchFamily="34" charset="0"/>
              </a:rPr>
              <a:t>; //selon le besoin</a:t>
            </a:r>
          </a:p>
          <a:p>
            <a:pPr algn="just">
              <a:lnSpc>
                <a:spcPct val="110000"/>
              </a:lnSpc>
              <a:buNone/>
            </a:pPr>
            <a:endParaRPr lang="fr-FR" sz="2300" dirty="0" smtClean="0">
              <a:solidFill>
                <a:srgbClr val="0070C0"/>
              </a:solidFill>
              <a:latin typeface="Arial" pitchFamily="34" charset="0"/>
              <a:cs typeface="Arial" pitchFamily="34" charset="0"/>
            </a:endParaRPr>
          </a:p>
          <a:p>
            <a:pPr algn="just">
              <a:lnSpc>
                <a:spcPct val="110000"/>
              </a:lnSpc>
              <a:buNone/>
            </a:pPr>
            <a:r>
              <a:rPr lang="fr-FR" sz="2300" dirty="0" smtClean="0">
                <a:solidFill>
                  <a:srgbClr val="0070C0"/>
                </a:solidFill>
                <a:latin typeface="Arial" pitchFamily="34" charset="0"/>
                <a:cs typeface="Arial" pitchFamily="34" charset="0"/>
              </a:rPr>
              <a:t>Public class nom </a:t>
            </a:r>
          </a:p>
          <a:p>
            <a:pPr algn="just">
              <a:lnSpc>
                <a:spcPct val="110000"/>
              </a:lnSpc>
              <a:buNone/>
            </a:pPr>
            <a:r>
              <a:rPr lang="fr-FR" sz="2300" dirty="0" smtClean="0">
                <a:solidFill>
                  <a:srgbClr val="0070C0"/>
                </a:solidFill>
                <a:latin typeface="Arial" pitchFamily="34" charset="0"/>
                <a:cs typeface="Arial" pitchFamily="34" charset="0"/>
              </a:rPr>
              <a:t>{</a:t>
            </a:r>
          </a:p>
          <a:p>
            <a:pPr algn="just">
              <a:lnSpc>
                <a:spcPct val="110000"/>
              </a:lnSpc>
              <a:buNone/>
            </a:pPr>
            <a:r>
              <a:rPr lang="fr-FR" sz="2300" dirty="0" smtClean="0">
                <a:solidFill>
                  <a:srgbClr val="0070C0"/>
                </a:solidFill>
                <a:latin typeface="Arial" pitchFamily="34" charset="0"/>
                <a:cs typeface="Arial" pitchFamily="34" charset="0"/>
              </a:rPr>
              <a:t>     Public </a:t>
            </a:r>
            <a:r>
              <a:rPr lang="fr-FR" sz="2300" dirty="0" err="1" smtClean="0">
                <a:solidFill>
                  <a:srgbClr val="0070C0"/>
                </a:solidFill>
                <a:latin typeface="Arial" pitchFamily="34" charset="0"/>
                <a:cs typeface="Arial" pitchFamily="34" charset="0"/>
              </a:rPr>
              <a:t>static</a:t>
            </a:r>
            <a:r>
              <a:rPr lang="fr-FR" sz="2300" dirty="0" smtClean="0">
                <a:solidFill>
                  <a:srgbClr val="0070C0"/>
                </a:solidFill>
                <a:latin typeface="Arial" pitchFamily="34" charset="0"/>
                <a:cs typeface="Arial" pitchFamily="34" charset="0"/>
              </a:rPr>
              <a:t> </a:t>
            </a:r>
            <a:r>
              <a:rPr lang="fr-FR" sz="2300" dirty="0" err="1" smtClean="0">
                <a:solidFill>
                  <a:srgbClr val="0070C0"/>
                </a:solidFill>
                <a:latin typeface="Arial" pitchFamily="34" charset="0"/>
                <a:cs typeface="Arial" pitchFamily="34" charset="0"/>
              </a:rPr>
              <a:t>void</a:t>
            </a:r>
            <a:r>
              <a:rPr lang="fr-FR" sz="2300" dirty="0" smtClean="0">
                <a:solidFill>
                  <a:srgbClr val="0070C0"/>
                </a:solidFill>
                <a:latin typeface="Arial" pitchFamily="34" charset="0"/>
                <a:cs typeface="Arial" pitchFamily="34" charset="0"/>
              </a:rPr>
              <a:t> main (</a:t>
            </a:r>
            <a:r>
              <a:rPr lang="fr-FR" sz="2400" dirty="0" smtClean="0">
                <a:solidFill>
                  <a:srgbClr val="0070C0"/>
                </a:solidFill>
                <a:latin typeface="Arial" pitchFamily="34" charset="0"/>
                <a:cs typeface="Arial" pitchFamily="34" charset="0"/>
              </a:rPr>
              <a:t>String[] </a:t>
            </a:r>
            <a:r>
              <a:rPr lang="fr-FR" sz="2400" dirty="0" err="1" smtClean="0">
                <a:solidFill>
                  <a:srgbClr val="0070C0"/>
                </a:solidFill>
                <a:latin typeface="Arial" pitchFamily="34" charset="0"/>
                <a:cs typeface="Arial" pitchFamily="34" charset="0"/>
              </a:rPr>
              <a:t>args</a:t>
            </a:r>
            <a:r>
              <a:rPr lang="fr-FR" sz="2400" dirty="0" smtClean="0">
                <a:solidFill>
                  <a:srgbClr val="0070C0"/>
                </a:solidFill>
                <a:latin typeface="Arial" pitchFamily="34" charset="0"/>
                <a:cs typeface="Arial" pitchFamily="34" charset="0"/>
              </a:rPr>
              <a:t>)</a:t>
            </a:r>
          </a:p>
          <a:p>
            <a:pPr algn="just">
              <a:lnSpc>
                <a:spcPct val="110000"/>
              </a:lnSpc>
              <a:buNone/>
            </a:pPr>
            <a:r>
              <a:rPr lang="fr-FR" sz="2400" dirty="0" smtClean="0">
                <a:solidFill>
                  <a:srgbClr val="0070C0"/>
                </a:solidFill>
                <a:latin typeface="Arial" pitchFamily="34" charset="0"/>
                <a:cs typeface="Arial" pitchFamily="34" charset="0"/>
              </a:rPr>
              <a:t>     { </a:t>
            </a:r>
          </a:p>
          <a:p>
            <a:pPr algn="just">
              <a:lnSpc>
                <a:spcPct val="110000"/>
              </a:lnSpc>
              <a:buNone/>
            </a:pPr>
            <a:r>
              <a:rPr lang="fr-FR" sz="2400" dirty="0" smtClean="0">
                <a:solidFill>
                  <a:srgbClr val="0070C0"/>
                </a:solidFill>
                <a:latin typeface="Arial" pitchFamily="34" charset="0"/>
                <a:cs typeface="Arial" pitchFamily="34" charset="0"/>
              </a:rPr>
              <a:t>          System.out.println(’’hello </a:t>
            </a:r>
            <a:r>
              <a:rPr lang="fr-FR" sz="2400" dirty="0" err="1" smtClean="0">
                <a:solidFill>
                  <a:srgbClr val="0070C0"/>
                </a:solidFill>
                <a:latin typeface="Arial" pitchFamily="34" charset="0"/>
                <a:cs typeface="Arial" pitchFamily="34" charset="0"/>
              </a:rPr>
              <a:t>word</a:t>
            </a:r>
            <a:r>
              <a:rPr lang="fr-FR" sz="2400" dirty="0" smtClean="0">
                <a:solidFill>
                  <a:srgbClr val="0070C0"/>
                </a:solidFill>
                <a:latin typeface="Arial" pitchFamily="34" charset="0"/>
                <a:cs typeface="Arial" pitchFamily="34" charset="0"/>
              </a:rPr>
              <a:t>’’);</a:t>
            </a:r>
          </a:p>
          <a:p>
            <a:pPr algn="just">
              <a:lnSpc>
                <a:spcPct val="110000"/>
              </a:lnSpc>
              <a:buNone/>
            </a:pPr>
            <a:r>
              <a:rPr lang="fr-FR" sz="2400" dirty="0" smtClean="0">
                <a:solidFill>
                  <a:srgbClr val="0070C0"/>
                </a:solidFill>
                <a:latin typeface="Arial" pitchFamily="34" charset="0"/>
                <a:cs typeface="Arial" pitchFamily="34" charset="0"/>
              </a:rPr>
              <a:t>     }</a:t>
            </a:r>
          </a:p>
          <a:p>
            <a:pPr algn="just">
              <a:lnSpc>
                <a:spcPct val="110000"/>
              </a:lnSpc>
              <a:buNone/>
            </a:pPr>
            <a:r>
              <a:rPr lang="fr-FR" sz="2400" dirty="0" smtClean="0">
                <a:solidFill>
                  <a:srgbClr val="0070C0"/>
                </a:solidFill>
                <a:latin typeface="Arial" pitchFamily="34" charset="0"/>
                <a:cs typeface="Arial" pitchFamily="34" charset="0"/>
              </a:rPr>
              <a:t>}</a:t>
            </a:r>
            <a:endParaRPr lang="fr-FR" sz="2300" dirty="0" smtClean="0">
              <a:solidFill>
                <a:srgbClr val="0070C0"/>
              </a:solidFill>
              <a:latin typeface="Arial" pitchFamily="34" charset="0"/>
              <a:cs typeface="Arial"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4</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variables</a:t>
            </a:r>
          </a:p>
          <a:p>
            <a:pPr algn="just">
              <a:lnSpc>
                <a:spcPct val="150000"/>
              </a:lnSpc>
              <a:buNone/>
            </a:pPr>
            <a:r>
              <a:rPr lang="fr-FR" sz="1800" dirty="0" smtClean="0">
                <a:latin typeface="Times New Roman" pitchFamily="18" charset="0"/>
                <a:cs typeface="Times New Roman" pitchFamily="18" charset="0"/>
              </a:rPr>
              <a:t>Les variables constituent l’aspect le plus important de la programmation, puisqu’elles permettent de stocker dans un emplacement mémoire les données et de les transformer en utilisant des opérateurs</a:t>
            </a:r>
            <a:r>
              <a:rPr lang="fr-FR" sz="1800" i="1" dirty="0" smtClean="0">
                <a:latin typeface="Times New Roman" pitchFamily="18" charset="0"/>
                <a:cs typeface="Times New Roman" pitchFamily="18" charset="0"/>
              </a:rPr>
              <a:t>?. On peut se </a:t>
            </a:r>
            <a:r>
              <a:rPr lang="fr-FR" sz="1800" dirty="0" smtClean="0">
                <a:latin typeface="Times New Roman" pitchFamily="18" charset="0"/>
                <a:cs typeface="Times New Roman" pitchFamily="18" charset="0"/>
              </a:rPr>
              <a:t>représenter une variable comme suit :</a:t>
            </a:r>
          </a:p>
          <a:p>
            <a:pPr algn="just">
              <a:lnSpc>
                <a:spcPct val="150000"/>
              </a:lnSpc>
              <a:buNone/>
            </a:pPr>
            <a:endParaRPr lang="fr-FR" sz="18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5</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2051" name="Picture 3" descr="C:\Users\dhia\Desktop\2018-02-10_053937.png"/>
          <p:cNvPicPr>
            <a:picLocks noChangeAspect="1" noChangeArrowheads="1"/>
          </p:cNvPicPr>
          <p:nvPr/>
        </p:nvPicPr>
        <p:blipFill>
          <a:blip r:embed="rId2"/>
          <a:srcRect/>
          <a:stretch>
            <a:fillRect/>
          </a:stretch>
        </p:blipFill>
        <p:spPr bwMode="auto">
          <a:xfrm>
            <a:off x="1161978" y="3500438"/>
            <a:ext cx="6839046" cy="1000132"/>
          </a:xfrm>
          <a:prstGeom prst="rect">
            <a:avLst/>
          </a:prstGeom>
          <a:noFill/>
          <a:ln>
            <a:solidFill>
              <a:schemeClr val="tx2"/>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variables</a:t>
            </a:r>
          </a:p>
          <a:p>
            <a:pPr algn="just">
              <a:lnSpc>
                <a:spcPct val="150000"/>
              </a:lnSpc>
              <a:buNone/>
            </a:pPr>
            <a:r>
              <a:rPr lang="fr-FR" sz="2000" b="1" dirty="0" smtClean="0">
                <a:latin typeface="Times New Roman" pitchFamily="18" charset="0"/>
                <a:cs typeface="Times New Roman" pitchFamily="18" charset="0"/>
              </a:rPr>
              <a:t>La déclaration :</a:t>
            </a:r>
          </a:p>
          <a:p>
            <a:pPr algn="just">
              <a:buNone/>
            </a:pPr>
            <a:r>
              <a:rPr lang="fr-FR" sz="2000" b="1" dirty="0" err="1" smtClean="0"/>
              <a:t>typeVariable</a:t>
            </a:r>
            <a:r>
              <a:rPr lang="fr-FR" sz="2000" dirty="0" smtClean="0"/>
              <a:t> </a:t>
            </a:r>
            <a:r>
              <a:rPr lang="fr-FR" sz="2000" dirty="0" err="1" smtClean="0"/>
              <a:t>nomVariable</a:t>
            </a:r>
            <a:r>
              <a:rPr lang="fr-FR" sz="2000" dirty="0" smtClean="0"/>
              <a:t>;</a:t>
            </a:r>
          </a:p>
          <a:p>
            <a:pPr algn="just">
              <a:buNone/>
            </a:pPr>
            <a:r>
              <a:rPr lang="fr-FR" sz="2000" dirty="0" err="1" smtClean="0"/>
              <a:t>nomVariable</a:t>
            </a:r>
            <a:r>
              <a:rPr lang="fr-FR" sz="2000" dirty="0" smtClean="0"/>
              <a:t> = </a:t>
            </a:r>
            <a:r>
              <a:rPr lang="fr-FR" sz="2000" dirty="0" err="1" smtClean="0"/>
              <a:t>valeurVariable</a:t>
            </a:r>
            <a:r>
              <a:rPr lang="fr-FR" sz="2000" dirty="0" smtClean="0"/>
              <a:t>;</a:t>
            </a:r>
            <a:endParaRPr lang="fr-FR" sz="2000" b="1" dirty="0" smtClean="0">
              <a:latin typeface="Times New Roman" pitchFamily="18" charset="0"/>
              <a:cs typeface="Times New Roman" pitchFamily="18" charset="0"/>
            </a:endParaRPr>
          </a:p>
          <a:p>
            <a:pPr algn="just">
              <a:lnSpc>
                <a:spcPct val="150000"/>
              </a:lnSpc>
              <a:buNone/>
            </a:pPr>
            <a:r>
              <a:rPr lang="fr-FR" sz="2000" b="1" dirty="0" smtClean="0">
                <a:latin typeface="Times New Roman" pitchFamily="18" charset="0"/>
                <a:cs typeface="Times New Roman" pitchFamily="18" charset="0"/>
              </a:rPr>
              <a:t>Les entiers :</a:t>
            </a:r>
          </a:p>
          <a:p>
            <a:pPr algn="just">
              <a:lnSpc>
                <a:spcPct val="150000"/>
              </a:lnSpc>
              <a:buNone/>
            </a:pPr>
            <a:endParaRPr lang="fr-FR" sz="2000" b="1" dirty="0" smtClean="0">
              <a:latin typeface="Times New Roman" pitchFamily="18" charset="0"/>
              <a:cs typeface="Times New Roman" pitchFamily="18" charset="0"/>
            </a:endParaRPr>
          </a:p>
          <a:p>
            <a:pPr algn="just">
              <a:lnSpc>
                <a:spcPct val="150000"/>
              </a:lnSpc>
              <a:buNone/>
            </a:pPr>
            <a:endParaRPr lang="fr-FR" sz="2000" b="1" dirty="0" smtClean="0">
              <a:latin typeface="Times New Roman" pitchFamily="18" charset="0"/>
              <a:cs typeface="Times New Roman" pitchFamily="18" charset="0"/>
            </a:endParaRPr>
          </a:p>
          <a:p>
            <a:pPr algn="just">
              <a:lnSpc>
                <a:spcPct val="150000"/>
              </a:lnSpc>
              <a:buNone/>
            </a:pPr>
            <a:endParaRPr lang="fr-FR" sz="1800" dirty="0" smtClean="0">
              <a:latin typeface="Times New Roman" pitchFamily="18" charset="0"/>
              <a:cs typeface="Times New Roman" pitchFamily="18" charset="0"/>
            </a:endParaRPr>
          </a:p>
          <a:p>
            <a:pPr algn="just">
              <a:lnSpc>
                <a:spcPct val="150000"/>
              </a:lnSpc>
              <a:buNone/>
            </a:pPr>
            <a:r>
              <a:rPr lang="fr-FR" sz="1800" b="1" dirty="0" smtClean="0">
                <a:solidFill>
                  <a:srgbClr val="C00000"/>
                </a:solidFill>
                <a:latin typeface="Times New Roman" pitchFamily="18" charset="0"/>
                <a:cs typeface="Times New Roman" pitchFamily="18" charset="0"/>
              </a:rPr>
              <a:t>Exemple :</a:t>
            </a:r>
          </a:p>
          <a:p>
            <a:pPr algn="just">
              <a:lnSpc>
                <a:spcPct val="150000"/>
              </a:lnSpc>
              <a:buNone/>
            </a:pPr>
            <a:r>
              <a:rPr lang="fr-FR" sz="1800" b="1" dirty="0" smtClean="0">
                <a:solidFill>
                  <a:srgbClr val="C00000"/>
                </a:solidFill>
                <a:latin typeface="Times New Roman" pitchFamily="18" charset="0"/>
                <a:cs typeface="Times New Roman" pitchFamily="18" charset="0"/>
              </a:rPr>
              <a:t>Ecrire un programme java qui calcule la somme des valeurs entières 10 et 15;</a:t>
            </a: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6</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2" name="Accolade fermante 11"/>
          <p:cNvSpPr/>
          <p:nvPr/>
        </p:nvSpPr>
        <p:spPr>
          <a:xfrm>
            <a:off x="3357554" y="2285992"/>
            <a:ext cx="857256" cy="714380"/>
          </a:xfrm>
          <a:prstGeom prst="rightBrace">
            <a:avLst>
              <a:gd name="adj1" fmla="val 28789"/>
              <a:gd name="adj2" fmla="val 46062"/>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13" name="ZoneTexte 12"/>
          <p:cNvSpPr txBox="1"/>
          <p:nvPr/>
        </p:nvSpPr>
        <p:spPr>
          <a:xfrm>
            <a:off x="4357686" y="2416726"/>
            <a:ext cx="4286280" cy="369332"/>
          </a:xfrm>
          <a:prstGeom prst="rect">
            <a:avLst/>
          </a:prstGeom>
          <a:noFill/>
        </p:spPr>
        <p:txBody>
          <a:bodyPr wrap="square" rtlCol="0">
            <a:spAutoFit/>
          </a:bodyPr>
          <a:lstStyle/>
          <a:p>
            <a:r>
              <a:rPr lang="fr-FR" b="1" dirty="0" err="1" smtClean="0"/>
              <a:t>typeVariable</a:t>
            </a:r>
            <a:r>
              <a:rPr lang="fr-FR" dirty="0" smtClean="0"/>
              <a:t> </a:t>
            </a:r>
            <a:r>
              <a:rPr lang="fr-FR" dirty="0" err="1" smtClean="0"/>
              <a:t>nomVariable</a:t>
            </a:r>
            <a:r>
              <a:rPr lang="fr-FR" dirty="0" smtClean="0"/>
              <a:t> = </a:t>
            </a:r>
            <a:r>
              <a:rPr lang="fr-FR" dirty="0" err="1" smtClean="0"/>
              <a:t>valeurVariable</a:t>
            </a:r>
            <a:r>
              <a:rPr lang="fr-FR" dirty="0" smtClean="0"/>
              <a:t>;</a:t>
            </a:r>
            <a:endParaRPr lang="fr-FR" dirty="0"/>
          </a:p>
        </p:txBody>
      </p:sp>
      <p:pic>
        <p:nvPicPr>
          <p:cNvPr id="14" name="Picture 4" descr="C:\Users\dhia\Desktop\2018-02-10_054515.png"/>
          <p:cNvPicPr>
            <a:picLocks noChangeAspect="1" noChangeArrowheads="1"/>
          </p:cNvPicPr>
          <p:nvPr/>
        </p:nvPicPr>
        <p:blipFill>
          <a:blip r:embed="rId2"/>
          <a:srcRect/>
          <a:stretch>
            <a:fillRect/>
          </a:stretch>
        </p:blipFill>
        <p:spPr bwMode="auto">
          <a:xfrm>
            <a:off x="1357290" y="3357562"/>
            <a:ext cx="6143668" cy="159671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variables</a:t>
            </a:r>
          </a:p>
          <a:p>
            <a:pPr algn="just">
              <a:lnSpc>
                <a:spcPct val="150000"/>
              </a:lnSpc>
              <a:buNone/>
            </a:pPr>
            <a:r>
              <a:rPr lang="fr-FR" sz="2000" b="1" dirty="0" smtClean="0">
                <a:latin typeface="Times New Roman" pitchFamily="18" charset="0"/>
                <a:cs typeface="Times New Roman" pitchFamily="18" charset="0"/>
              </a:rPr>
              <a:t>Les réels :</a:t>
            </a:r>
          </a:p>
          <a:p>
            <a:pPr algn="just">
              <a:lnSpc>
                <a:spcPct val="150000"/>
              </a:lnSpc>
              <a:buNone/>
            </a:pPr>
            <a:endParaRPr lang="fr-FR" sz="1800" dirty="0" smtClean="0">
              <a:latin typeface="Times New Roman" pitchFamily="18" charset="0"/>
              <a:cs typeface="Times New Roman" pitchFamily="18" charset="0"/>
            </a:endParaRPr>
          </a:p>
          <a:p>
            <a:pPr algn="just">
              <a:lnSpc>
                <a:spcPct val="150000"/>
              </a:lnSpc>
              <a:buNone/>
            </a:pPr>
            <a:endParaRPr lang="fr-FR" sz="1800" b="1" dirty="0" smtClean="0">
              <a:latin typeface="Times New Roman" pitchFamily="18" charset="0"/>
              <a:cs typeface="Times New Roman" pitchFamily="18" charset="0"/>
            </a:endParaRPr>
          </a:p>
          <a:p>
            <a:pPr algn="just">
              <a:lnSpc>
                <a:spcPct val="150000"/>
              </a:lnSpc>
              <a:buNone/>
            </a:pPr>
            <a:endParaRPr lang="fr-FR" sz="18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7</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4098" name="Picture 2" descr="C:\Users\dhia\Desktop\2018-02-10_055052.png"/>
          <p:cNvPicPr>
            <a:picLocks noChangeAspect="1" noChangeArrowheads="1"/>
          </p:cNvPicPr>
          <p:nvPr/>
        </p:nvPicPr>
        <p:blipFill>
          <a:blip r:embed="rId2"/>
          <a:srcRect/>
          <a:stretch>
            <a:fillRect/>
          </a:stretch>
        </p:blipFill>
        <p:spPr bwMode="auto">
          <a:xfrm>
            <a:off x="714348" y="2214554"/>
            <a:ext cx="7837487" cy="904875"/>
          </a:xfrm>
          <a:prstGeom prst="rect">
            <a:avLst/>
          </a:prstGeom>
          <a:noFill/>
        </p:spPr>
      </p:pic>
      <p:sp>
        <p:nvSpPr>
          <p:cNvPr id="15" name="Rectangle 14"/>
          <p:cNvSpPr/>
          <p:nvPr/>
        </p:nvSpPr>
        <p:spPr>
          <a:xfrm>
            <a:off x="500034" y="3148612"/>
            <a:ext cx="8143932" cy="923330"/>
          </a:xfrm>
          <a:prstGeom prst="rect">
            <a:avLst/>
          </a:prstGeom>
        </p:spPr>
        <p:txBody>
          <a:bodyPr wrap="square">
            <a:spAutoFit/>
          </a:bodyPr>
          <a:lstStyle/>
          <a:p>
            <a:pPr algn="just">
              <a:lnSpc>
                <a:spcPct val="150000"/>
              </a:lnSpc>
              <a:buNone/>
            </a:pPr>
            <a:r>
              <a:rPr lang="fr-FR" b="1" dirty="0" smtClean="0">
                <a:solidFill>
                  <a:srgbClr val="C00000"/>
                </a:solidFill>
                <a:latin typeface="Times New Roman" pitchFamily="18" charset="0"/>
                <a:cs typeface="Times New Roman" pitchFamily="18" charset="0"/>
              </a:rPr>
              <a:t>Exemple :</a:t>
            </a:r>
          </a:p>
          <a:p>
            <a:pPr algn="just">
              <a:lnSpc>
                <a:spcPct val="150000"/>
              </a:lnSpc>
              <a:buNone/>
            </a:pPr>
            <a:r>
              <a:rPr lang="fr-FR" b="1" dirty="0" smtClean="0">
                <a:solidFill>
                  <a:srgbClr val="C00000"/>
                </a:solidFill>
                <a:latin typeface="Times New Roman" pitchFamily="18" charset="0"/>
                <a:cs typeface="Times New Roman" pitchFamily="18" charset="0"/>
              </a:rPr>
              <a:t>Ecrire un programme java qui calcule la moyenne des valeurs entières 10 et 15;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variables</a:t>
            </a:r>
          </a:p>
          <a:p>
            <a:pPr algn="just">
              <a:lnSpc>
                <a:spcPct val="150000"/>
              </a:lnSpc>
              <a:buNone/>
            </a:pPr>
            <a:r>
              <a:rPr lang="fr-FR" sz="2000" b="1" dirty="0" smtClean="0">
                <a:latin typeface="Times New Roman" pitchFamily="18" charset="0"/>
                <a:cs typeface="Times New Roman" pitchFamily="18" charset="0"/>
              </a:rPr>
              <a:t>Les réels :</a:t>
            </a:r>
          </a:p>
          <a:p>
            <a:pPr algn="just">
              <a:lnSpc>
                <a:spcPct val="150000"/>
              </a:lnSpc>
              <a:buNone/>
            </a:pPr>
            <a:endParaRPr lang="fr-FR" sz="2000" b="1" dirty="0" smtClean="0">
              <a:latin typeface="Times New Roman" pitchFamily="18" charset="0"/>
              <a:cs typeface="Times New Roman" pitchFamily="18" charset="0"/>
            </a:endParaRPr>
          </a:p>
          <a:p>
            <a:pPr algn="just">
              <a:lnSpc>
                <a:spcPct val="150000"/>
              </a:lnSpc>
              <a:buNone/>
            </a:pPr>
            <a:endParaRPr lang="fr-FR" sz="2000" b="1" dirty="0" smtClean="0">
              <a:latin typeface="Times New Roman" pitchFamily="18" charset="0"/>
              <a:cs typeface="Times New Roman" pitchFamily="18" charset="0"/>
            </a:endParaRPr>
          </a:p>
          <a:p>
            <a:pPr algn="just">
              <a:lnSpc>
                <a:spcPct val="150000"/>
              </a:lnSpc>
              <a:buNone/>
            </a:pPr>
            <a:endParaRPr lang="fr-FR" sz="2000" b="1" dirty="0" smtClean="0">
              <a:latin typeface="Times New Roman" pitchFamily="18" charset="0"/>
              <a:cs typeface="Times New Roman" pitchFamily="18" charset="0"/>
            </a:endParaRPr>
          </a:p>
          <a:p>
            <a:pPr algn="just">
              <a:lnSpc>
                <a:spcPct val="150000"/>
              </a:lnSpc>
              <a:buNone/>
            </a:pPr>
            <a:endParaRPr lang="fr-FR" sz="1050" b="1" dirty="0" smtClean="0">
              <a:latin typeface="Times New Roman" pitchFamily="18" charset="0"/>
              <a:cs typeface="Times New Roman" pitchFamily="18" charset="0"/>
            </a:endParaRPr>
          </a:p>
          <a:p>
            <a:pPr algn="just">
              <a:lnSpc>
                <a:spcPct val="150000"/>
              </a:lnSpc>
              <a:buNone/>
            </a:pPr>
            <a:r>
              <a:rPr lang="fr-FR" sz="2000" b="1" dirty="0" smtClean="0">
                <a:latin typeface="Times New Roman" pitchFamily="18" charset="0"/>
                <a:cs typeface="Times New Roman" pitchFamily="18" charset="0"/>
              </a:rPr>
              <a:t>Les booléens :</a:t>
            </a:r>
          </a:p>
          <a:p>
            <a:pPr algn="just">
              <a:lnSpc>
                <a:spcPct val="150000"/>
              </a:lnSpc>
              <a:buNone/>
            </a:pPr>
            <a:endParaRPr lang="fr-FR" sz="2000" b="1" dirty="0" smtClean="0">
              <a:latin typeface="Times New Roman" pitchFamily="18" charset="0"/>
              <a:cs typeface="Times New Roman" pitchFamily="18" charset="0"/>
            </a:endParaRPr>
          </a:p>
          <a:p>
            <a:pPr algn="just">
              <a:lnSpc>
                <a:spcPct val="150000"/>
              </a:lnSpc>
              <a:buNone/>
            </a:pPr>
            <a:endParaRPr lang="fr-FR" sz="1800" dirty="0" smtClean="0">
              <a:latin typeface="Times New Roman" pitchFamily="18" charset="0"/>
              <a:cs typeface="Times New Roman" pitchFamily="18" charset="0"/>
            </a:endParaRPr>
          </a:p>
          <a:p>
            <a:pPr algn="just">
              <a:lnSpc>
                <a:spcPct val="150000"/>
              </a:lnSpc>
              <a:buNone/>
            </a:pPr>
            <a:r>
              <a:rPr lang="fr-FR" sz="1800" b="1" dirty="0" smtClean="0">
                <a:solidFill>
                  <a:srgbClr val="C00000"/>
                </a:solidFill>
                <a:latin typeface="Times New Roman" pitchFamily="18" charset="0"/>
                <a:cs typeface="Times New Roman" pitchFamily="18" charset="0"/>
              </a:rPr>
              <a:t>Exemple :    Afficher la négation d’une variable booléenne. </a:t>
            </a:r>
          </a:p>
          <a:p>
            <a:pPr algn="just">
              <a:lnSpc>
                <a:spcPct val="150000"/>
              </a:lnSpc>
              <a:buNone/>
            </a:pPr>
            <a:endParaRPr lang="fr-FR" sz="1800" b="1" dirty="0" smtClean="0">
              <a:latin typeface="Times New Roman" pitchFamily="18" charset="0"/>
              <a:cs typeface="Times New Roman" pitchFamily="18" charset="0"/>
            </a:endParaRPr>
          </a:p>
          <a:p>
            <a:pPr algn="just">
              <a:lnSpc>
                <a:spcPct val="150000"/>
              </a:lnSpc>
              <a:buNone/>
            </a:pPr>
            <a:endParaRPr lang="fr-FR" sz="18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8</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4098" name="Picture 2" descr="C:\Users\dhia\Desktop\2018-02-10_055052.png"/>
          <p:cNvPicPr>
            <a:picLocks noChangeAspect="1" noChangeArrowheads="1"/>
          </p:cNvPicPr>
          <p:nvPr/>
        </p:nvPicPr>
        <p:blipFill>
          <a:blip r:embed="rId2"/>
          <a:srcRect/>
          <a:stretch>
            <a:fillRect/>
          </a:stretch>
        </p:blipFill>
        <p:spPr bwMode="auto">
          <a:xfrm>
            <a:off x="714348" y="2214554"/>
            <a:ext cx="7837487" cy="904875"/>
          </a:xfrm>
          <a:prstGeom prst="rect">
            <a:avLst/>
          </a:prstGeom>
          <a:noFill/>
        </p:spPr>
      </p:pic>
      <p:sp>
        <p:nvSpPr>
          <p:cNvPr id="15" name="Rectangle 14"/>
          <p:cNvSpPr/>
          <p:nvPr/>
        </p:nvSpPr>
        <p:spPr>
          <a:xfrm>
            <a:off x="500034" y="3148612"/>
            <a:ext cx="8143932" cy="923330"/>
          </a:xfrm>
          <a:prstGeom prst="rect">
            <a:avLst/>
          </a:prstGeom>
        </p:spPr>
        <p:txBody>
          <a:bodyPr wrap="square">
            <a:spAutoFit/>
          </a:bodyPr>
          <a:lstStyle/>
          <a:p>
            <a:pPr algn="just">
              <a:lnSpc>
                <a:spcPct val="150000"/>
              </a:lnSpc>
              <a:buNone/>
            </a:pPr>
            <a:r>
              <a:rPr lang="fr-FR" b="1" dirty="0" smtClean="0">
                <a:solidFill>
                  <a:srgbClr val="C00000"/>
                </a:solidFill>
                <a:latin typeface="Times New Roman" pitchFamily="18" charset="0"/>
                <a:cs typeface="Times New Roman" pitchFamily="18" charset="0"/>
              </a:rPr>
              <a:t>Exemple :</a:t>
            </a:r>
          </a:p>
          <a:p>
            <a:pPr algn="just">
              <a:lnSpc>
                <a:spcPct val="150000"/>
              </a:lnSpc>
              <a:buNone/>
            </a:pPr>
            <a:r>
              <a:rPr lang="fr-FR" b="1" dirty="0" smtClean="0">
                <a:solidFill>
                  <a:srgbClr val="C00000"/>
                </a:solidFill>
                <a:latin typeface="Times New Roman" pitchFamily="18" charset="0"/>
                <a:cs typeface="Times New Roman" pitchFamily="18" charset="0"/>
              </a:rPr>
              <a:t>Ecrire un programme java qui calcule la moyenne des valeurs entières 10 et 15;</a:t>
            </a:r>
          </a:p>
        </p:txBody>
      </p:sp>
      <p:pic>
        <p:nvPicPr>
          <p:cNvPr id="5122" name="Picture 2" descr="C:\Users\dhia\Desktop\2018-02-10_055742.png"/>
          <p:cNvPicPr>
            <a:picLocks noChangeAspect="1" noChangeArrowheads="1"/>
          </p:cNvPicPr>
          <p:nvPr/>
        </p:nvPicPr>
        <p:blipFill>
          <a:blip r:embed="rId3"/>
          <a:srcRect/>
          <a:stretch>
            <a:fillRect/>
          </a:stretch>
        </p:blipFill>
        <p:spPr bwMode="auto">
          <a:xfrm>
            <a:off x="1928794" y="4447636"/>
            <a:ext cx="5643602" cy="83875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JAVA</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000108"/>
            <a:ext cx="8229600" cy="5429288"/>
          </a:xfrm>
        </p:spPr>
        <p:txBody>
          <a:bodyPr>
            <a:normAutofit/>
          </a:bodyPr>
          <a:lstStyle/>
          <a:p>
            <a:pPr algn="just">
              <a:lnSpc>
                <a:spcPct val="150000"/>
              </a:lnSpc>
              <a:buNone/>
            </a:pPr>
            <a:r>
              <a:rPr lang="fr-FR" sz="2600" b="1" dirty="0" smtClean="0">
                <a:latin typeface="Times New Roman" pitchFamily="18" charset="0"/>
                <a:cs typeface="Times New Roman" pitchFamily="18" charset="0"/>
              </a:rPr>
              <a:t>Les variables</a:t>
            </a:r>
          </a:p>
          <a:p>
            <a:pPr algn="just">
              <a:lnSpc>
                <a:spcPct val="150000"/>
              </a:lnSpc>
              <a:buNone/>
            </a:pPr>
            <a:r>
              <a:rPr lang="fr-FR" sz="2000" b="1" dirty="0" smtClean="0">
                <a:latin typeface="Times New Roman" pitchFamily="18" charset="0"/>
                <a:cs typeface="Times New Roman" pitchFamily="18" charset="0"/>
              </a:rPr>
              <a:t>Les caractères :</a:t>
            </a:r>
          </a:p>
          <a:p>
            <a:pPr algn="just">
              <a:lnSpc>
                <a:spcPct val="150000"/>
              </a:lnSpc>
              <a:buNone/>
            </a:pPr>
            <a:endParaRPr lang="fr-FR" sz="2000" b="1" dirty="0" smtClean="0">
              <a:latin typeface="Times New Roman" pitchFamily="18" charset="0"/>
              <a:cs typeface="Times New Roman" pitchFamily="18" charset="0"/>
            </a:endParaRPr>
          </a:p>
          <a:p>
            <a:pPr algn="just">
              <a:lnSpc>
                <a:spcPct val="150000"/>
              </a:lnSpc>
              <a:buNone/>
            </a:pPr>
            <a:endParaRPr lang="fr-FR" sz="2000" b="1" dirty="0" smtClean="0">
              <a:latin typeface="Times New Roman" pitchFamily="18" charset="0"/>
              <a:cs typeface="Times New Roman" pitchFamily="18" charset="0"/>
            </a:endParaRPr>
          </a:p>
          <a:p>
            <a:pPr algn="just">
              <a:lnSpc>
                <a:spcPct val="150000"/>
              </a:lnSpc>
              <a:buNone/>
            </a:pPr>
            <a:r>
              <a:rPr lang="fr-FR" sz="2000" b="1" dirty="0" smtClean="0">
                <a:latin typeface="Times New Roman" pitchFamily="18" charset="0"/>
                <a:cs typeface="Times New Roman" pitchFamily="18" charset="0"/>
              </a:rPr>
              <a:t>Les conversions :</a:t>
            </a:r>
          </a:p>
          <a:p>
            <a:pPr algn="just">
              <a:lnSpc>
                <a:spcPct val="150000"/>
              </a:lnSpc>
              <a:buNone/>
            </a:pPr>
            <a:r>
              <a:rPr lang="fr-FR" sz="2000" b="1" dirty="0" smtClean="0">
                <a:latin typeface="Times New Roman" pitchFamily="18" charset="0"/>
                <a:cs typeface="Times New Roman" pitchFamily="18" charset="0"/>
              </a:rPr>
              <a:t>D’un type vers un autre type :</a:t>
            </a:r>
          </a:p>
          <a:p>
            <a:pPr algn="just">
              <a:lnSpc>
                <a:spcPct val="150000"/>
              </a:lnSpc>
              <a:buNone/>
            </a:pPr>
            <a:r>
              <a:rPr lang="fr-FR" sz="2000" dirty="0" err="1" smtClean="0">
                <a:solidFill>
                  <a:srgbClr val="0070C0"/>
                </a:solidFill>
                <a:latin typeface="Arial" pitchFamily="34" charset="0"/>
                <a:cs typeface="Arial" pitchFamily="34" charset="0"/>
              </a:rPr>
              <a:t>typeVariableA</a:t>
            </a:r>
            <a:r>
              <a:rPr lang="fr-FR" sz="2000" dirty="0" smtClean="0">
                <a:solidFill>
                  <a:srgbClr val="0070C0"/>
                </a:solidFill>
                <a:latin typeface="Arial" pitchFamily="34" charset="0"/>
                <a:cs typeface="Arial" pitchFamily="34" charset="0"/>
              </a:rPr>
              <a:t> </a:t>
            </a:r>
            <a:r>
              <a:rPr lang="fr-FR" sz="2000" dirty="0" err="1" smtClean="0">
                <a:solidFill>
                  <a:srgbClr val="0070C0"/>
                </a:solidFill>
                <a:latin typeface="Arial" pitchFamily="34" charset="0"/>
                <a:cs typeface="Arial" pitchFamily="34" charset="0"/>
              </a:rPr>
              <a:t>variableA</a:t>
            </a:r>
            <a:r>
              <a:rPr lang="fr-FR" sz="2000" dirty="0" smtClean="0">
                <a:solidFill>
                  <a:srgbClr val="0070C0"/>
                </a:solidFill>
                <a:latin typeface="Arial" pitchFamily="34" charset="0"/>
                <a:cs typeface="Arial" pitchFamily="34" charset="0"/>
              </a:rPr>
              <a:t> = (</a:t>
            </a:r>
            <a:r>
              <a:rPr lang="fr-FR" sz="2000" dirty="0" err="1" smtClean="0">
                <a:solidFill>
                  <a:srgbClr val="0070C0"/>
                </a:solidFill>
                <a:latin typeface="Arial" pitchFamily="34" charset="0"/>
                <a:cs typeface="Arial" pitchFamily="34" charset="0"/>
              </a:rPr>
              <a:t>typeVariableA</a:t>
            </a:r>
            <a:r>
              <a:rPr lang="fr-FR" sz="2000" dirty="0" smtClean="0">
                <a:solidFill>
                  <a:srgbClr val="0070C0"/>
                </a:solidFill>
                <a:latin typeface="Arial" pitchFamily="34" charset="0"/>
                <a:cs typeface="Arial" pitchFamily="34" charset="0"/>
              </a:rPr>
              <a:t>) </a:t>
            </a:r>
            <a:r>
              <a:rPr lang="fr-FR" sz="2000" dirty="0" err="1" smtClean="0">
                <a:solidFill>
                  <a:srgbClr val="0070C0"/>
                </a:solidFill>
                <a:latin typeface="Arial" pitchFamily="34" charset="0"/>
                <a:cs typeface="Arial" pitchFamily="34" charset="0"/>
              </a:rPr>
              <a:t>valeurB</a:t>
            </a:r>
            <a:endParaRPr lang="fr-FR" sz="2000" dirty="0" smtClean="0">
              <a:solidFill>
                <a:srgbClr val="0070C0"/>
              </a:solidFill>
              <a:latin typeface="Arial" pitchFamily="34" charset="0"/>
              <a:cs typeface="Arial" pitchFamily="34" charset="0"/>
            </a:endParaRPr>
          </a:p>
          <a:p>
            <a:pPr algn="just">
              <a:lnSpc>
                <a:spcPct val="150000"/>
              </a:lnSpc>
              <a:buNone/>
            </a:pPr>
            <a:r>
              <a:rPr lang="fr-FR" sz="2000" b="1" dirty="0" smtClean="0">
                <a:latin typeface="Times New Roman" pitchFamily="18" charset="0"/>
                <a:cs typeface="Times New Roman" pitchFamily="18" charset="0"/>
              </a:rPr>
              <a:t>Exemple :</a:t>
            </a:r>
          </a:p>
          <a:p>
            <a:pPr algn="just">
              <a:lnSpc>
                <a:spcPct val="150000"/>
              </a:lnSpc>
              <a:buNone/>
            </a:pPr>
            <a:r>
              <a:rPr lang="fr-FR" sz="2000" b="1" dirty="0" err="1" smtClean="0">
                <a:latin typeface="Times New Roman" pitchFamily="18" charset="0"/>
                <a:cs typeface="Times New Roman" pitchFamily="18" charset="0"/>
              </a:rPr>
              <a:t>Float</a:t>
            </a:r>
            <a:r>
              <a:rPr lang="fr-FR" sz="2000" b="1" dirty="0" smtClean="0">
                <a:latin typeface="Times New Roman" pitchFamily="18" charset="0"/>
                <a:cs typeface="Times New Roman" pitchFamily="18" charset="0"/>
              </a:rPr>
              <a:t> x = 9,1;</a:t>
            </a:r>
          </a:p>
          <a:p>
            <a:pPr algn="just">
              <a:lnSpc>
                <a:spcPct val="150000"/>
              </a:lnSpc>
              <a:buNone/>
            </a:pPr>
            <a:r>
              <a:rPr lang="fr-FR" sz="2000" b="1" dirty="0" smtClean="0">
                <a:latin typeface="Times New Roman" pitchFamily="18" charset="0"/>
                <a:cs typeface="Times New Roman" pitchFamily="18" charset="0"/>
              </a:rPr>
              <a:t>Int y = (</a:t>
            </a:r>
            <a:r>
              <a:rPr lang="fr-FR" sz="2000" b="1" dirty="0" err="1" smtClean="0">
                <a:latin typeface="Times New Roman" pitchFamily="18" charset="0"/>
                <a:cs typeface="Times New Roman" pitchFamily="18" charset="0"/>
              </a:rPr>
              <a:t>int</a:t>
            </a:r>
            <a:r>
              <a:rPr lang="fr-FR" sz="2000" b="1" dirty="0" smtClean="0">
                <a:latin typeface="Times New Roman" pitchFamily="18" charset="0"/>
                <a:cs typeface="Times New Roman" pitchFamily="18" charset="0"/>
              </a:rPr>
              <a:t>) x;</a:t>
            </a:r>
            <a:endParaRPr lang="fr-FR" sz="1800" b="1" dirty="0" smtClean="0">
              <a:latin typeface="Times New Roman" pitchFamily="18" charset="0"/>
              <a:cs typeface="Times New Roman" pitchFamily="18" charset="0"/>
            </a:endParaRPr>
          </a:p>
          <a:p>
            <a:pPr algn="just">
              <a:lnSpc>
                <a:spcPct val="150000"/>
              </a:lnSpc>
              <a:buNone/>
            </a:pPr>
            <a:endParaRPr lang="fr-FR" sz="18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lundi 19 février 2018</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9</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6146" name="Picture 2" descr="C:\Users\dhia\Desktop\2018-02-10_060159.png"/>
          <p:cNvPicPr>
            <a:picLocks noChangeAspect="1" noChangeArrowheads="1"/>
          </p:cNvPicPr>
          <p:nvPr/>
        </p:nvPicPr>
        <p:blipFill>
          <a:blip r:embed="rId2"/>
          <a:srcRect/>
          <a:stretch>
            <a:fillRect/>
          </a:stretch>
        </p:blipFill>
        <p:spPr bwMode="auto">
          <a:xfrm>
            <a:off x="1357289" y="2143116"/>
            <a:ext cx="5837505" cy="928694"/>
          </a:xfrm>
          <a:prstGeom prst="rect">
            <a:avLst/>
          </a:prstGeom>
          <a:noFill/>
        </p:spPr>
      </p:pic>
      <p:sp>
        <p:nvSpPr>
          <p:cNvPr id="12" name="Accolade fermante 11"/>
          <p:cNvSpPr/>
          <p:nvPr/>
        </p:nvSpPr>
        <p:spPr>
          <a:xfrm>
            <a:off x="2071670" y="5500702"/>
            <a:ext cx="857256" cy="714380"/>
          </a:xfrm>
          <a:prstGeom prst="rightBrace">
            <a:avLst>
              <a:gd name="adj1" fmla="val 28789"/>
              <a:gd name="adj2" fmla="val 46062"/>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13" name="ZoneTexte 12"/>
          <p:cNvSpPr txBox="1"/>
          <p:nvPr/>
        </p:nvSpPr>
        <p:spPr>
          <a:xfrm>
            <a:off x="3000364" y="5643578"/>
            <a:ext cx="3714776" cy="400110"/>
          </a:xfrm>
          <a:prstGeom prst="rect">
            <a:avLst/>
          </a:prstGeom>
          <a:noFill/>
        </p:spPr>
        <p:txBody>
          <a:bodyPr wrap="square" rtlCol="0">
            <a:spAutoFit/>
          </a:bodyPr>
          <a:lstStyle/>
          <a:p>
            <a:r>
              <a:rPr lang="fr-FR" sz="2000" b="1" dirty="0" smtClean="0">
                <a:latin typeface="Times New Roman" pitchFamily="18" charset="0"/>
                <a:cs typeface="Times New Roman" pitchFamily="18" charset="0"/>
              </a:rPr>
              <a:t>À la fin nous aurons y = 9;</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4268320</TotalTime>
  <Words>1218</Words>
  <PresentationFormat>Affichage à l'écran (4:3)</PresentationFormat>
  <Paragraphs>308</Paragraphs>
  <Slides>25</Slides>
  <Notes>1</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Thème Office</vt:lpstr>
      <vt:lpstr> Université M’hamed Bougara – Boumerdes Faculté des sciences Département Informatique </vt:lpstr>
      <vt:lpstr>Diapositive 2</vt:lpstr>
      <vt:lpstr>JAVA</vt:lpstr>
      <vt:lpstr>JAVA</vt:lpstr>
      <vt:lpstr>JAVA</vt:lpstr>
      <vt:lpstr>JAVA</vt:lpstr>
      <vt:lpstr>JAVA</vt:lpstr>
      <vt:lpstr>JAVA</vt:lpstr>
      <vt:lpstr>JAVA</vt:lpstr>
      <vt:lpstr>JAVA</vt:lpstr>
      <vt:lpstr>JAVA</vt:lpstr>
      <vt:lpstr>JAVA</vt:lpstr>
      <vt:lpstr>JAVA</vt:lpstr>
      <vt:lpstr>JAVA</vt:lpstr>
      <vt:lpstr>JAVA</vt:lpstr>
      <vt:lpstr>JAVA</vt:lpstr>
      <vt:lpstr>JAVA</vt:lpstr>
      <vt:lpstr>JAVA</vt:lpstr>
      <vt:lpstr>JAVA</vt:lpstr>
      <vt:lpstr>JAVA</vt:lpstr>
      <vt:lpstr>JAVA</vt:lpstr>
      <vt:lpstr>JAVA</vt:lpstr>
      <vt:lpstr>JAVA</vt:lpstr>
      <vt:lpstr>JAVA</vt:lpstr>
      <vt:lpstr>Merci pour votre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Université M’hamed Bougara – Boumerdes Faculté des sciences Département Informatique </dc:title>
  <dc:creator>dhia</dc:creator>
  <cp:lastModifiedBy>dhia</cp:lastModifiedBy>
  <cp:revision>117</cp:revision>
  <dcterms:created xsi:type="dcterms:W3CDTF">2017-02-05T18:29:26Z</dcterms:created>
  <dcterms:modified xsi:type="dcterms:W3CDTF">2018-02-19T11:53:04Z</dcterms:modified>
</cp:coreProperties>
</file>