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83" r:id="rId3"/>
    <p:sldId id="259" r:id="rId4"/>
    <p:sldId id="260" r:id="rId5"/>
    <p:sldId id="257" r:id="rId6"/>
    <p:sldId id="284" r:id="rId7"/>
    <p:sldId id="261" r:id="rId8"/>
    <p:sldId id="313" r:id="rId9"/>
    <p:sldId id="314" r:id="rId10"/>
    <p:sldId id="315" r:id="rId11"/>
    <p:sldId id="316" r:id="rId12"/>
    <p:sldId id="317" r:id="rId13"/>
    <p:sldId id="318" r:id="rId14"/>
    <p:sldId id="319" r:id="rId15"/>
    <p:sldId id="320" r:id="rId16"/>
    <p:sldId id="324" r:id="rId17"/>
    <p:sldId id="321" r:id="rId18"/>
    <p:sldId id="322" r:id="rId19"/>
    <p:sldId id="323" r:id="rId20"/>
    <p:sldId id="328" r:id="rId21"/>
    <p:sldId id="312"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1" autoAdjust="0"/>
    <p:restoredTop sz="94624" autoAdjust="0"/>
  </p:normalViewPr>
  <p:slideViewPr>
    <p:cSldViewPr>
      <p:cViewPr varScale="1">
        <p:scale>
          <a:sx n="69" d="100"/>
          <a:sy n="69" d="100"/>
        </p:scale>
        <p:origin x="1422" y="72"/>
      </p:cViewPr>
      <p:guideLst>
        <p:guide orient="horz" pos="2160"/>
        <p:guide pos="2880"/>
      </p:guideLst>
    </p:cSldViewPr>
  </p:slideViewPr>
  <p:outlineViewPr>
    <p:cViewPr>
      <p:scale>
        <a:sx n="33" d="100"/>
        <a:sy n="33" d="100"/>
      </p:scale>
      <p:origin x="0" y="1159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3930BC-F345-4829-871E-806D398A3802}" type="datetime1">
              <a:rPr lang="fr-FR" smtClean="0"/>
              <a:pPr/>
              <a:t>10/05/2018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84EB97-717A-48DD-8C93-FE1467C25197}" type="slidenum">
              <a:rPr lang="fr-FR" smtClean="0"/>
              <a:pPr/>
              <a:t>‹N°›</a:t>
            </a:fld>
            <a:endParaRPr lang="fr-FR"/>
          </a:p>
        </p:txBody>
      </p:sp>
    </p:spTree>
    <p:extLst>
      <p:ext uri="{BB962C8B-B14F-4D97-AF65-F5344CB8AC3E}">
        <p14:creationId xmlns:p14="http://schemas.microsoft.com/office/powerpoint/2010/main" val="36854514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2FA8E4-FAD6-46DA-8A12-911161D78E81}" type="datetime1">
              <a:rPr lang="fr-FR" smtClean="0"/>
              <a:pPr/>
              <a:t>10/05/2018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B1A9-4A5D-4A3A-A76E-AEBAE2ECE6FC}" type="slidenum">
              <a:rPr lang="fr-FR" smtClean="0"/>
              <a:pPr/>
              <a:t>‹N°›</a:t>
            </a:fld>
            <a:endParaRPr lang="fr-FR"/>
          </a:p>
        </p:txBody>
      </p:sp>
    </p:spTree>
    <p:extLst>
      <p:ext uri="{BB962C8B-B14F-4D97-AF65-F5344CB8AC3E}">
        <p14:creationId xmlns:p14="http://schemas.microsoft.com/office/powerpoint/2010/main" val="23132904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15</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16</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17</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18</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19</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20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Qui sert a grouper les</a:t>
            </a:r>
            <a:r>
              <a:rPr lang="fr-FR" baseline="0" dirty="0" smtClean="0"/>
              <a:t> attributs ou les éléments (dans notre cas emails) dans des groupes ou les emails ont des caractéristiques similaires </a:t>
            </a:r>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7</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8</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12</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13</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907A7FE-E2FE-44E9-8FA5-78D161AB62CC}" type="datetime2">
              <a:rPr lang="fr-FR" smtClean="0"/>
              <a:pPr/>
              <a:t>jeudi 10 mai 2018</a:t>
            </a:fld>
            <a:endParaRPr lang="fr-BE"/>
          </a:p>
        </p:txBody>
      </p:sp>
      <p:sp>
        <p:nvSpPr>
          <p:cNvPr id="5" name="Espace réservé du pied de page 4"/>
          <p:cNvSpPr>
            <a:spLocks noGrp="1"/>
          </p:cNvSpPr>
          <p:nvPr>
            <p:ph type="ftr" sz="quarter" idx="11"/>
          </p:nvPr>
        </p:nvSpPr>
        <p:spPr/>
        <p:txBody>
          <a:bodyPr/>
          <a:lstStyle/>
          <a:p>
            <a:r>
              <a:rPr lang="fr-BE" smtClean="0"/>
              <a:t>SALHI.D</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1230655-0F49-41C7-A98B-F0D50231BC07}" type="datetime2">
              <a:rPr lang="fr-FR" smtClean="0"/>
              <a:pPr/>
              <a:t>jeudi 10 mai 2018</a:t>
            </a:fld>
            <a:endParaRPr lang="fr-BE"/>
          </a:p>
        </p:txBody>
      </p:sp>
      <p:sp>
        <p:nvSpPr>
          <p:cNvPr id="5" name="Espace réservé du pied de page 4"/>
          <p:cNvSpPr>
            <a:spLocks noGrp="1"/>
          </p:cNvSpPr>
          <p:nvPr>
            <p:ph type="ftr" sz="quarter" idx="11"/>
          </p:nvPr>
        </p:nvSpPr>
        <p:spPr/>
        <p:txBody>
          <a:bodyPr/>
          <a:lstStyle/>
          <a:p>
            <a:r>
              <a:rPr lang="fr-BE" smtClean="0"/>
              <a:t>SALHI.D</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40E5438-E7A6-41E5-A299-DB1F1826E74B}" type="datetime2">
              <a:rPr lang="fr-FR" smtClean="0"/>
              <a:pPr/>
              <a:t>jeudi 10 mai 2018</a:t>
            </a:fld>
            <a:endParaRPr lang="fr-BE"/>
          </a:p>
        </p:txBody>
      </p:sp>
      <p:sp>
        <p:nvSpPr>
          <p:cNvPr id="5" name="Espace réservé du pied de page 4"/>
          <p:cNvSpPr>
            <a:spLocks noGrp="1"/>
          </p:cNvSpPr>
          <p:nvPr>
            <p:ph type="ftr" sz="quarter" idx="11"/>
          </p:nvPr>
        </p:nvSpPr>
        <p:spPr/>
        <p:txBody>
          <a:bodyPr/>
          <a:lstStyle/>
          <a:p>
            <a:r>
              <a:rPr lang="fr-BE" smtClean="0"/>
              <a:t>SALHI.D</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0DA260F-1A35-435E-9501-EB5FA440A825}" type="datetime2">
              <a:rPr lang="fr-FR" smtClean="0"/>
              <a:pPr/>
              <a:t>jeudi 10 mai 2018</a:t>
            </a:fld>
            <a:endParaRPr lang="fr-BE"/>
          </a:p>
        </p:txBody>
      </p:sp>
      <p:sp>
        <p:nvSpPr>
          <p:cNvPr id="5" name="Espace réservé du pied de page 4"/>
          <p:cNvSpPr>
            <a:spLocks noGrp="1"/>
          </p:cNvSpPr>
          <p:nvPr>
            <p:ph type="ftr" sz="quarter" idx="11"/>
          </p:nvPr>
        </p:nvSpPr>
        <p:spPr/>
        <p:txBody>
          <a:bodyPr/>
          <a:lstStyle/>
          <a:p>
            <a:r>
              <a:rPr lang="fr-BE" smtClean="0"/>
              <a:t>SALHI.D</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118EE0DC-6D2C-411C-AAD4-5510B616FCB4}" type="datetime2">
              <a:rPr lang="fr-FR" smtClean="0"/>
              <a:pPr/>
              <a:t>jeudi 10 mai 2018</a:t>
            </a:fld>
            <a:endParaRPr lang="fr-BE"/>
          </a:p>
        </p:txBody>
      </p:sp>
      <p:sp>
        <p:nvSpPr>
          <p:cNvPr id="5" name="Espace réservé du pied de page 4"/>
          <p:cNvSpPr>
            <a:spLocks noGrp="1"/>
          </p:cNvSpPr>
          <p:nvPr>
            <p:ph type="ftr" sz="quarter" idx="11"/>
          </p:nvPr>
        </p:nvSpPr>
        <p:spPr/>
        <p:txBody>
          <a:bodyPr/>
          <a:lstStyle/>
          <a:p>
            <a:r>
              <a:rPr lang="fr-BE" smtClean="0"/>
              <a:t>SALHI.D</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B4D5CB48-A1CA-4A3A-A09E-1AA505823E42}" type="datetime2">
              <a:rPr lang="fr-FR" smtClean="0"/>
              <a:pPr/>
              <a:t>jeudi 10 mai 2018</a:t>
            </a:fld>
            <a:endParaRPr lang="fr-BE"/>
          </a:p>
        </p:txBody>
      </p:sp>
      <p:sp>
        <p:nvSpPr>
          <p:cNvPr id="6" name="Espace réservé du pied de page 5"/>
          <p:cNvSpPr>
            <a:spLocks noGrp="1"/>
          </p:cNvSpPr>
          <p:nvPr>
            <p:ph type="ftr" sz="quarter" idx="11"/>
          </p:nvPr>
        </p:nvSpPr>
        <p:spPr/>
        <p:txBody>
          <a:bodyPr/>
          <a:lstStyle/>
          <a:p>
            <a:r>
              <a:rPr lang="fr-BE" smtClean="0"/>
              <a:t>SALHI.D</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51727B07-8FA5-4518-80F4-19776A1A7750}" type="datetime2">
              <a:rPr lang="fr-FR" smtClean="0"/>
              <a:pPr/>
              <a:t>jeudi 10 mai 2018</a:t>
            </a:fld>
            <a:endParaRPr lang="fr-BE"/>
          </a:p>
        </p:txBody>
      </p:sp>
      <p:sp>
        <p:nvSpPr>
          <p:cNvPr id="8" name="Espace réservé du pied de page 7"/>
          <p:cNvSpPr>
            <a:spLocks noGrp="1"/>
          </p:cNvSpPr>
          <p:nvPr>
            <p:ph type="ftr" sz="quarter" idx="11"/>
          </p:nvPr>
        </p:nvSpPr>
        <p:spPr/>
        <p:txBody>
          <a:bodyPr/>
          <a:lstStyle/>
          <a:p>
            <a:r>
              <a:rPr lang="fr-BE" smtClean="0"/>
              <a:t>SALHI.D</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95521813-3CA8-472B-A087-7BFB19D750FE}" type="datetime2">
              <a:rPr lang="fr-FR" smtClean="0"/>
              <a:pPr/>
              <a:t>jeudi 10 mai 2018</a:t>
            </a:fld>
            <a:endParaRPr lang="fr-BE"/>
          </a:p>
        </p:txBody>
      </p:sp>
      <p:sp>
        <p:nvSpPr>
          <p:cNvPr id="4" name="Espace réservé du pied de page 3"/>
          <p:cNvSpPr>
            <a:spLocks noGrp="1"/>
          </p:cNvSpPr>
          <p:nvPr>
            <p:ph type="ftr" sz="quarter" idx="11"/>
          </p:nvPr>
        </p:nvSpPr>
        <p:spPr/>
        <p:txBody>
          <a:bodyPr/>
          <a:lstStyle/>
          <a:p>
            <a:r>
              <a:rPr lang="fr-BE" smtClean="0"/>
              <a:t>SALHI.D</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66DD24B-3311-4CBA-A7C2-533F363B1E75}" type="datetime2">
              <a:rPr lang="fr-FR" smtClean="0"/>
              <a:pPr/>
              <a:t>jeudi 10 mai 2018</a:t>
            </a:fld>
            <a:endParaRPr lang="fr-BE"/>
          </a:p>
        </p:txBody>
      </p:sp>
      <p:sp>
        <p:nvSpPr>
          <p:cNvPr id="3" name="Espace réservé du pied de page 2"/>
          <p:cNvSpPr>
            <a:spLocks noGrp="1"/>
          </p:cNvSpPr>
          <p:nvPr>
            <p:ph type="ftr" sz="quarter" idx="11"/>
          </p:nvPr>
        </p:nvSpPr>
        <p:spPr/>
        <p:txBody>
          <a:bodyPr/>
          <a:lstStyle/>
          <a:p>
            <a:r>
              <a:rPr lang="fr-BE" smtClean="0"/>
              <a:t>SALHI.D</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79CA544-7EFA-454E-9339-114E0F99997A}" type="datetime2">
              <a:rPr lang="fr-FR" smtClean="0"/>
              <a:pPr/>
              <a:t>jeudi 10 mai 2018</a:t>
            </a:fld>
            <a:endParaRPr lang="fr-BE"/>
          </a:p>
        </p:txBody>
      </p:sp>
      <p:sp>
        <p:nvSpPr>
          <p:cNvPr id="6" name="Espace réservé du pied de page 5"/>
          <p:cNvSpPr>
            <a:spLocks noGrp="1"/>
          </p:cNvSpPr>
          <p:nvPr>
            <p:ph type="ftr" sz="quarter" idx="11"/>
          </p:nvPr>
        </p:nvSpPr>
        <p:spPr/>
        <p:txBody>
          <a:bodyPr/>
          <a:lstStyle/>
          <a:p>
            <a:r>
              <a:rPr lang="fr-BE" smtClean="0"/>
              <a:t>SALHI.D</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9F28582-9332-400B-9FA5-2485FC524D79}" type="datetime2">
              <a:rPr lang="fr-FR" smtClean="0"/>
              <a:pPr/>
              <a:t>jeudi 10 mai 2018</a:t>
            </a:fld>
            <a:endParaRPr lang="fr-BE"/>
          </a:p>
        </p:txBody>
      </p:sp>
      <p:sp>
        <p:nvSpPr>
          <p:cNvPr id="6" name="Espace réservé du pied de page 5"/>
          <p:cNvSpPr>
            <a:spLocks noGrp="1"/>
          </p:cNvSpPr>
          <p:nvPr>
            <p:ph type="ftr" sz="quarter" idx="11"/>
          </p:nvPr>
        </p:nvSpPr>
        <p:spPr/>
        <p:txBody>
          <a:bodyPr/>
          <a:lstStyle/>
          <a:p>
            <a:r>
              <a:rPr lang="fr-BE" smtClean="0"/>
              <a:t>SALHI.D</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3C2D6-46B6-4AC9-9671-006A200C2E67}" type="datetime2">
              <a:rPr lang="fr-FR" smtClean="0"/>
              <a:pPr/>
              <a:t>jeudi 10 mai 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SALHI.D</a:t>
            </a:r>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1928802"/>
          </a:xfrm>
          <a:solidFill>
            <a:schemeClr val="accent1">
              <a:lumMod val="20000"/>
              <a:lumOff val="80000"/>
            </a:schemeClr>
          </a:solidFill>
          <a:ln>
            <a:solidFill>
              <a:schemeClr val="bg1"/>
            </a:solidFill>
          </a:ln>
        </p:spPr>
        <p:txBody>
          <a:bodyPr>
            <a:normAutofit/>
          </a:bodyPr>
          <a:lstStyle/>
          <a:p>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Université M’</a:t>
            </a:r>
            <a:r>
              <a:rPr lang="fr-FR" sz="2400" dirty="0" err="1" smtClean="0">
                <a:solidFill>
                  <a:srgbClr val="C00000"/>
                </a:solidFill>
                <a:latin typeface="Arial Rounded MT Bold" pitchFamily="34" charset="0"/>
                <a:cs typeface="Times New Roman" pitchFamily="18" charset="0"/>
              </a:rPr>
              <a:t>hamed</a:t>
            </a:r>
            <a:r>
              <a:rPr lang="fr-FR" sz="2400" dirty="0" smtClean="0">
                <a:solidFill>
                  <a:srgbClr val="C00000"/>
                </a:solidFill>
                <a:latin typeface="Arial Rounded MT Bold" pitchFamily="34" charset="0"/>
                <a:cs typeface="Times New Roman" pitchFamily="18" charset="0"/>
              </a:rPr>
              <a:t> </a:t>
            </a:r>
            <a:r>
              <a:rPr lang="fr-FR" sz="2400" dirty="0" err="1" smtClean="0">
                <a:solidFill>
                  <a:srgbClr val="C00000"/>
                </a:solidFill>
                <a:latin typeface="Arial Rounded MT Bold" pitchFamily="34" charset="0"/>
                <a:cs typeface="Times New Roman" pitchFamily="18" charset="0"/>
              </a:rPr>
              <a:t>Bougara</a:t>
            </a:r>
            <a:r>
              <a:rPr lang="fr-FR" sz="2400" dirty="0" smtClean="0">
                <a:solidFill>
                  <a:srgbClr val="C00000"/>
                </a:solidFill>
                <a:latin typeface="Arial Rounded MT Bold" pitchFamily="34" charset="0"/>
                <a:cs typeface="Times New Roman" pitchFamily="18" charset="0"/>
              </a:rPr>
              <a:t> – </a:t>
            </a:r>
            <a:r>
              <a:rPr lang="fr-FR" sz="2400" dirty="0" err="1" smtClean="0">
                <a:solidFill>
                  <a:srgbClr val="C00000"/>
                </a:solidFill>
                <a:latin typeface="Arial Rounded MT Bold" pitchFamily="34" charset="0"/>
                <a:cs typeface="Times New Roman" pitchFamily="18" charset="0"/>
              </a:rPr>
              <a:t>Boumerdes</a:t>
            </a:r>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Faculté des sciences</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Département Informatique</a:t>
            </a:r>
            <a:br>
              <a:rPr lang="fr-FR" sz="2400" dirty="0" smtClean="0">
                <a:solidFill>
                  <a:srgbClr val="C00000"/>
                </a:solidFill>
                <a:latin typeface="Arial Rounded MT Bold" pitchFamily="34" charset="0"/>
                <a:cs typeface="Times New Roman" pitchFamily="18" charset="0"/>
              </a:rPr>
            </a:br>
            <a:endParaRPr lang="fr-FR" sz="2400" dirty="0">
              <a:solidFill>
                <a:srgbClr val="C00000"/>
              </a:solidFill>
              <a:latin typeface="Arial Rounded MT Bold" pitchFamily="34" charset="0"/>
              <a:cs typeface="Times New Roman" pitchFamily="18" charset="0"/>
            </a:endParaRPr>
          </a:p>
        </p:txBody>
      </p:sp>
      <p:sp>
        <p:nvSpPr>
          <p:cNvPr id="3" name="Sous-titre 2"/>
          <p:cNvSpPr>
            <a:spLocks noGrp="1"/>
          </p:cNvSpPr>
          <p:nvPr>
            <p:ph type="subTitle" idx="1"/>
          </p:nvPr>
        </p:nvSpPr>
        <p:spPr>
          <a:xfrm>
            <a:off x="214282" y="2214554"/>
            <a:ext cx="8715436" cy="4071966"/>
          </a:xfrm>
        </p:spPr>
        <p:txBody>
          <a:bodyPr>
            <a:normAutofit/>
          </a:bodyPr>
          <a:lstStyle/>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pPr algn="r"/>
            <a:r>
              <a:rPr lang="fr-FR" sz="2000" dirty="0" smtClean="0">
                <a:solidFill>
                  <a:schemeClr val="tx1"/>
                </a:solidFill>
                <a:latin typeface="Arial Rounded MT Bold" pitchFamily="34" charset="0"/>
                <a:cs typeface="Times New Roman" pitchFamily="18" charset="0"/>
              </a:rPr>
              <a:t>Présenté par :</a:t>
            </a:r>
          </a:p>
          <a:p>
            <a:pPr algn="r"/>
            <a:r>
              <a:rPr lang="fr-FR" sz="2000" b="1" dirty="0" smtClean="0">
                <a:solidFill>
                  <a:schemeClr val="tx1"/>
                </a:solidFill>
                <a:latin typeface="Arial Rounded MT Bold" pitchFamily="34" charset="0"/>
                <a:cs typeface="Times New Roman" pitchFamily="18" charset="0"/>
              </a:rPr>
              <a:t>SALHI.D</a:t>
            </a:r>
          </a:p>
        </p:txBody>
      </p:sp>
      <p:pic>
        <p:nvPicPr>
          <p:cNvPr id="1026" name="Picture 2" descr="C:\Users\dhia\Desktop\travail\2016-2017\S2\ENSEIGNEMENT\cawa\latex\CAWA.png"/>
          <p:cNvPicPr>
            <a:picLocks noChangeAspect="1" noChangeArrowheads="1"/>
          </p:cNvPicPr>
          <p:nvPr/>
        </p:nvPicPr>
        <p:blipFill>
          <a:blip r:embed="rId3"/>
          <a:srcRect/>
          <a:stretch>
            <a:fillRect/>
          </a:stretch>
        </p:blipFill>
        <p:spPr bwMode="auto">
          <a:xfrm>
            <a:off x="2571736" y="2383112"/>
            <a:ext cx="3892566" cy="3546218"/>
          </a:xfrm>
          <a:prstGeom prst="rect">
            <a:avLst/>
          </a:prstGeom>
          <a:noFill/>
        </p:spPr>
      </p:pic>
      <p:sp>
        <p:nvSpPr>
          <p:cNvPr id="5" name="Rectangle 4"/>
          <p:cNvSpPr/>
          <p:nvPr/>
        </p:nvSpPr>
        <p:spPr>
          <a:xfrm>
            <a:off x="1071538" y="2130974"/>
            <a:ext cx="7143800" cy="461665"/>
          </a:xfrm>
          <a:prstGeom prst="rect">
            <a:avLst/>
          </a:prstGeom>
        </p:spPr>
        <p:txBody>
          <a:bodyPr wrap="square">
            <a:spAutoFit/>
          </a:bodyPr>
          <a:lstStyle/>
          <a:p>
            <a:r>
              <a:rPr lang="fr-FR" sz="2400" b="1" dirty="0" smtClean="0">
                <a:solidFill>
                  <a:schemeClr val="accent1">
                    <a:lumMod val="75000"/>
                  </a:schemeClr>
                </a:solidFill>
                <a:latin typeface="Arial Rounded MT Bold" pitchFamily="34" charset="0"/>
                <a:cs typeface="Times New Roman" pitchFamily="18" charset="0"/>
              </a:rPr>
              <a:t>Conception des Applications Web Avancées</a:t>
            </a:r>
            <a:endParaRPr lang="fr-FR" sz="24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Modèle Client/serveur</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10</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1" name="Espace réservé du contenu 10"/>
          <p:cNvSpPr>
            <a:spLocks noGrp="1"/>
          </p:cNvSpPr>
          <p:nvPr>
            <p:ph idx="1"/>
          </p:nvPr>
        </p:nvSpPr>
        <p:spPr/>
        <p:txBody>
          <a:bodyPr/>
          <a:lstStyle/>
          <a:p>
            <a:endParaRPr lang="fr-FR" dirty="0" smtClean="0"/>
          </a:p>
          <a:p>
            <a:pPr>
              <a:buNone/>
            </a:pPr>
            <a:endParaRPr lang="fr-FR" dirty="0"/>
          </a:p>
        </p:txBody>
      </p:sp>
      <p:sp>
        <p:nvSpPr>
          <p:cNvPr id="12" name="ZoneTexte 11"/>
          <p:cNvSpPr txBox="1"/>
          <p:nvPr/>
        </p:nvSpPr>
        <p:spPr>
          <a:xfrm>
            <a:off x="500034" y="1077473"/>
            <a:ext cx="8572560" cy="3739485"/>
          </a:xfrm>
          <a:prstGeom prst="rect">
            <a:avLst/>
          </a:prstGeom>
          <a:noFill/>
        </p:spPr>
        <p:txBody>
          <a:bodyPr wrap="square" rtlCol="0">
            <a:spAutoFit/>
          </a:bodyPr>
          <a:lstStyle/>
          <a:p>
            <a:pPr algn="just">
              <a:lnSpc>
                <a:spcPct val="150000"/>
              </a:lnSpc>
            </a:pPr>
            <a:r>
              <a:rPr lang="fr-FR" sz="2400" b="1" dirty="0" smtClean="0">
                <a:latin typeface="Times New Roman" pitchFamily="18" charset="0"/>
                <a:cs typeface="Times New Roman" pitchFamily="18" charset="0"/>
              </a:rPr>
              <a:t>Avantages du modèle Client/serveur</a:t>
            </a:r>
          </a:p>
          <a:p>
            <a:pPr algn="just">
              <a:lnSpc>
                <a:spcPct val="150000"/>
              </a:lnSpc>
              <a:buFontTx/>
              <a:buChar char="-"/>
            </a:pPr>
            <a:r>
              <a:rPr lang="fr-FR" dirty="0" smtClean="0">
                <a:latin typeface="Times New Roman" pitchFamily="18" charset="0"/>
                <a:cs typeface="Times New Roman" pitchFamily="18" charset="0"/>
              </a:rPr>
              <a:t>Des ressources centralisées.</a:t>
            </a:r>
          </a:p>
          <a:p>
            <a:pPr algn="just">
              <a:lnSpc>
                <a:spcPct val="150000"/>
              </a:lnSpc>
              <a:buFontTx/>
              <a:buChar char="-"/>
            </a:pPr>
            <a:r>
              <a:rPr lang="fr-FR" dirty="0" smtClean="0">
                <a:latin typeface="Times New Roman" pitchFamily="18" charset="0"/>
                <a:cs typeface="Times New Roman" pitchFamily="18" charset="0"/>
              </a:rPr>
              <a:t>Une meilleure sécurité.</a:t>
            </a:r>
          </a:p>
          <a:p>
            <a:pPr algn="just">
              <a:lnSpc>
                <a:spcPct val="150000"/>
              </a:lnSpc>
              <a:buFontTx/>
              <a:buChar char="-"/>
            </a:pPr>
            <a:r>
              <a:rPr lang="fr-FR" dirty="0" smtClean="0">
                <a:latin typeface="Times New Roman" pitchFamily="18" charset="0"/>
                <a:cs typeface="Times New Roman" pitchFamily="18" charset="0"/>
              </a:rPr>
              <a:t>Une administration au niveau serveur.</a:t>
            </a:r>
          </a:p>
          <a:p>
            <a:pPr algn="just">
              <a:lnSpc>
                <a:spcPct val="150000"/>
              </a:lnSpc>
              <a:buFontTx/>
              <a:buChar char="-"/>
            </a:pPr>
            <a:r>
              <a:rPr lang="fr-FR" dirty="0" smtClean="0">
                <a:latin typeface="Times New Roman" pitchFamily="18" charset="0"/>
                <a:cs typeface="Times New Roman" pitchFamily="18" charset="0"/>
              </a:rPr>
              <a:t>Un réseau évolutif.</a:t>
            </a:r>
          </a:p>
          <a:p>
            <a:pPr algn="just">
              <a:lnSpc>
                <a:spcPct val="150000"/>
              </a:lnSpc>
              <a:buFontTx/>
              <a:buChar char="-"/>
            </a:pPr>
            <a:endParaRPr lang="fr-FR" sz="2000" dirty="0" smtClean="0">
              <a:latin typeface="Times New Roman" pitchFamily="18" charset="0"/>
              <a:cs typeface="Times New Roman" pitchFamily="18" charset="0"/>
            </a:endParaRPr>
          </a:p>
          <a:p>
            <a:pPr algn="just">
              <a:lnSpc>
                <a:spcPct val="150000"/>
              </a:lnSpc>
            </a:pPr>
            <a:r>
              <a:rPr lang="fr-FR" sz="2400" b="1" dirty="0" smtClean="0">
                <a:latin typeface="Times New Roman" pitchFamily="18" charset="0"/>
                <a:cs typeface="Times New Roman" pitchFamily="18" charset="0"/>
              </a:rPr>
              <a:t>Inconvenants</a:t>
            </a:r>
            <a:r>
              <a:rPr lang="fr-FR" sz="2400"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rPr>
              <a:t>du modèle Client/serveur</a:t>
            </a:r>
          </a:p>
          <a:p>
            <a:pPr algn="just">
              <a:lnSpc>
                <a:spcPct val="150000"/>
              </a:lnSpc>
              <a:buFontTx/>
              <a:buChar char="-"/>
            </a:pPr>
            <a:r>
              <a:rPr lang="fr-FR" dirty="0" smtClean="0">
                <a:latin typeface="Times New Roman" pitchFamily="18" charset="0"/>
                <a:cs typeface="Times New Roman" pitchFamily="18" charset="0"/>
              </a:rPr>
              <a:t>Un coût élevé dû à la technicité du serveur.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571744"/>
            <a:ext cx="8229600" cy="868346"/>
          </a:xfrm>
        </p:spPr>
        <p:txBody>
          <a:bodyPr>
            <a:normAutofit/>
          </a:bodyPr>
          <a:lstStyle/>
          <a:p>
            <a:r>
              <a:rPr lang="fr-FR" sz="4800" dirty="0" smtClean="0">
                <a:solidFill>
                  <a:srgbClr val="C00000"/>
                </a:solidFill>
                <a:latin typeface="Arial Rounded MT Bold" pitchFamily="34" charset="0"/>
              </a:rPr>
              <a:t>Protocole http</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753EE498-3717-4CD8-A559-140EC12528C3}"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11</a:t>
            </a:fld>
            <a:endParaRPr lang="fr-B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Protocole http</a:t>
            </a:r>
            <a:endParaRPr lang="fr-FR" sz="1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12</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571472" y="1214423"/>
            <a:ext cx="7929618" cy="3139321"/>
          </a:xfrm>
          <a:prstGeom prst="rect">
            <a:avLst/>
          </a:prstGeom>
          <a:noFill/>
        </p:spPr>
        <p:txBody>
          <a:bodyPr wrap="square" rtlCol="0">
            <a:spAutoFit/>
          </a:bodyPr>
          <a:lstStyle/>
          <a:p>
            <a:pPr algn="just">
              <a:lnSpc>
                <a:spcPct val="150000"/>
              </a:lnSpc>
            </a:pPr>
            <a:r>
              <a:rPr lang="fr-FR" sz="2000" dirty="0" smtClean="0">
                <a:latin typeface="Times New Roman" pitchFamily="18" charset="0"/>
                <a:cs typeface="Times New Roman" pitchFamily="18" charset="0"/>
              </a:rPr>
              <a:t>HTTP (</a:t>
            </a:r>
            <a:r>
              <a:rPr lang="fr-FR" sz="2000" b="1" dirty="0" smtClean="0">
                <a:latin typeface="Times New Roman" pitchFamily="18" charset="0"/>
                <a:cs typeface="Times New Roman" pitchFamily="18" charset="0"/>
              </a:rPr>
              <a:t>HyperText Transfer Protocol</a:t>
            </a:r>
            <a:r>
              <a:rPr lang="fr-FR" sz="2000" dirty="0" smtClean="0">
                <a:latin typeface="Times New Roman" pitchFamily="18" charset="0"/>
                <a:cs typeface="Times New Roman" pitchFamily="18" charset="0"/>
              </a:rPr>
              <a:t>) permet d’accéder aux fichiers situés sur le réseau Internet. Il est notamment utilisé pour le World Wide Web. En matière de protocole, HTTP se place au dessus de TCP et fonctionne selon un principe de requête/réponse : le client transmet une requête comportant des informations sur le document demandé et le serveur renvoie le document si disponible ou, le cas échéant, un message d’erreur.</a:t>
            </a:r>
            <a:endParaRPr lang="fr-FR" sz="2000" b="1" dirty="0" smtClean="0">
              <a:latin typeface="Times New Roman" pitchFamily="18" charset="0"/>
              <a:cs typeface="Times New Roman" pitchFamily="18" charset="0"/>
            </a:endParaRPr>
          </a:p>
          <a:p>
            <a:endParaRPr lang="fr-FR" dirty="0"/>
          </a:p>
        </p:txBody>
      </p:sp>
      <p:pic>
        <p:nvPicPr>
          <p:cNvPr id="6146" name="Picture 2"/>
          <p:cNvPicPr>
            <a:picLocks noGrp="1" noChangeAspect="1" noChangeArrowheads="1"/>
          </p:cNvPicPr>
          <p:nvPr>
            <p:ph idx="1"/>
          </p:nvPr>
        </p:nvPicPr>
        <p:blipFill>
          <a:blip r:embed="rId3"/>
          <a:srcRect/>
          <a:stretch>
            <a:fillRect/>
          </a:stretch>
        </p:blipFill>
        <p:spPr bwMode="auto">
          <a:xfrm>
            <a:off x="1428728" y="3929066"/>
            <a:ext cx="5940225"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Protocole http</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13</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571472" y="1214422"/>
            <a:ext cx="7929618" cy="5555367"/>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Format d'une URL http</a:t>
            </a:r>
          </a:p>
          <a:p>
            <a:endParaRPr lang="fr-FR"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Le format général d'une URL HTTP est le suivant :</a:t>
            </a:r>
          </a:p>
          <a:p>
            <a:endParaRPr lang="fr-FR" sz="300" dirty="0" smtClean="0">
              <a:latin typeface="Times New Roman" pitchFamily="18" charset="0"/>
              <a:cs typeface="Times New Roman" pitchFamily="18" charset="0"/>
            </a:endParaRPr>
          </a:p>
          <a:p>
            <a:pPr algn="ctr"/>
            <a:endParaRPr lang="fr-FR" sz="2800" dirty="0" smtClean="0">
              <a:latin typeface="Times New Roman" pitchFamily="18" charset="0"/>
              <a:cs typeface="Times New Roman" pitchFamily="18" charset="0"/>
            </a:endParaRPr>
          </a:p>
          <a:p>
            <a:pPr algn="ctr"/>
            <a:r>
              <a:rPr lang="fr-FR" sz="2800" dirty="0" smtClean="0">
                <a:latin typeface="Times New Roman" pitchFamily="18" charset="0"/>
                <a:cs typeface="Times New Roman" pitchFamily="18" charset="0"/>
              </a:rPr>
              <a:t>http://</a:t>
            </a:r>
            <a:r>
              <a:rPr lang="fr-FR" sz="2800" dirty="0" smtClean="0">
                <a:solidFill>
                  <a:srgbClr val="FF0000"/>
                </a:solidFill>
                <a:latin typeface="Times New Roman" pitchFamily="18" charset="0"/>
                <a:cs typeface="Times New Roman" pitchFamily="18" charset="0"/>
              </a:rPr>
              <a:t>&lt;host&gt;</a:t>
            </a:r>
            <a:r>
              <a:rPr lang="fr-FR" sz="2800" dirty="0" smtClean="0">
                <a:latin typeface="Times New Roman" pitchFamily="18" charset="0"/>
                <a:cs typeface="Times New Roman" pitchFamily="18" charset="0"/>
              </a:rPr>
              <a:t>:</a:t>
            </a:r>
            <a:r>
              <a:rPr lang="fr-FR" sz="2800" dirty="0" smtClean="0">
                <a:solidFill>
                  <a:schemeClr val="tx2">
                    <a:lumMod val="60000"/>
                    <a:lumOff val="40000"/>
                  </a:schemeClr>
                </a:solidFill>
                <a:latin typeface="Times New Roman" pitchFamily="18" charset="0"/>
                <a:cs typeface="Times New Roman" pitchFamily="18" charset="0"/>
              </a:rPr>
              <a:t>&lt;port&gt;</a:t>
            </a:r>
            <a:r>
              <a:rPr lang="fr-FR" sz="2800" dirty="0" smtClean="0">
                <a:latin typeface="Times New Roman" pitchFamily="18" charset="0"/>
                <a:cs typeface="Times New Roman" pitchFamily="18" charset="0"/>
              </a:rPr>
              <a:t>/</a:t>
            </a:r>
            <a:r>
              <a:rPr lang="fr-FR" sz="2800" dirty="0" smtClean="0">
                <a:solidFill>
                  <a:srgbClr val="00B050"/>
                </a:solidFill>
                <a:latin typeface="Times New Roman" pitchFamily="18" charset="0"/>
                <a:cs typeface="Times New Roman" pitchFamily="18" charset="0"/>
              </a:rPr>
              <a:t>&lt;path&gt;</a:t>
            </a:r>
            <a:r>
              <a:rPr lang="fr-FR" sz="2800" b="1" dirty="0" smtClean="0">
                <a:latin typeface="Times New Roman" pitchFamily="18" charset="0"/>
                <a:cs typeface="Times New Roman" pitchFamily="18" charset="0"/>
              </a:rPr>
              <a:t>?</a:t>
            </a:r>
            <a:r>
              <a:rPr lang="fr-FR" sz="2800" dirty="0" smtClean="0">
                <a:solidFill>
                  <a:schemeClr val="accent6">
                    <a:lumMod val="75000"/>
                  </a:schemeClr>
                </a:solidFill>
                <a:latin typeface="Times New Roman" pitchFamily="18" charset="0"/>
                <a:cs typeface="Times New Roman" pitchFamily="18" charset="0"/>
              </a:rPr>
              <a:t>&lt;query&gt;</a:t>
            </a:r>
            <a:r>
              <a:rPr lang="fr-FR" sz="2800" dirty="0" smtClean="0">
                <a:latin typeface="Times New Roman" pitchFamily="18" charset="0"/>
                <a:cs typeface="Times New Roman" pitchFamily="18" charset="0"/>
              </a:rPr>
              <a:t>#&lt;fragment&gt;</a:t>
            </a:r>
          </a:p>
          <a:p>
            <a:pPr algn="ctr"/>
            <a:endParaRPr lang="fr-FR" sz="2800" dirty="0" smtClean="0">
              <a:latin typeface="Times New Roman" pitchFamily="18" charset="0"/>
              <a:cs typeface="Times New Roman" pitchFamily="18" charset="0"/>
            </a:endParaRPr>
          </a:p>
          <a:p>
            <a:pPr algn="ctr"/>
            <a:endParaRPr lang="fr-FR" sz="2800" dirty="0" smtClean="0">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Exemple :</a:t>
            </a:r>
          </a:p>
          <a:p>
            <a:endParaRPr lang="fr-FR" sz="2400" b="1" dirty="0" smtClean="0">
              <a:latin typeface="Times New Roman" pitchFamily="18" charset="0"/>
              <a:cs typeface="Times New Roman" pitchFamily="18" charset="0"/>
            </a:endParaRPr>
          </a:p>
          <a:p>
            <a:pPr algn="ctr"/>
            <a:r>
              <a:rPr lang="fr-FR" sz="2200" dirty="0" smtClean="0">
                <a:latin typeface="Times New Roman" pitchFamily="18" charset="0"/>
                <a:cs typeface="Times New Roman" pitchFamily="18" charset="0"/>
              </a:rPr>
              <a:t>https://</a:t>
            </a:r>
            <a:r>
              <a:rPr lang="fr-FR" sz="2200" dirty="0" smtClean="0">
                <a:solidFill>
                  <a:schemeClr val="tx2">
                    <a:lumMod val="60000"/>
                    <a:lumOff val="40000"/>
                  </a:schemeClr>
                </a:solidFill>
                <a:latin typeface="Times New Roman" pitchFamily="18" charset="0"/>
                <a:cs typeface="Times New Roman" pitchFamily="18" charset="0"/>
              </a:rPr>
              <a:t>www</a:t>
            </a:r>
            <a:r>
              <a:rPr lang="fr-FR" sz="2200" dirty="0" smtClean="0">
                <a:latin typeface="Times New Roman" pitchFamily="18" charset="0"/>
                <a:cs typeface="Times New Roman" pitchFamily="18" charset="0"/>
              </a:rPr>
              <a:t>.</a:t>
            </a:r>
            <a:r>
              <a:rPr lang="fr-FR" sz="2200" dirty="0" smtClean="0">
                <a:solidFill>
                  <a:srgbClr val="FF0000"/>
                </a:solidFill>
                <a:latin typeface="Times New Roman" pitchFamily="18" charset="0"/>
                <a:cs typeface="Times New Roman" pitchFamily="18" charset="0"/>
              </a:rPr>
              <a:t>ouedkniss.com</a:t>
            </a:r>
            <a:r>
              <a:rPr lang="fr-FR" sz="2200" dirty="0" smtClean="0">
                <a:latin typeface="Times New Roman" pitchFamily="18" charset="0"/>
                <a:cs typeface="Times New Roman" pitchFamily="18" charset="0"/>
              </a:rPr>
              <a:t>/</a:t>
            </a:r>
            <a:r>
              <a:rPr lang="fr-FR" sz="2200" dirty="0" smtClean="0">
                <a:solidFill>
                  <a:srgbClr val="00B050"/>
                </a:solidFill>
                <a:latin typeface="Times New Roman" pitchFamily="18" charset="0"/>
                <a:cs typeface="Times New Roman" pitchFamily="18" charset="0"/>
              </a:rPr>
              <a:t>autombile/index.php</a:t>
            </a:r>
            <a:r>
              <a:rPr lang="fr-FR" sz="2200" b="1" dirty="0" smtClean="0">
                <a:latin typeface="Times New Roman" pitchFamily="18" charset="0"/>
                <a:cs typeface="Times New Roman" pitchFamily="18" charset="0"/>
              </a:rPr>
              <a:t>?</a:t>
            </a:r>
            <a:r>
              <a:rPr lang="fr-FR" sz="2200" dirty="0" smtClean="0">
                <a:solidFill>
                  <a:schemeClr val="accent6">
                    <a:lumMod val="75000"/>
                  </a:schemeClr>
                </a:solidFill>
                <a:latin typeface="Times New Roman" pitchFamily="18" charset="0"/>
                <a:cs typeface="Times New Roman" pitchFamily="18" charset="0"/>
              </a:rPr>
              <a:t>marque=Renault</a:t>
            </a:r>
          </a:p>
          <a:p>
            <a:endParaRPr lang="fr-FR" dirty="0" smtClean="0"/>
          </a:p>
          <a:p>
            <a:endParaRPr lang="fr-FR" dirty="0" smtClean="0"/>
          </a:p>
          <a:p>
            <a:endParaRPr lang="fr-FR" dirty="0" smtClean="0"/>
          </a:p>
          <a:p>
            <a:endParaRPr lang="fr-FR" dirty="0" smtClean="0"/>
          </a:p>
          <a:p>
            <a:endParaRPr lang="fr-FR" dirty="0" smtClean="0"/>
          </a:p>
          <a:p>
            <a:endParaRPr lang="fr-FR" dirty="0"/>
          </a:p>
        </p:txBody>
      </p:sp>
      <p:cxnSp>
        <p:nvCxnSpPr>
          <p:cNvPr id="14" name="Connecteur droit 13"/>
          <p:cNvCxnSpPr/>
          <p:nvPr/>
        </p:nvCxnSpPr>
        <p:spPr>
          <a:xfrm>
            <a:off x="1714480" y="3071810"/>
            <a:ext cx="928694"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Connecteur droit 14"/>
          <p:cNvCxnSpPr/>
          <p:nvPr/>
        </p:nvCxnSpPr>
        <p:spPr>
          <a:xfrm>
            <a:off x="2857488" y="3071810"/>
            <a:ext cx="928694"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Connecteur droit 15"/>
          <p:cNvCxnSpPr/>
          <p:nvPr/>
        </p:nvCxnSpPr>
        <p:spPr>
          <a:xfrm>
            <a:off x="4000496" y="3071810"/>
            <a:ext cx="928694"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Connecteur droit 16"/>
          <p:cNvCxnSpPr/>
          <p:nvPr/>
        </p:nvCxnSpPr>
        <p:spPr>
          <a:xfrm>
            <a:off x="5286380" y="3071810"/>
            <a:ext cx="928694"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Connecteur droit 17"/>
          <p:cNvCxnSpPr/>
          <p:nvPr/>
        </p:nvCxnSpPr>
        <p:spPr>
          <a:xfrm>
            <a:off x="6643702" y="3071810"/>
            <a:ext cx="1428760" cy="1588"/>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Protocole http</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14</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571472" y="1214422"/>
            <a:ext cx="7929618" cy="461665"/>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Méthodes http</a:t>
            </a:r>
          </a:p>
        </p:txBody>
      </p:sp>
      <p:pic>
        <p:nvPicPr>
          <p:cNvPr id="1026" name="Picture 2"/>
          <p:cNvPicPr>
            <a:picLocks noChangeAspect="1" noChangeArrowheads="1"/>
          </p:cNvPicPr>
          <p:nvPr/>
        </p:nvPicPr>
        <p:blipFill>
          <a:blip r:embed="rId3"/>
          <a:srcRect/>
          <a:stretch>
            <a:fillRect/>
          </a:stretch>
        </p:blipFill>
        <p:spPr bwMode="auto">
          <a:xfrm>
            <a:off x="642910" y="1785926"/>
            <a:ext cx="7673544" cy="3414727"/>
          </a:xfrm>
          <a:prstGeom prst="rect">
            <a:avLst/>
          </a:prstGeom>
          <a:noFill/>
          <a:ln w="9525">
            <a:noFill/>
            <a:miter lim="800000"/>
            <a:headEnd/>
            <a:tailEnd/>
          </a:ln>
          <a:effectLst/>
        </p:spPr>
      </p:pic>
      <p:sp>
        <p:nvSpPr>
          <p:cNvPr id="19" name="Rectangle 18"/>
          <p:cNvSpPr/>
          <p:nvPr/>
        </p:nvSpPr>
        <p:spPr>
          <a:xfrm>
            <a:off x="642910" y="5357826"/>
            <a:ext cx="7786742" cy="707886"/>
          </a:xfrm>
          <a:prstGeom prst="rect">
            <a:avLst/>
          </a:prstGeom>
        </p:spPr>
        <p:txBody>
          <a:bodyPr wrap="square">
            <a:spAutoFit/>
          </a:bodyPr>
          <a:lstStyle/>
          <a:p>
            <a:r>
              <a:rPr lang="fr-FR" sz="2000" dirty="0" smtClean="0">
                <a:latin typeface="Times New Roman" pitchFamily="18" charset="0"/>
                <a:cs typeface="Times New Roman" pitchFamily="18" charset="0"/>
              </a:rPr>
              <a:t>Certaines de ces méthodes nécessitent, en général, une authentification du client.</a:t>
            </a:r>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Protocole http</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15</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571472" y="1214422"/>
            <a:ext cx="8358246" cy="2923877"/>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Requête et réponse http</a:t>
            </a:r>
          </a:p>
          <a:p>
            <a:endParaRPr lang="fr-FR" sz="1100" b="1" dirty="0" smtClean="0">
              <a:latin typeface="Times New Roman" pitchFamily="18" charset="0"/>
              <a:cs typeface="Times New Roman" pitchFamily="18" charset="0"/>
            </a:endParaRPr>
          </a:p>
          <a:p>
            <a:r>
              <a:rPr lang="fr-FR" sz="2000" b="1" dirty="0" smtClean="0">
                <a:latin typeface="Times New Roman" pitchFamily="18" charset="0"/>
                <a:cs typeface="Times New Roman" pitchFamily="18" charset="0"/>
              </a:rPr>
              <a:t>1) Requête http : </a:t>
            </a:r>
            <a:r>
              <a:rPr lang="fr-FR" sz="2000" dirty="0" smtClean="0">
                <a:latin typeface="Times New Roman" pitchFamily="18" charset="0"/>
                <a:cs typeface="Times New Roman" pitchFamily="18" charset="0"/>
              </a:rPr>
              <a:t>La requête transmise par le client au serveur comprend </a:t>
            </a:r>
          </a:p>
          <a:p>
            <a:endParaRPr lang="fr-FR" sz="900" b="1" dirty="0" smtClean="0">
              <a:latin typeface="Times New Roman" pitchFamily="18" charset="0"/>
              <a:cs typeface="Times New Roman" pitchFamily="18" charset="0"/>
            </a:endParaRPr>
          </a:p>
          <a:p>
            <a:pPr>
              <a:lnSpc>
                <a:spcPct val="150000"/>
              </a:lnSpc>
              <a:buFont typeface="Wingdings" pitchFamily="2" charset="2"/>
              <a:buChar char="§"/>
            </a:pPr>
            <a:r>
              <a:rPr lang="fr-FR" sz="2000" dirty="0" smtClean="0">
                <a:latin typeface="Times New Roman" pitchFamily="18" charset="0"/>
                <a:cs typeface="Times New Roman" pitchFamily="18" charset="0"/>
              </a:rPr>
              <a:t>    Une ligne de requête (</a:t>
            </a:r>
            <a:r>
              <a:rPr lang="fr-FR" sz="2000" dirty="0" err="1" smtClean="0">
                <a:latin typeface="Times New Roman" pitchFamily="18" charset="0"/>
                <a:cs typeface="Times New Roman" pitchFamily="18" charset="0"/>
              </a:rPr>
              <a:t>request</a:t>
            </a:r>
            <a:r>
              <a:rPr lang="fr-FR" sz="2000" dirty="0" smtClean="0">
                <a:latin typeface="Times New Roman" pitchFamily="18" charset="0"/>
                <a:cs typeface="Times New Roman" pitchFamily="18" charset="0"/>
              </a:rPr>
              <a:t>-line) contenant la méthode utilisée, l'URL du service demande, la version utilisée de http.</a:t>
            </a:r>
          </a:p>
          <a:p>
            <a:pPr>
              <a:lnSpc>
                <a:spcPct val="150000"/>
              </a:lnSpc>
            </a:pPr>
            <a:endParaRPr lang="fr-FR" sz="2000" dirty="0" smtClean="0">
              <a:latin typeface="Times New Roman" pitchFamily="18" charset="0"/>
              <a:cs typeface="Times New Roman" pitchFamily="18" charset="0"/>
            </a:endParaRPr>
          </a:p>
          <a:p>
            <a:pPr>
              <a:lnSpc>
                <a:spcPct val="150000"/>
              </a:lnSpc>
              <a:buFont typeface="Wingdings" pitchFamily="2" charset="2"/>
              <a:buChar char="§"/>
            </a:pPr>
            <a:r>
              <a:rPr lang="fr-FR" sz="2000" dirty="0" smtClean="0">
                <a:latin typeface="Times New Roman" pitchFamily="18" charset="0"/>
                <a:cs typeface="Times New Roman" pitchFamily="18" charset="0"/>
              </a:rPr>
              <a:t>    Une ou plusieurs lignes d'en-têtes, chacune comportant un nom et une valeur</a:t>
            </a:r>
            <a:endParaRPr lang="fr-FR" sz="2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Protocole http</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16</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571472" y="1214422"/>
            <a:ext cx="8358246" cy="938719"/>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Requête et réponse http</a:t>
            </a:r>
          </a:p>
          <a:p>
            <a:endParaRPr lang="fr-FR" sz="1100" b="1" dirty="0" smtClean="0">
              <a:latin typeface="Times New Roman" pitchFamily="18" charset="0"/>
              <a:cs typeface="Times New Roman" pitchFamily="18" charset="0"/>
            </a:endParaRPr>
          </a:p>
          <a:p>
            <a:r>
              <a:rPr lang="fr-FR" sz="2000" b="1" dirty="0" smtClean="0">
                <a:latin typeface="Times New Roman" pitchFamily="18" charset="0"/>
                <a:cs typeface="Times New Roman" pitchFamily="18" charset="0"/>
              </a:rPr>
              <a:t>1) Requête http </a:t>
            </a:r>
          </a:p>
        </p:txBody>
      </p:sp>
      <p:pic>
        <p:nvPicPr>
          <p:cNvPr id="2050" name="Picture 2" descr="C:\Users\dhia\Desktop\Untitled.png"/>
          <p:cNvPicPr>
            <a:picLocks noChangeAspect="1" noChangeArrowheads="1"/>
          </p:cNvPicPr>
          <p:nvPr/>
        </p:nvPicPr>
        <p:blipFill>
          <a:blip r:embed="rId3"/>
          <a:srcRect/>
          <a:stretch>
            <a:fillRect/>
          </a:stretch>
        </p:blipFill>
        <p:spPr bwMode="auto">
          <a:xfrm>
            <a:off x="1000100" y="2285992"/>
            <a:ext cx="6659563" cy="1928826"/>
          </a:xfrm>
          <a:prstGeom prst="rect">
            <a:avLst/>
          </a:prstGeom>
          <a:noFill/>
          <a:ln>
            <a:solidFill>
              <a:schemeClr val="tx1"/>
            </a:solidFill>
          </a:ln>
        </p:spPr>
      </p:pic>
      <p:sp>
        <p:nvSpPr>
          <p:cNvPr id="11" name="ZoneTexte 10"/>
          <p:cNvSpPr txBox="1"/>
          <p:nvPr/>
        </p:nvSpPr>
        <p:spPr>
          <a:xfrm>
            <a:off x="571472" y="1214422"/>
            <a:ext cx="8358246" cy="4008790"/>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Requête et réponse http</a:t>
            </a:r>
          </a:p>
          <a:p>
            <a:pPr marL="457200" indent="-457200"/>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endParaRPr lang="fr-FR" sz="2000" b="1" dirty="0" smtClean="0">
              <a:latin typeface="Times New Roman" pitchFamily="18" charset="0"/>
              <a:cs typeface="Times New Roman" pitchFamily="18" charset="0"/>
            </a:endParaRPr>
          </a:p>
          <a:p>
            <a:pPr marL="457200" indent="-457200"/>
            <a:endParaRPr lang="fr-FR" sz="1050" b="1" dirty="0" smtClean="0">
              <a:latin typeface="Times New Roman" pitchFamily="18" charset="0"/>
              <a:cs typeface="Times New Roman" pitchFamily="18" charset="0"/>
            </a:endParaRPr>
          </a:p>
          <a:p>
            <a:pPr marL="457200" indent="-457200"/>
            <a:r>
              <a:rPr lang="fr-FR" sz="2000" b="1" dirty="0" smtClean="0">
                <a:latin typeface="Times New Roman" pitchFamily="18" charset="0"/>
                <a:cs typeface="Times New Roman" pitchFamily="18" charset="0"/>
              </a:rPr>
              <a:t>Autres champs :</a:t>
            </a:r>
          </a:p>
          <a:p>
            <a:pPr marL="457200" indent="-457200"/>
            <a:r>
              <a:rPr lang="fr-FR" sz="2000" dirty="0" err="1" smtClean="0">
                <a:latin typeface="Times New Roman" pitchFamily="18" charset="0"/>
                <a:cs typeface="Times New Roman" pitchFamily="18" charset="0"/>
              </a:rPr>
              <a:t>Accept</a:t>
            </a:r>
            <a:r>
              <a:rPr lang="fr-FR" sz="2000" dirty="0" smtClean="0">
                <a:latin typeface="Times New Roman" pitchFamily="18" charset="0"/>
                <a:cs typeface="Times New Roman" pitchFamily="18" charset="0"/>
              </a:rPr>
              <a:t>-</a:t>
            </a:r>
            <a:r>
              <a:rPr lang="fr-FR" sz="2000" dirty="0" err="1" smtClean="0">
                <a:latin typeface="Times New Roman" pitchFamily="18" charset="0"/>
                <a:cs typeface="Times New Roman" pitchFamily="18" charset="0"/>
              </a:rPr>
              <a:t>Encoding</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Allow</a:t>
            </a:r>
            <a:r>
              <a:rPr lang="fr-FR" sz="2000" dirty="0" smtClean="0">
                <a:latin typeface="Times New Roman" pitchFamily="18" charset="0"/>
                <a:cs typeface="Times New Roman" pitchFamily="18" charset="0"/>
              </a:rPr>
              <a:t>, Content-</a:t>
            </a:r>
            <a:r>
              <a:rPr lang="fr-FR" sz="2000" dirty="0" err="1" smtClean="0">
                <a:latin typeface="Times New Roman" pitchFamily="18" charset="0"/>
                <a:cs typeface="Times New Roman" pitchFamily="18" charset="0"/>
              </a:rPr>
              <a:t>Length</a:t>
            </a:r>
            <a:r>
              <a:rPr lang="fr-FR" sz="2000" dirty="0" smtClean="0">
                <a:latin typeface="Times New Roman" pitchFamily="18" charset="0"/>
                <a:cs typeface="Times New Roman" pitchFamily="18" charset="0"/>
              </a:rPr>
              <a:t>, If-</a:t>
            </a:r>
            <a:r>
              <a:rPr lang="fr-FR" sz="2000" dirty="0" err="1" smtClean="0">
                <a:latin typeface="Times New Roman" pitchFamily="18" charset="0"/>
                <a:cs typeface="Times New Roman" pitchFamily="18" charset="0"/>
              </a:rPr>
              <a:t>Modified</a:t>
            </a:r>
            <a:r>
              <a:rPr lang="fr-FR" sz="2000" dirty="0" smtClean="0">
                <a:latin typeface="Times New Roman" pitchFamily="18" charset="0"/>
                <a:cs typeface="Times New Roman" pitchFamily="18" charset="0"/>
              </a:rPr>
              <a:t>-</a:t>
            </a:r>
            <a:r>
              <a:rPr lang="fr-FR" sz="2000" dirty="0" err="1" smtClean="0">
                <a:latin typeface="Times New Roman" pitchFamily="18" charset="0"/>
                <a:cs typeface="Times New Roman" pitchFamily="18" charset="0"/>
              </a:rPr>
              <a:t>Since</a:t>
            </a:r>
            <a:endParaRPr lang="fr-FR" sz="2000" dirty="0" smtClean="0">
              <a:latin typeface="Times New Roman" pitchFamily="18" charset="0"/>
              <a:cs typeface="Times New Roman" pitchFamily="18" charset="0"/>
            </a:endParaRPr>
          </a:p>
        </p:txBody>
      </p:sp>
      <p:cxnSp>
        <p:nvCxnSpPr>
          <p:cNvPr id="13" name="Connecteur droit 12"/>
          <p:cNvCxnSpPr/>
          <p:nvPr/>
        </p:nvCxnSpPr>
        <p:spPr>
          <a:xfrm>
            <a:off x="642910" y="5213362"/>
            <a:ext cx="1714512"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Connecteur droit 13"/>
          <p:cNvCxnSpPr/>
          <p:nvPr/>
        </p:nvCxnSpPr>
        <p:spPr>
          <a:xfrm>
            <a:off x="2500298" y="5213362"/>
            <a:ext cx="71438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Connecteur droit 14"/>
          <p:cNvCxnSpPr/>
          <p:nvPr/>
        </p:nvCxnSpPr>
        <p:spPr>
          <a:xfrm>
            <a:off x="3286116" y="5213362"/>
            <a:ext cx="1571636"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Connecteur droit 15"/>
          <p:cNvCxnSpPr/>
          <p:nvPr/>
        </p:nvCxnSpPr>
        <p:spPr>
          <a:xfrm>
            <a:off x="5072066" y="5213362"/>
            <a:ext cx="1857388" cy="1588"/>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Protocole http</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17</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571472" y="1214422"/>
            <a:ext cx="8358246" cy="5032147"/>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Requête et réponse http</a:t>
            </a:r>
          </a:p>
          <a:p>
            <a:endParaRPr lang="fr-FR" sz="1100" b="1" dirty="0" smtClean="0">
              <a:latin typeface="Times New Roman" pitchFamily="18" charset="0"/>
              <a:cs typeface="Times New Roman" pitchFamily="18" charset="0"/>
            </a:endParaRPr>
          </a:p>
          <a:p>
            <a:pPr marL="457200" indent="-457200"/>
            <a:r>
              <a:rPr lang="fr-FR" sz="2000" b="1" dirty="0" smtClean="0">
                <a:latin typeface="Times New Roman" pitchFamily="18" charset="0"/>
                <a:cs typeface="Times New Roman" pitchFamily="18" charset="0"/>
              </a:rPr>
              <a:t>2) Réponse http : </a:t>
            </a:r>
            <a:r>
              <a:rPr lang="fr-FR" sz="2000" dirty="0" smtClean="0">
                <a:latin typeface="Times New Roman" pitchFamily="18" charset="0"/>
                <a:cs typeface="Times New Roman" pitchFamily="18" charset="0"/>
              </a:rPr>
              <a:t>La réponse transmise par le serveur au client comprend</a:t>
            </a:r>
          </a:p>
          <a:p>
            <a:pPr marL="457200" indent="-457200"/>
            <a:endParaRPr lang="fr-FR" sz="2000" dirty="0" smtClean="0">
              <a:latin typeface="Times New Roman" pitchFamily="18" charset="0"/>
              <a:cs typeface="Times New Roman" pitchFamily="18" charset="0"/>
            </a:endParaRPr>
          </a:p>
          <a:p>
            <a:pPr marL="457200" indent="-457200"/>
            <a:endParaRPr lang="fr-FR" sz="900" dirty="0" smtClean="0">
              <a:latin typeface="Times New Roman" pitchFamily="18" charset="0"/>
              <a:cs typeface="Times New Roman" pitchFamily="18" charset="0"/>
            </a:endParaRPr>
          </a:p>
          <a:p>
            <a:pPr>
              <a:lnSpc>
                <a:spcPct val="150000"/>
              </a:lnSpc>
              <a:buFont typeface="Wingdings" pitchFamily="2" charset="2"/>
              <a:buChar char="Ø"/>
            </a:pPr>
            <a:r>
              <a:rPr lang="fr-FR" sz="2000" dirty="0" smtClean="0">
                <a:latin typeface="Times New Roman" pitchFamily="18" charset="0"/>
                <a:cs typeface="Times New Roman" pitchFamily="18" charset="0"/>
              </a:rPr>
              <a:t>Une ligne de statut (</a:t>
            </a:r>
            <a:r>
              <a:rPr lang="fr-FR" sz="2000" dirty="0" err="1" smtClean="0">
                <a:latin typeface="Times New Roman" pitchFamily="18" charset="0"/>
                <a:cs typeface="Times New Roman" pitchFamily="18" charset="0"/>
              </a:rPr>
              <a:t>status</a:t>
            </a:r>
            <a:r>
              <a:rPr lang="fr-FR" sz="2000" dirty="0" smtClean="0">
                <a:latin typeface="Times New Roman" pitchFamily="18" charset="0"/>
                <a:cs typeface="Times New Roman" pitchFamily="18" charset="0"/>
              </a:rPr>
              <a:t>-line) contenant la version de HTTP utilisée et un code d‘état.</a:t>
            </a:r>
          </a:p>
          <a:p>
            <a:pPr>
              <a:lnSpc>
                <a:spcPct val="150000"/>
              </a:lnSpc>
            </a:pPr>
            <a:endParaRPr lang="fr-FR" sz="800" dirty="0" smtClean="0">
              <a:latin typeface="Times New Roman" pitchFamily="18" charset="0"/>
              <a:cs typeface="Times New Roman" pitchFamily="18" charset="0"/>
            </a:endParaRPr>
          </a:p>
          <a:p>
            <a:pPr>
              <a:lnSpc>
                <a:spcPct val="150000"/>
              </a:lnSpc>
              <a:buFont typeface="Wingdings" pitchFamily="2" charset="2"/>
              <a:buChar char="Ø"/>
            </a:pPr>
            <a:r>
              <a:rPr lang="fr-FR" sz="2000" dirty="0" smtClean="0">
                <a:latin typeface="Times New Roman" pitchFamily="18" charset="0"/>
                <a:cs typeface="Times New Roman" pitchFamily="18" charset="0"/>
              </a:rPr>
              <a:t>Une ou plusieurs lignes d'en-têtes, chacune comportant un nom et une valeur.</a:t>
            </a:r>
          </a:p>
          <a:p>
            <a:pPr>
              <a:lnSpc>
                <a:spcPct val="150000"/>
              </a:lnSpc>
            </a:pPr>
            <a:endParaRPr lang="fr-FR" sz="1000" dirty="0" smtClean="0">
              <a:latin typeface="Times New Roman" pitchFamily="18" charset="0"/>
              <a:cs typeface="Times New Roman" pitchFamily="18" charset="0"/>
            </a:endParaRPr>
          </a:p>
          <a:p>
            <a:pPr>
              <a:lnSpc>
                <a:spcPct val="150000"/>
              </a:lnSpc>
              <a:buFont typeface="Wingdings" pitchFamily="2" charset="2"/>
              <a:buChar char="Ø"/>
            </a:pPr>
            <a:r>
              <a:rPr lang="fr-FR" sz="2000" dirty="0" smtClean="0">
                <a:latin typeface="Times New Roman" pitchFamily="18" charset="0"/>
                <a:cs typeface="Times New Roman" pitchFamily="18" charset="0"/>
              </a:rPr>
              <a:t>Le corps du document retourne (les données HTML ou binaires par exemple). Une réponse ne contient pas obligatoirement un corps (exemple : sil s'agit d'une réponse a une requête HEAD, seule la ligne de statut et les en-têtes sont retournes.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Protocole http</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18</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3074" name="Picture 2" descr="C:\Users\dhia\Desktop\Untitled.png"/>
          <p:cNvPicPr>
            <a:picLocks noChangeAspect="1" noChangeArrowheads="1"/>
          </p:cNvPicPr>
          <p:nvPr/>
        </p:nvPicPr>
        <p:blipFill>
          <a:blip r:embed="rId3"/>
          <a:srcRect/>
          <a:stretch>
            <a:fillRect/>
          </a:stretch>
        </p:blipFill>
        <p:spPr bwMode="auto">
          <a:xfrm>
            <a:off x="1500166" y="2071678"/>
            <a:ext cx="5572164" cy="3357586"/>
          </a:xfrm>
          <a:prstGeom prst="rect">
            <a:avLst/>
          </a:prstGeom>
          <a:noFill/>
          <a:ln>
            <a:solidFill>
              <a:schemeClr val="tx1"/>
            </a:solidFill>
          </a:ln>
        </p:spPr>
      </p:pic>
      <p:sp>
        <p:nvSpPr>
          <p:cNvPr id="23" name="Rectangle 22"/>
          <p:cNvSpPr/>
          <p:nvPr/>
        </p:nvSpPr>
        <p:spPr>
          <a:xfrm>
            <a:off x="642910" y="1142984"/>
            <a:ext cx="4572000" cy="931024"/>
          </a:xfrm>
          <a:prstGeom prst="rect">
            <a:avLst/>
          </a:prstGeom>
        </p:spPr>
        <p:txBody>
          <a:bodyPr>
            <a:spAutoFit/>
          </a:bodyPr>
          <a:lstStyle/>
          <a:p>
            <a:r>
              <a:rPr lang="fr-FR" sz="2400" b="1" dirty="0" smtClean="0">
                <a:latin typeface="Times New Roman" pitchFamily="18" charset="0"/>
                <a:cs typeface="Times New Roman" pitchFamily="18" charset="0"/>
              </a:rPr>
              <a:t>Requête et réponse http</a:t>
            </a:r>
          </a:p>
          <a:p>
            <a:endParaRPr lang="fr-FR" sz="1050" b="1" dirty="0" smtClean="0">
              <a:latin typeface="Times New Roman" pitchFamily="18" charset="0"/>
              <a:cs typeface="Times New Roman" pitchFamily="18" charset="0"/>
            </a:endParaRPr>
          </a:p>
          <a:p>
            <a:pPr marL="457200" indent="-457200"/>
            <a:r>
              <a:rPr lang="fr-FR" sz="2000" b="1" dirty="0" smtClean="0">
                <a:latin typeface="Times New Roman" pitchFamily="18" charset="0"/>
                <a:cs typeface="Times New Roman" pitchFamily="18" charset="0"/>
              </a:rPr>
              <a:t>2) Réponse http </a:t>
            </a:r>
            <a:endParaRPr lang="fr-FR"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6934" y="-209618"/>
            <a:ext cx="8229600" cy="868346"/>
          </a:xfrm>
        </p:spPr>
        <p:txBody>
          <a:bodyPr>
            <a:normAutofit/>
          </a:bodyPr>
          <a:lstStyle/>
          <a:p>
            <a:r>
              <a:rPr lang="fr-FR" sz="3600" dirty="0" smtClean="0">
                <a:solidFill>
                  <a:srgbClr val="C00000"/>
                </a:solidFill>
                <a:latin typeface="Arial Rounded MT Bold" pitchFamily="34" charset="0"/>
              </a:rPr>
              <a:t>Protocole http</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19</a:t>
            </a:fld>
            <a:endParaRPr lang="fr-BE"/>
          </a:p>
        </p:txBody>
      </p:sp>
      <p:cxnSp>
        <p:nvCxnSpPr>
          <p:cNvPr id="8" name="Connecteur droit 7"/>
          <p:cNvCxnSpPr/>
          <p:nvPr/>
        </p:nvCxnSpPr>
        <p:spPr>
          <a:xfrm>
            <a:off x="571472" y="290722"/>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567249" y="258299"/>
            <a:ext cx="8358246" cy="3701013"/>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Codes de statut</a:t>
            </a: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endParaRPr lang="fr-FR" sz="1050" b="1"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323528" y="476672"/>
            <a:ext cx="8363272" cy="61206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571744"/>
            <a:ext cx="8229600" cy="868346"/>
          </a:xfrm>
        </p:spPr>
        <p:txBody>
          <a:bodyPr>
            <a:normAutofit/>
          </a:bodyPr>
          <a:lstStyle/>
          <a:p>
            <a:r>
              <a:rPr lang="fr-FR" sz="4800" dirty="0" smtClean="0">
                <a:solidFill>
                  <a:srgbClr val="C00000"/>
                </a:solidFill>
                <a:latin typeface="Arial Rounded MT Bold" pitchFamily="34" charset="0"/>
              </a:rPr>
              <a:t>Introduction</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3B95A431-CDB4-46EA-9788-F5B42BA94049}"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a:t>
            </a:fld>
            <a:endParaRPr lang="fr-B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Protocole http</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20</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571472" y="1214422"/>
            <a:ext cx="8358246" cy="3701013"/>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Connexions persistantes </a:t>
            </a: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buAutoNum type="arabicParenR"/>
            </a:pPr>
            <a:endParaRPr lang="fr-FR" sz="2000" b="1" dirty="0" smtClean="0">
              <a:latin typeface="Times New Roman" pitchFamily="18" charset="0"/>
              <a:cs typeface="Times New Roman" pitchFamily="18" charset="0"/>
            </a:endParaRPr>
          </a:p>
          <a:p>
            <a:pPr marL="457200" indent="-457200"/>
            <a:endParaRPr lang="fr-FR" sz="1050" b="1"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642910" y="1714488"/>
            <a:ext cx="7677150" cy="417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571744"/>
            <a:ext cx="8229600" cy="868346"/>
          </a:xfrm>
        </p:spPr>
        <p:txBody>
          <a:bodyPr>
            <a:normAutofit/>
          </a:bodyPr>
          <a:lstStyle/>
          <a:p>
            <a:r>
              <a:rPr lang="fr-FR" sz="4800" dirty="0" smtClean="0">
                <a:solidFill>
                  <a:srgbClr val="C00000"/>
                </a:solidFill>
                <a:latin typeface="Arial Rounded MT Bold" pitchFamily="34" charset="0"/>
              </a:rPr>
              <a:t>Merci pour votre attention</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FE6513B6-FEFD-4CB0-B300-7EB29A23A7D9}"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21</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Introduction</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1000132"/>
          </a:xfrm>
        </p:spPr>
        <p:txBody>
          <a:bodyPr>
            <a:normAutofit/>
          </a:bodyPr>
          <a:lstStyle/>
          <a:p>
            <a:pPr algn="just">
              <a:lnSpc>
                <a:spcPct val="150000"/>
              </a:lnSpc>
            </a:pPr>
            <a:r>
              <a:rPr lang="fr-FR" sz="1800" dirty="0" smtClean="0">
                <a:latin typeface="Arial" pitchFamily="34" charset="0"/>
                <a:cs typeface="Arial" pitchFamily="34" charset="0"/>
              </a:rPr>
              <a:t>Quand on parle d'une application web, la première pensée est un site web.</a:t>
            </a:r>
          </a:p>
          <a:p>
            <a:pPr algn="just">
              <a:lnSpc>
                <a:spcPct val="150000"/>
              </a:lnSpc>
            </a:pPr>
            <a:r>
              <a:rPr lang="fr-FR" sz="1800" dirty="0" smtClean="0">
                <a:latin typeface="Arial" pitchFamily="34" charset="0"/>
                <a:cs typeface="Arial" pitchFamily="34" charset="0"/>
              </a:rPr>
              <a:t>Exemple de ccp :</a:t>
            </a:r>
          </a:p>
          <a:p>
            <a:pPr algn="just">
              <a:lnSpc>
                <a:spcPct val="150000"/>
              </a:lnSpc>
            </a:pPr>
            <a:endParaRPr lang="fr-FR" sz="1800" dirty="0" smtClean="0">
              <a:latin typeface="Arial" pitchFamily="34" charset="0"/>
              <a:cs typeface="Arial"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3</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3" name="Picture 3" descr="C:\Users\dhia\Desktop\homme-de-dessin-anim-l-aide-de-l-ordinateur-4142338.jpg"/>
          <p:cNvPicPr>
            <a:picLocks noChangeAspect="1" noChangeArrowheads="1"/>
          </p:cNvPicPr>
          <p:nvPr/>
        </p:nvPicPr>
        <p:blipFill>
          <a:blip r:embed="rId2"/>
          <a:srcRect/>
          <a:stretch>
            <a:fillRect/>
          </a:stretch>
        </p:blipFill>
        <p:spPr bwMode="auto">
          <a:xfrm>
            <a:off x="857224" y="3286124"/>
            <a:ext cx="2571768" cy="2571768"/>
          </a:xfrm>
          <a:prstGeom prst="rect">
            <a:avLst/>
          </a:prstGeom>
          <a:noFill/>
        </p:spPr>
      </p:pic>
      <p:pic>
        <p:nvPicPr>
          <p:cNvPr id="2053" name="Picture 5" descr="C:\Users\dhia\Desktop\50166.png"/>
          <p:cNvPicPr>
            <a:picLocks noChangeAspect="1" noChangeArrowheads="1"/>
          </p:cNvPicPr>
          <p:nvPr/>
        </p:nvPicPr>
        <p:blipFill>
          <a:blip r:embed="rId3" cstate="print"/>
          <a:srcRect/>
          <a:stretch>
            <a:fillRect/>
          </a:stretch>
        </p:blipFill>
        <p:spPr bwMode="auto">
          <a:xfrm>
            <a:off x="1142977" y="2357430"/>
            <a:ext cx="928694" cy="1274753"/>
          </a:xfrm>
          <a:prstGeom prst="rect">
            <a:avLst/>
          </a:prstGeom>
          <a:noFill/>
        </p:spPr>
      </p:pic>
      <p:pic>
        <p:nvPicPr>
          <p:cNvPr id="14" name="Picture 5" descr="C:\Users\dhia\Desktop\50166.png"/>
          <p:cNvPicPr>
            <a:picLocks noChangeAspect="1" noChangeArrowheads="1"/>
          </p:cNvPicPr>
          <p:nvPr/>
        </p:nvPicPr>
        <p:blipFill>
          <a:blip r:embed="rId3" cstate="print"/>
          <a:srcRect/>
          <a:stretch>
            <a:fillRect/>
          </a:stretch>
        </p:blipFill>
        <p:spPr bwMode="auto">
          <a:xfrm>
            <a:off x="1428728" y="2500306"/>
            <a:ext cx="928694" cy="1274753"/>
          </a:xfrm>
          <a:prstGeom prst="rect">
            <a:avLst/>
          </a:prstGeom>
          <a:noFill/>
        </p:spPr>
      </p:pic>
      <p:pic>
        <p:nvPicPr>
          <p:cNvPr id="15" name="Picture 5" descr="C:\Users\dhia\Desktop\50166.png"/>
          <p:cNvPicPr>
            <a:picLocks noChangeAspect="1" noChangeArrowheads="1"/>
          </p:cNvPicPr>
          <p:nvPr/>
        </p:nvPicPr>
        <p:blipFill>
          <a:blip r:embed="rId3" cstate="print"/>
          <a:srcRect/>
          <a:stretch>
            <a:fillRect/>
          </a:stretch>
        </p:blipFill>
        <p:spPr bwMode="auto">
          <a:xfrm>
            <a:off x="1714480" y="2654313"/>
            <a:ext cx="928694" cy="1274753"/>
          </a:xfrm>
          <a:prstGeom prst="rect">
            <a:avLst/>
          </a:prstGeom>
          <a:noFill/>
        </p:spPr>
      </p:pic>
      <p:pic>
        <p:nvPicPr>
          <p:cNvPr id="2054" name="Picture 6" descr="C:\Users\dhia\Desktop\0_cebc3_eac1b1ab_XXL.png"/>
          <p:cNvPicPr>
            <a:picLocks noChangeAspect="1" noChangeArrowheads="1"/>
          </p:cNvPicPr>
          <p:nvPr/>
        </p:nvPicPr>
        <p:blipFill>
          <a:blip r:embed="rId4" cstate="print"/>
          <a:srcRect/>
          <a:stretch>
            <a:fillRect/>
          </a:stretch>
        </p:blipFill>
        <p:spPr bwMode="auto">
          <a:xfrm>
            <a:off x="6786578" y="3571876"/>
            <a:ext cx="2143140" cy="1515506"/>
          </a:xfrm>
          <a:prstGeom prst="rect">
            <a:avLst/>
          </a:prstGeom>
          <a:noFill/>
        </p:spPr>
      </p:pic>
      <p:pic>
        <p:nvPicPr>
          <p:cNvPr id="2056" name="Picture 8" descr="C:\Users\dhia\Desktop\Etude-d-une-offre-technique-innovante-de-telephonie-sur-IP--Camtel-Cameroun23.png"/>
          <p:cNvPicPr>
            <a:picLocks noChangeAspect="1" noChangeArrowheads="1"/>
          </p:cNvPicPr>
          <p:nvPr/>
        </p:nvPicPr>
        <p:blipFill>
          <a:blip r:embed="rId5" cstate="print"/>
          <a:srcRect/>
          <a:stretch>
            <a:fillRect/>
          </a:stretch>
        </p:blipFill>
        <p:spPr bwMode="auto">
          <a:xfrm>
            <a:off x="4143372" y="3786190"/>
            <a:ext cx="1081390" cy="857256"/>
          </a:xfrm>
          <a:prstGeom prst="rect">
            <a:avLst/>
          </a:prstGeom>
          <a:noFill/>
        </p:spPr>
      </p:pic>
      <p:cxnSp>
        <p:nvCxnSpPr>
          <p:cNvPr id="20" name="Connecteur droit avec flèche 19"/>
          <p:cNvCxnSpPr/>
          <p:nvPr/>
        </p:nvCxnSpPr>
        <p:spPr>
          <a:xfrm>
            <a:off x="3143240" y="407035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Connecteur droit avec flèche 21"/>
          <p:cNvCxnSpPr/>
          <p:nvPr/>
        </p:nvCxnSpPr>
        <p:spPr>
          <a:xfrm>
            <a:off x="5000628" y="4071942"/>
            <a:ext cx="164307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Connecteur droit avec flèche 23"/>
          <p:cNvCxnSpPr/>
          <p:nvPr/>
        </p:nvCxnSpPr>
        <p:spPr>
          <a:xfrm rot="10800000">
            <a:off x="5214942" y="4498981"/>
            <a:ext cx="142876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Connecteur droit avec flèche 28"/>
          <p:cNvCxnSpPr/>
          <p:nvPr/>
        </p:nvCxnSpPr>
        <p:spPr>
          <a:xfrm rot="10800000">
            <a:off x="3143240" y="4498981"/>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ZoneTexte 30"/>
          <p:cNvSpPr txBox="1"/>
          <p:nvPr/>
        </p:nvSpPr>
        <p:spPr>
          <a:xfrm>
            <a:off x="7143768" y="3929066"/>
            <a:ext cx="1643074" cy="646331"/>
          </a:xfrm>
          <a:prstGeom prst="rect">
            <a:avLst/>
          </a:prstGeom>
          <a:noFill/>
        </p:spPr>
        <p:txBody>
          <a:bodyPr wrap="square" rtlCol="0">
            <a:spAutoFit/>
          </a:bodyPr>
          <a:lstStyle/>
          <a:p>
            <a:pPr algn="ctr"/>
            <a:r>
              <a:rPr lang="fr-FR" dirty="0" smtClean="0">
                <a:latin typeface="Times New Roman" pitchFamily="18" charset="0"/>
                <a:cs typeface="Times New Roman" pitchFamily="18" charset="0"/>
              </a:rPr>
              <a:t>Système d’information</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Introduction</a:t>
            </a:r>
            <a:r>
              <a:rPr lang="fr-FR" sz="1600" dirty="0" smtClean="0">
                <a:solidFill>
                  <a:srgbClr val="C00000"/>
                </a:solidFill>
                <a:latin typeface="Arial Rounded MT Bold" pitchFamily="34" charset="0"/>
              </a:rPr>
              <a:t>(suite)</a:t>
            </a:r>
            <a:endParaRPr lang="fr-FR" sz="1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CD0EFCDC-9509-40FD-871D-21F260061F4D}" type="datetime2">
              <a:rPr lang="fr-FR" smtClean="0"/>
              <a:pPr/>
              <a:t>jeudi 10 mai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4</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3074" name="Picture 2"/>
          <p:cNvPicPr>
            <a:picLocks noGrp="1" noChangeAspect="1" noChangeArrowheads="1"/>
          </p:cNvPicPr>
          <p:nvPr>
            <p:ph idx="1"/>
          </p:nvPr>
        </p:nvPicPr>
        <p:blipFill>
          <a:blip r:embed="rId3"/>
          <a:srcRect/>
          <a:stretch>
            <a:fillRect/>
          </a:stretch>
        </p:blipFill>
        <p:spPr bwMode="auto">
          <a:xfrm>
            <a:off x="642910" y="1785926"/>
            <a:ext cx="7643866" cy="1785950"/>
          </a:xfrm>
          <a:prstGeom prst="rect">
            <a:avLst/>
          </a:prstGeom>
          <a:noFill/>
          <a:ln w="9525">
            <a:noFill/>
            <a:miter lim="800000"/>
            <a:headEnd/>
            <a:tailEnd/>
          </a:ln>
          <a:effectLst/>
        </p:spPr>
      </p:pic>
      <p:sp>
        <p:nvSpPr>
          <p:cNvPr id="14" name="Ellipse 13"/>
          <p:cNvSpPr/>
          <p:nvPr/>
        </p:nvSpPr>
        <p:spPr>
          <a:xfrm>
            <a:off x="0" y="1357298"/>
            <a:ext cx="2500298" cy="2714644"/>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sz="3600" b="1" dirty="0" smtClean="0"/>
              <a:t>Client</a:t>
            </a:r>
            <a:endParaRPr lang="fr-FR" sz="3600" b="1" dirty="0"/>
          </a:p>
        </p:txBody>
      </p:sp>
      <p:sp>
        <p:nvSpPr>
          <p:cNvPr id="15" name="Ellipse 14"/>
          <p:cNvSpPr/>
          <p:nvPr/>
        </p:nvSpPr>
        <p:spPr>
          <a:xfrm>
            <a:off x="3500430" y="1071546"/>
            <a:ext cx="5286380" cy="335758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sz="3600" b="1" dirty="0" smtClean="0"/>
              <a:t>Serveur</a:t>
            </a:r>
            <a:endParaRPr lang="fr-FR" sz="3600" b="1" dirty="0"/>
          </a:p>
        </p:txBody>
      </p:sp>
      <p:sp>
        <p:nvSpPr>
          <p:cNvPr id="16" name="Double flèche horizontale 15"/>
          <p:cNvSpPr/>
          <p:nvPr/>
        </p:nvSpPr>
        <p:spPr>
          <a:xfrm>
            <a:off x="1928794" y="1928802"/>
            <a:ext cx="2857520" cy="15001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http</a:t>
            </a:r>
            <a:endParaRPr lang="fr-FR" sz="3600" b="1" dirty="0"/>
          </a:p>
        </p:txBody>
      </p:sp>
      <p:sp>
        <p:nvSpPr>
          <p:cNvPr id="17" name="ZoneTexte 16"/>
          <p:cNvSpPr txBox="1"/>
          <p:nvPr/>
        </p:nvSpPr>
        <p:spPr>
          <a:xfrm>
            <a:off x="285720" y="4500570"/>
            <a:ext cx="8286808" cy="1384995"/>
          </a:xfrm>
          <a:prstGeom prst="rect">
            <a:avLst/>
          </a:prstGeom>
          <a:noFill/>
        </p:spPr>
        <p:txBody>
          <a:bodyPr wrap="square" rtlCol="0">
            <a:spAutoFit/>
          </a:bodyPr>
          <a:lstStyle/>
          <a:p>
            <a:pPr>
              <a:lnSpc>
                <a:spcPct val="150000"/>
              </a:lnSpc>
            </a:pPr>
            <a:r>
              <a:rPr lang="fr-FR" sz="2800" dirty="0" smtClean="0"/>
              <a:t>- Modèle Client/serveur.</a:t>
            </a:r>
          </a:p>
          <a:p>
            <a:pPr>
              <a:lnSpc>
                <a:spcPct val="150000"/>
              </a:lnSpc>
            </a:pPr>
            <a:r>
              <a:rPr lang="fr-FR" sz="2800" dirty="0" smtClean="0"/>
              <a:t>- Protocole http.</a:t>
            </a:r>
            <a:endParaRPr lang="fr-F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Plan de travail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0" y="1285860"/>
            <a:ext cx="9144000" cy="5214974"/>
          </a:xfrm>
        </p:spPr>
        <p:txBody>
          <a:bodyPr>
            <a:normAutofit fontScale="92500" lnSpcReduction="10000"/>
          </a:bodyPr>
          <a:lstStyle/>
          <a:p>
            <a:pPr>
              <a:lnSpc>
                <a:spcPct val="150000"/>
              </a:lnSpc>
            </a:pPr>
            <a:r>
              <a:rPr lang="fr-FR" sz="2800" dirty="0" smtClean="0">
                <a:solidFill>
                  <a:srgbClr val="C00000"/>
                </a:solidFill>
                <a:latin typeface="Arial Rounded MT Bold" pitchFamily="34" charset="0"/>
              </a:rPr>
              <a:t>Partie I</a:t>
            </a:r>
          </a:p>
          <a:p>
            <a:pPr>
              <a:lnSpc>
                <a:spcPct val="150000"/>
              </a:lnSpc>
              <a:buNone/>
            </a:pPr>
            <a:r>
              <a:rPr lang="fr-FR" sz="2800" dirty="0" smtClean="0">
                <a:latin typeface="Arial Rounded MT Bold" pitchFamily="34" charset="0"/>
              </a:rPr>
              <a:t>         Modèle Client/serveur</a:t>
            </a:r>
          </a:p>
          <a:p>
            <a:pPr>
              <a:lnSpc>
                <a:spcPct val="150000"/>
              </a:lnSpc>
              <a:buNone/>
            </a:pPr>
            <a:r>
              <a:rPr lang="fr-FR" sz="2800" dirty="0" smtClean="0">
                <a:latin typeface="Arial Rounded MT Bold" pitchFamily="34" charset="0"/>
              </a:rPr>
              <a:t>         Protocole http</a:t>
            </a:r>
          </a:p>
          <a:p>
            <a:pPr>
              <a:lnSpc>
                <a:spcPct val="150000"/>
              </a:lnSpc>
            </a:pPr>
            <a:r>
              <a:rPr lang="fr-FR" sz="2800" dirty="0" smtClean="0">
                <a:solidFill>
                  <a:srgbClr val="C00000"/>
                </a:solidFill>
                <a:latin typeface="Arial Rounded MT Bold" pitchFamily="34" charset="0"/>
              </a:rPr>
              <a:t>Partie II</a:t>
            </a:r>
          </a:p>
          <a:p>
            <a:pPr>
              <a:lnSpc>
                <a:spcPct val="150000"/>
              </a:lnSpc>
              <a:buNone/>
            </a:pPr>
            <a:r>
              <a:rPr lang="fr-FR" sz="2800" dirty="0" smtClean="0">
                <a:latin typeface="Arial Rounded MT Bold" pitchFamily="34" charset="0"/>
              </a:rPr>
              <a:t>        Plateforme J2EE</a:t>
            </a:r>
          </a:p>
          <a:p>
            <a:pPr>
              <a:lnSpc>
                <a:spcPct val="150000"/>
              </a:lnSpc>
              <a:buNone/>
            </a:pPr>
            <a:r>
              <a:rPr lang="fr-FR" sz="2800" dirty="0" smtClean="0">
                <a:latin typeface="Arial Rounded MT Bold" pitchFamily="34" charset="0"/>
              </a:rPr>
              <a:t>        Servlet</a:t>
            </a:r>
          </a:p>
          <a:p>
            <a:pPr>
              <a:lnSpc>
                <a:spcPct val="150000"/>
              </a:lnSpc>
              <a:buNone/>
            </a:pPr>
            <a:r>
              <a:rPr lang="fr-FR" sz="2800" dirty="0" smtClean="0">
                <a:latin typeface="Arial Rounded MT Bold" pitchFamily="34" charset="0"/>
              </a:rPr>
              <a:t>        JSP</a:t>
            </a:r>
          </a:p>
          <a:p>
            <a:pPr>
              <a:lnSpc>
                <a:spcPct val="150000"/>
              </a:lnSpc>
              <a:buNone/>
            </a:pPr>
            <a:r>
              <a:rPr lang="fr-FR" sz="2800" dirty="0" smtClean="0">
                <a:latin typeface="Arial Rounded MT Bold" pitchFamily="34" charset="0"/>
              </a:rPr>
              <a:t>        JDBC</a:t>
            </a:r>
            <a:endParaRPr lang="fr-FR" sz="2800" dirty="0">
              <a:latin typeface="Arial Rounded MT Bold" pitchFamily="34" charset="0"/>
            </a:endParaRPr>
          </a:p>
        </p:txBody>
      </p:sp>
      <p:cxnSp>
        <p:nvCxnSpPr>
          <p:cNvPr id="6" name="Connecteur droit 5"/>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7" name="Espace réservé de la date 6"/>
          <p:cNvSpPr>
            <a:spLocks noGrp="1"/>
          </p:cNvSpPr>
          <p:nvPr>
            <p:ph type="dt" sz="half" idx="10"/>
          </p:nvPr>
        </p:nvSpPr>
        <p:spPr/>
        <p:txBody>
          <a:bodyPr/>
          <a:lstStyle/>
          <a:p>
            <a:fld id="{54A2E770-56B2-411C-9949-B25939486764}"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5</a:t>
            </a:fld>
            <a:endParaRPr lang="fr-B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571744"/>
            <a:ext cx="8229600" cy="868346"/>
          </a:xfrm>
        </p:spPr>
        <p:txBody>
          <a:bodyPr>
            <a:normAutofit/>
          </a:bodyPr>
          <a:lstStyle/>
          <a:p>
            <a:r>
              <a:rPr lang="fr-FR" sz="4800" dirty="0" smtClean="0">
                <a:solidFill>
                  <a:srgbClr val="C00000"/>
                </a:solidFill>
                <a:latin typeface="Arial Rounded MT Bold" pitchFamily="34" charset="0"/>
              </a:rPr>
              <a:t>Modèle Client/serveur</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753EE498-3717-4CD8-A559-140EC12528C3}"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6</a:t>
            </a:fld>
            <a:endParaRPr lang="fr-B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Modèle Client/serveur</a:t>
            </a:r>
            <a:endParaRPr lang="fr-FR" sz="16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7</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1" name="Espace réservé du contenu 10"/>
          <p:cNvSpPr>
            <a:spLocks noGrp="1"/>
          </p:cNvSpPr>
          <p:nvPr>
            <p:ph idx="1"/>
          </p:nvPr>
        </p:nvSpPr>
        <p:spPr/>
        <p:txBody>
          <a:bodyPr/>
          <a:lstStyle/>
          <a:p>
            <a:endParaRPr lang="fr-FR" dirty="0" smtClean="0"/>
          </a:p>
          <a:p>
            <a:pPr>
              <a:buNone/>
            </a:pPr>
            <a:endParaRPr lang="fr-FR" dirty="0"/>
          </a:p>
        </p:txBody>
      </p:sp>
      <p:pic>
        <p:nvPicPr>
          <p:cNvPr id="4098" name="Picture 2" descr="C:\Users\dhia\Desktop\architecture-client-serveur-architecture-client-serveur_09017A000000072802.png"/>
          <p:cNvPicPr>
            <a:picLocks noChangeAspect="1" noChangeArrowheads="1"/>
          </p:cNvPicPr>
          <p:nvPr/>
        </p:nvPicPr>
        <p:blipFill>
          <a:blip r:embed="rId3"/>
          <a:srcRect/>
          <a:stretch>
            <a:fillRect/>
          </a:stretch>
        </p:blipFill>
        <p:spPr bwMode="auto">
          <a:xfrm>
            <a:off x="-32" y="1104909"/>
            <a:ext cx="3600450" cy="3609975"/>
          </a:xfrm>
          <a:prstGeom prst="rect">
            <a:avLst/>
          </a:prstGeom>
          <a:noFill/>
        </p:spPr>
      </p:pic>
      <p:sp>
        <p:nvSpPr>
          <p:cNvPr id="12" name="ZoneTexte 11"/>
          <p:cNvSpPr txBox="1"/>
          <p:nvPr/>
        </p:nvSpPr>
        <p:spPr>
          <a:xfrm>
            <a:off x="3571868" y="1214422"/>
            <a:ext cx="5429288" cy="5724644"/>
          </a:xfrm>
          <a:prstGeom prst="rect">
            <a:avLst/>
          </a:prstGeom>
          <a:noFill/>
        </p:spPr>
        <p:txBody>
          <a:bodyPr wrap="square" rtlCol="0">
            <a:spAutoFit/>
          </a:bodyPr>
          <a:lstStyle/>
          <a:p>
            <a:pPr algn="just">
              <a:lnSpc>
                <a:spcPct val="150000"/>
              </a:lnSpc>
            </a:pPr>
            <a:r>
              <a:rPr lang="fr-FR" sz="2000" b="1" dirty="0" smtClean="0">
                <a:latin typeface="Times New Roman" pitchFamily="18" charset="0"/>
                <a:cs typeface="Times New Roman" pitchFamily="18" charset="0"/>
              </a:rPr>
              <a:t>Un serveur : </a:t>
            </a:r>
            <a:r>
              <a:rPr lang="fr-FR" sz="2000" dirty="0" smtClean="0">
                <a:latin typeface="Times New Roman" pitchFamily="18" charset="0"/>
                <a:cs typeface="Times New Roman" pitchFamily="18" charset="0"/>
              </a:rPr>
              <a:t>un programme qui offre un service sur le réseau. Le serveur accepte des requêtes, les traite et renvoie le résultat au demandeur. Il peut répondre à plusieurs clients au même temps selon la capacité du serveur lui-même.</a:t>
            </a:r>
          </a:p>
          <a:p>
            <a:pPr algn="just">
              <a:lnSpc>
                <a:spcPct val="150000"/>
              </a:lnSpc>
            </a:pPr>
            <a:endParaRPr lang="fr-FR" sz="2000" b="1" dirty="0" smtClean="0">
              <a:latin typeface="Times New Roman" pitchFamily="18" charset="0"/>
              <a:cs typeface="Times New Roman" pitchFamily="18" charset="0"/>
            </a:endParaRPr>
          </a:p>
          <a:p>
            <a:pPr algn="just">
              <a:lnSpc>
                <a:spcPct val="150000"/>
              </a:lnSpc>
            </a:pPr>
            <a:r>
              <a:rPr lang="fr-FR" sz="2000" b="1" dirty="0" smtClean="0">
                <a:latin typeface="Times New Roman" pitchFamily="18" charset="0"/>
                <a:cs typeface="Times New Roman" pitchFamily="18" charset="0"/>
              </a:rPr>
              <a:t>Un client : </a:t>
            </a:r>
            <a:r>
              <a:rPr lang="fr-FR" sz="2000" dirty="0" smtClean="0">
                <a:latin typeface="Times New Roman" pitchFamily="18" charset="0"/>
                <a:cs typeface="Times New Roman" pitchFamily="18" charset="0"/>
              </a:rPr>
              <a:t>un programme qui utilise le service offert par un serveur. Le client envoie une requête et reçoit la réponse. Le client peut-être raccorde par une liaison temporaire. Il y a deux types de clients (Lourd et léger).</a:t>
            </a:r>
          </a:p>
          <a:p>
            <a:endParaRPr lang="fr-FR" b="1" dirty="0" smtClean="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Modèle Client/serveur</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8</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1" name="Espace réservé du contenu 10"/>
          <p:cNvSpPr>
            <a:spLocks noGrp="1"/>
          </p:cNvSpPr>
          <p:nvPr>
            <p:ph idx="1"/>
          </p:nvPr>
        </p:nvSpPr>
        <p:spPr/>
        <p:txBody>
          <a:bodyPr/>
          <a:lstStyle/>
          <a:p>
            <a:endParaRPr lang="fr-FR" dirty="0" smtClean="0"/>
          </a:p>
          <a:p>
            <a:pPr>
              <a:buNone/>
            </a:pPr>
            <a:endParaRPr lang="fr-FR" dirty="0"/>
          </a:p>
        </p:txBody>
      </p:sp>
      <p:sp>
        <p:nvSpPr>
          <p:cNvPr id="12" name="ZoneTexte 11"/>
          <p:cNvSpPr txBox="1"/>
          <p:nvPr/>
        </p:nvSpPr>
        <p:spPr>
          <a:xfrm>
            <a:off x="428596" y="1214422"/>
            <a:ext cx="8572560" cy="2492990"/>
          </a:xfrm>
          <a:prstGeom prst="rect">
            <a:avLst/>
          </a:prstGeom>
          <a:noFill/>
        </p:spPr>
        <p:txBody>
          <a:bodyPr wrap="square" rtlCol="0">
            <a:spAutoFit/>
          </a:bodyPr>
          <a:lstStyle/>
          <a:p>
            <a:pPr algn="just">
              <a:lnSpc>
                <a:spcPct val="150000"/>
              </a:lnSpc>
            </a:pPr>
            <a:r>
              <a:rPr lang="fr-FR" sz="2400" b="1" dirty="0" smtClean="0">
                <a:latin typeface="Times New Roman" pitchFamily="18" charset="0"/>
                <a:cs typeface="Times New Roman" pitchFamily="18" charset="0"/>
              </a:rPr>
              <a:t>Qu'appelle-t-on architecture client/serveur ?</a:t>
            </a:r>
          </a:p>
          <a:p>
            <a:pPr algn="just">
              <a:lnSpc>
                <a:spcPct val="150000"/>
              </a:lnSpc>
            </a:pPr>
            <a:r>
              <a:rPr lang="fr-FR" sz="2000" dirty="0" smtClean="0">
                <a:latin typeface="Times New Roman" pitchFamily="18" charset="0"/>
                <a:cs typeface="Times New Roman" pitchFamily="18" charset="0"/>
              </a:rPr>
              <a:t>- C'est la description du fonctionnement coopératif entre le serveur et le client. </a:t>
            </a:r>
          </a:p>
          <a:p>
            <a:pPr algn="just">
              <a:lnSpc>
                <a:spcPct val="150000"/>
              </a:lnSpc>
            </a:pPr>
            <a:r>
              <a:rPr lang="fr-FR" sz="2000" dirty="0" smtClean="0">
                <a:latin typeface="Times New Roman" pitchFamily="18" charset="0"/>
                <a:cs typeface="Times New Roman" pitchFamily="18" charset="0"/>
              </a:rPr>
              <a:t>- Un logiciel serveur, peut correspondre plusieurs logiciels clients développés dans différents environnements: linux, Mac OS, Windows, </a:t>
            </a:r>
            <a:r>
              <a:rPr lang="fr-FR" sz="2000" dirty="0" err="1" smtClean="0">
                <a:latin typeface="Times New Roman" pitchFamily="18" charset="0"/>
                <a:cs typeface="Times New Roman" pitchFamily="18" charset="0"/>
              </a:rPr>
              <a:t>Android</a:t>
            </a:r>
            <a:r>
              <a:rPr lang="fr-FR" sz="2000" dirty="0" smtClean="0">
                <a:latin typeface="Times New Roman" pitchFamily="18" charset="0"/>
                <a:cs typeface="Times New Roman" pitchFamily="18" charset="0"/>
              </a:rPr>
              <a:t>...; la seule obligation est de respecter les protocoles de communication.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Modèle Client/serveur</a:t>
            </a:r>
            <a:r>
              <a:rPr lang="fr-FR" sz="1800" dirty="0" smtClean="0">
                <a:solidFill>
                  <a:srgbClr val="C00000"/>
                </a:solidFill>
                <a:latin typeface="Arial Rounded MT Bold" pitchFamily="34" charset="0"/>
              </a:rPr>
              <a:t>(suite)</a:t>
            </a:r>
            <a:endParaRPr lang="fr-FR" sz="1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E1269AC0-1FE2-485C-B152-744840294F8F}" type="datetime2">
              <a:rPr lang="fr-FR" smtClean="0"/>
              <a:pPr/>
              <a:t>jeudi 10 mai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9</a:t>
            </a:fld>
            <a:endParaRPr lang="fr-BE"/>
          </a:p>
        </p:txBody>
      </p:sp>
      <p:cxnSp>
        <p:nvCxnSpPr>
          <p:cNvPr id="8" name="Connecteur droit 7"/>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1" name="Espace réservé du contenu 10"/>
          <p:cNvSpPr>
            <a:spLocks noGrp="1"/>
          </p:cNvSpPr>
          <p:nvPr>
            <p:ph idx="1"/>
          </p:nvPr>
        </p:nvSpPr>
        <p:spPr/>
        <p:txBody>
          <a:bodyPr/>
          <a:lstStyle/>
          <a:p>
            <a:endParaRPr lang="fr-FR" dirty="0" smtClean="0"/>
          </a:p>
          <a:p>
            <a:pPr>
              <a:buNone/>
            </a:pPr>
            <a:endParaRPr lang="fr-FR" dirty="0"/>
          </a:p>
        </p:txBody>
      </p:sp>
      <p:sp>
        <p:nvSpPr>
          <p:cNvPr id="12" name="ZoneTexte 11"/>
          <p:cNvSpPr txBox="1"/>
          <p:nvPr/>
        </p:nvSpPr>
        <p:spPr>
          <a:xfrm>
            <a:off x="428596" y="1000108"/>
            <a:ext cx="8572560" cy="6093976"/>
          </a:xfrm>
          <a:prstGeom prst="rect">
            <a:avLst/>
          </a:prstGeom>
          <a:noFill/>
        </p:spPr>
        <p:txBody>
          <a:bodyPr wrap="square" rtlCol="0">
            <a:spAutoFit/>
          </a:bodyPr>
          <a:lstStyle/>
          <a:p>
            <a:pPr algn="just">
              <a:lnSpc>
                <a:spcPct val="150000"/>
              </a:lnSpc>
            </a:pPr>
            <a:r>
              <a:rPr lang="fr-FR" sz="2000" b="1" dirty="0" smtClean="0">
                <a:latin typeface="Times New Roman" pitchFamily="18" charset="0"/>
                <a:cs typeface="Times New Roman" pitchFamily="18" charset="0"/>
              </a:rPr>
              <a:t>Architecture à 2 niveaux (2 tiers)</a:t>
            </a:r>
          </a:p>
          <a:p>
            <a:pPr algn="just">
              <a:lnSpc>
                <a:spcPct val="150000"/>
              </a:lnSpc>
            </a:pPr>
            <a:endParaRPr lang="fr-FR" sz="2000" b="1" dirty="0" smtClean="0">
              <a:latin typeface="Times New Roman" pitchFamily="18" charset="0"/>
              <a:cs typeface="Times New Roman" pitchFamily="18" charset="0"/>
            </a:endParaRPr>
          </a:p>
          <a:p>
            <a:pPr algn="just">
              <a:lnSpc>
                <a:spcPct val="150000"/>
              </a:lnSpc>
            </a:pPr>
            <a:endParaRPr lang="fr-FR" sz="2000" b="1" dirty="0" smtClean="0">
              <a:latin typeface="Times New Roman" pitchFamily="18" charset="0"/>
              <a:cs typeface="Times New Roman" pitchFamily="18" charset="0"/>
            </a:endParaRPr>
          </a:p>
          <a:p>
            <a:pPr algn="just">
              <a:lnSpc>
                <a:spcPct val="150000"/>
              </a:lnSpc>
            </a:pPr>
            <a:endParaRPr lang="fr-FR" sz="2000" b="1" dirty="0" smtClean="0">
              <a:latin typeface="Times New Roman" pitchFamily="18" charset="0"/>
              <a:cs typeface="Times New Roman" pitchFamily="18" charset="0"/>
            </a:endParaRPr>
          </a:p>
          <a:p>
            <a:pPr algn="just">
              <a:lnSpc>
                <a:spcPct val="150000"/>
              </a:lnSpc>
            </a:pPr>
            <a:r>
              <a:rPr lang="fr-FR" sz="2000" b="1" dirty="0" smtClean="0">
                <a:latin typeface="Times New Roman" pitchFamily="18" charset="0"/>
                <a:cs typeface="Times New Roman" pitchFamily="18" charset="0"/>
              </a:rPr>
              <a:t>Architecture à 3 niveaux (3 tiers)</a:t>
            </a:r>
          </a:p>
          <a:p>
            <a:pPr algn="just">
              <a:lnSpc>
                <a:spcPct val="150000"/>
              </a:lnSpc>
            </a:pPr>
            <a:endParaRPr lang="fr-FR" sz="2000" b="1" dirty="0" smtClean="0">
              <a:latin typeface="Times New Roman" pitchFamily="18" charset="0"/>
              <a:cs typeface="Times New Roman" pitchFamily="18" charset="0"/>
            </a:endParaRPr>
          </a:p>
          <a:p>
            <a:pPr algn="just">
              <a:lnSpc>
                <a:spcPct val="150000"/>
              </a:lnSpc>
            </a:pPr>
            <a:endParaRPr lang="fr-FR" sz="2000" b="1" dirty="0" smtClean="0">
              <a:latin typeface="Times New Roman" pitchFamily="18" charset="0"/>
              <a:cs typeface="Times New Roman" pitchFamily="18" charset="0"/>
            </a:endParaRPr>
          </a:p>
          <a:p>
            <a:pPr algn="just">
              <a:lnSpc>
                <a:spcPct val="150000"/>
              </a:lnSpc>
            </a:pPr>
            <a:endParaRPr lang="fr-FR" sz="2000" b="1" dirty="0" smtClean="0">
              <a:latin typeface="Times New Roman" pitchFamily="18" charset="0"/>
              <a:cs typeface="Times New Roman" pitchFamily="18" charset="0"/>
            </a:endParaRPr>
          </a:p>
          <a:p>
            <a:pPr algn="just">
              <a:lnSpc>
                <a:spcPct val="150000"/>
              </a:lnSpc>
            </a:pPr>
            <a:endParaRPr lang="fr-FR" sz="2000" b="1" dirty="0" smtClean="0">
              <a:latin typeface="Times New Roman" pitchFamily="18" charset="0"/>
              <a:cs typeface="Times New Roman" pitchFamily="18" charset="0"/>
            </a:endParaRPr>
          </a:p>
          <a:p>
            <a:pPr algn="just">
              <a:lnSpc>
                <a:spcPct val="150000"/>
              </a:lnSpc>
            </a:pPr>
            <a:endParaRPr lang="fr-FR" sz="2000" b="1" dirty="0" smtClean="0">
              <a:latin typeface="Times New Roman" pitchFamily="18" charset="0"/>
              <a:cs typeface="Times New Roman" pitchFamily="18" charset="0"/>
            </a:endParaRPr>
          </a:p>
          <a:p>
            <a:pPr algn="just">
              <a:lnSpc>
                <a:spcPct val="150000"/>
              </a:lnSpc>
            </a:pPr>
            <a:r>
              <a:rPr lang="fr-FR" sz="2000" b="1" dirty="0" smtClean="0">
                <a:latin typeface="Times New Roman" pitchFamily="18" charset="0"/>
                <a:cs typeface="Times New Roman" pitchFamily="18" charset="0"/>
              </a:rPr>
              <a:t>Architecture à N niveaux (N tiers)</a:t>
            </a:r>
          </a:p>
          <a:p>
            <a:pPr algn="just">
              <a:lnSpc>
                <a:spcPct val="150000"/>
              </a:lnSpc>
            </a:pPr>
            <a:endParaRPr lang="fr-FR" sz="2000" b="1" dirty="0" smtClean="0">
              <a:latin typeface="Times New Roman" pitchFamily="18" charset="0"/>
              <a:cs typeface="Times New Roman" pitchFamily="18" charset="0"/>
            </a:endParaRPr>
          </a:p>
          <a:p>
            <a:pPr algn="just">
              <a:lnSpc>
                <a:spcPct val="150000"/>
              </a:lnSpc>
            </a:pPr>
            <a:endParaRPr lang="fr-FR" sz="2000" dirty="0" smtClean="0">
              <a:latin typeface="Times New Roman" pitchFamily="18" charset="0"/>
              <a:cs typeface="Times New Roman" pitchFamily="18" charset="0"/>
            </a:endParaRPr>
          </a:p>
        </p:txBody>
      </p:sp>
      <p:pic>
        <p:nvPicPr>
          <p:cNvPr id="5123" name="Picture 3" descr="C:\Users\dhia\Desktop\cs-images-2-tier.gif"/>
          <p:cNvPicPr>
            <a:picLocks noChangeAspect="1" noChangeArrowheads="1"/>
          </p:cNvPicPr>
          <p:nvPr/>
        </p:nvPicPr>
        <p:blipFill>
          <a:blip r:embed="rId3"/>
          <a:srcRect/>
          <a:stretch>
            <a:fillRect/>
          </a:stretch>
        </p:blipFill>
        <p:spPr bwMode="auto">
          <a:xfrm>
            <a:off x="2357422" y="3357562"/>
            <a:ext cx="4720894" cy="2428892"/>
          </a:xfrm>
          <a:prstGeom prst="rect">
            <a:avLst/>
          </a:prstGeom>
          <a:noFill/>
        </p:spPr>
      </p:pic>
      <p:pic>
        <p:nvPicPr>
          <p:cNvPr id="5124" name="Picture 4" descr="C:\Users\dhia\Desktop\0.png"/>
          <p:cNvPicPr>
            <a:picLocks noChangeAspect="1" noChangeArrowheads="1"/>
          </p:cNvPicPr>
          <p:nvPr/>
        </p:nvPicPr>
        <p:blipFill>
          <a:blip r:embed="rId4"/>
          <a:srcRect/>
          <a:stretch>
            <a:fillRect/>
          </a:stretch>
        </p:blipFill>
        <p:spPr bwMode="auto">
          <a:xfrm>
            <a:off x="3071802" y="1571612"/>
            <a:ext cx="2472376" cy="114300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2814</TotalTime>
  <Words>723</Words>
  <Application>Microsoft Office PowerPoint</Application>
  <PresentationFormat>Affichage à l'écran (4:3)</PresentationFormat>
  <Paragraphs>223</Paragraphs>
  <Slides>21</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Arial Rounded MT Bold</vt:lpstr>
      <vt:lpstr>Calibri</vt:lpstr>
      <vt:lpstr>Times New Roman</vt:lpstr>
      <vt:lpstr>Wingdings</vt:lpstr>
      <vt:lpstr>Thème Office</vt:lpstr>
      <vt:lpstr> Université M’hamed Bougara – Boumerdes Faculté des sciences Département Informatique </vt:lpstr>
      <vt:lpstr>Introduction</vt:lpstr>
      <vt:lpstr>Introduction</vt:lpstr>
      <vt:lpstr>Introduction(suite)</vt:lpstr>
      <vt:lpstr>Plan de travail</vt:lpstr>
      <vt:lpstr>Modèle Client/serveur</vt:lpstr>
      <vt:lpstr>Modèle Client/serveur</vt:lpstr>
      <vt:lpstr>Modèle Client/serveur(suite)</vt:lpstr>
      <vt:lpstr>Modèle Client/serveur(suite)</vt:lpstr>
      <vt:lpstr>Modèle Client/serveur(suite)</vt:lpstr>
      <vt:lpstr>Protocole http</vt:lpstr>
      <vt:lpstr>Protocole http</vt:lpstr>
      <vt:lpstr>Protocole http(suite)</vt:lpstr>
      <vt:lpstr>Protocole http(suite)</vt:lpstr>
      <vt:lpstr>Protocole http(suite)</vt:lpstr>
      <vt:lpstr>Protocole http(suite)</vt:lpstr>
      <vt:lpstr>Protocole http(suite)</vt:lpstr>
      <vt:lpstr>Protocole http(suite)</vt:lpstr>
      <vt:lpstr>Protocole http(suite)</vt:lpstr>
      <vt:lpstr>Protocole http(suite)</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REPUBLIQUE ALGERIENNE DEMOCRATIQUE ET POPULAIRE  MINISTERE DE L’ENSEIGNEMENT SUPERIEUR ET DE LA RECHERCHE SCIENTIFIQUE  UNIVERSITE A.MIRA-BEJAIA  FACULTE DES SCIENCES EXACTES  DEPARTEMENT INFORMATIQUE</dc:title>
  <dc:creator>Administrateur</dc:creator>
  <cp:lastModifiedBy>Zade</cp:lastModifiedBy>
  <cp:revision>311</cp:revision>
  <dcterms:created xsi:type="dcterms:W3CDTF">2016-01-04T22:47:54Z</dcterms:created>
  <dcterms:modified xsi:type="dcterms:W3CDTF">2018-05-09T23:32:48Z</dcterms:modified>
</cp:coreProperties>
</file>