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60"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57C68-70A6-42E9-89B9-D1474B50FC13}" type="datetimeFigureOut">
              <a:rPr lang="fr-FR" smtClean="0"/>
              <a:pPr/>
              <a:t>10/05/2018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1C5E6B-8B68-408A-976F-EC928D282A5A}"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10/05/2018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10/05/2018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10/05/2018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10/05/2018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10/05/2018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10/05/2018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10/05/2018</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10/05/2018</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10/05/2018</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10/05/2018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10/05/2018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10/05/2018</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1928802"/>
          </a:xfrm>
          <a:solidFill>
            <a:schemeClr val="accent1">
              <a:lumMod val="20000"/>
              <a:lumOff val="80000"/>
            </a:schemeClr>
          </a:solidFill>
          <a:ln>
            <a:solidFill>
              <a:schemeClr val="bg1"/>
            </a:solidFill>
          </a:ln>
        </p:spPr>
        <p:txBody>
          <a:bodyPr>
            <a:normAutofit/>
          </a:bodyPr>
          <a:lstStyle/>
          <a:p>
            <a:r>
              <a:rPr lang="fr-FR" sz="2400" dirty="0" smtClean="0">
                <a:solidFill>
                  <a:srgbClr val="C00000"/>
                </a:solidFill>
                <a:latin typeface="Arial Rounded MT Bold" pitchFamily="34" charset="0"/>
                <a:cs typeface="Times New Roman" pitchFamily="18" charset="0"/>
              </a:rPr>
              <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Université M’</a:t>
            </a:r>
            <a:r>
              <a:rPr lang="fr-FR" sz="2400" dirty="0" err="1" smtClean="0">
                <a:solidFill>
                  <a:srgbClr val="C00000"/>
                </a:solidFill>
                <a:latin typeface="Arial Rounded MT Bold" pitchFamily="34" charset="0"/>
                <a:cs typeface="Times New Roman" pitchFamily="18" charset="0"/>
              </a:rPr>
              <a:t>hamed</a:t>
            </a:r>
            <a:r>
              <a:rPr lang="fr-FR" sz="2400" dirty="0" smtClean="0">
                <a:solidFill>
                  <a:srgbClr val="C00000"/>
                </a:solidFill>
                <a:latin typeface="Arial Rounded MT Bold" pitchFamily="34" charset="0"/>
                <a:cs typeface="Times New Roman" pitchFamily="18" charset="0"/>
              </a:rPr>
              <a:t> </a:t>
            </a:r>
            <a:r>
              <a:rPr lang="fr-FR" sz="2400" dirty="0" err="1" smtClean="0">
                <a:solidFill>
                  <a:srgbClr val="C00000"/>
                </a:solidFill>
                <a:latin typeface="Arial Rounded MT Bold" pitchFamily="34" charset="0"/>
                <a:cs typeface="Times New Roman" pitchFamily="18" charset="0"/>
              </a:rPr>
              <a:t>Bougara</a:t>
            </a:r>
            <a:r>
              <a:rPr lang="fr-FR" sz="2400" dirty="0" smtClean="0">
                <a:solidFill>
                  <a:srgbClr val="C00000"/>
                </a:solidFill>
                <a:latin typeface="Arial Rounded MT Bold" pitchFamily="34" charset="0"/>
                <a:cs typeface="Times New Roman" pitchFamily="18" charset="0"/>
              </a:rPr>
              <a:t> – </a:t>
            </a:r>
            <a:r>
              <a:rPr lang="fr-FR" sz="2400" dirty="0" err="1" smtClean="0">
                <a:solidFill>
                  <a:srgbClr val="C00000"/>
                </a:solidFill>
                <a:latin typeface="Arial Rounded MT Bold" pitchFamily="34" charset="0"/>
                <a:cs typeface="Times New Roman" pitchFamily="18" charset="0"/>
              </a:rPr>
              <a:t>Boumerdes</a:t>
            </a:r>
            <a:r>
              <a:rPr lang="fr-FR" sz="2400" dirty="0" smtClean="0">
                <a:solidFill>
                  <a:srgbClr val="C00000"/>
                </a:solidFill>
                <a:latin typeface="Arial Rounded MT Bold" pitchFamily="34" charset="0"/>
                <a:cs typeface="Times New Roman" pitchFamily="18" charset="0"/>
              </a:rPr>
              <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Faculté des sciences</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Département Informatique</a:t>
            </a:r>
            <a:br>
              <a:rPr lang="fr-FR" sz="2400" dirty="0" smtClean="0">
                <a:solidFill>
                  <a:srgbClr val="C00000"/>
                </a:solidFill>
                <a:latin typeface="Arial Rounded MT Bold" pitchFamily="34" charset="0"/>
                <a:cs typeface="Times New Roman" pitchFamily="18" charset="0"/>
              </a:rPr>
            </a:br>
            <a:endParaRPr lang="fr-FR" sz="2400" dirty="0">
              <a:solidFill>
                <a:srgbClr val="C00000"/>
              </a:solidFill>
              <a:latin typeface="Arial Rounded MT Bold" pitchFamily="34" charset="0"/>
              <a:cs typeface="Times New Roman" pitchFamily="18" charset="0"/>
            </a:endParaRPr>
          </a:p>
        </p:txBody>
      </p:sp>
      <p:sp>
        <p:nvSpPr>
          <p:cNvPr id="3" name="Sous-titre 2"/>
          <p:cNvSpPr>
            <a:spLocks noGrp="1"/>
          </p:cNvSpPr>
          <p:nvPr>
            <p:ph type="subTitle" idx="1"/>
          </p:nvPr>
        </p:nvSpPr>
        <p:spPr>
          <a:xfrm>
            <a:off x="214282" y="2214554"/>
            <a:ext cx="8715436" cy="4071966"/>
          </a:xfrm>
        </p:spPr>
        <p:txBody>
          <a:bodyPr>
            <a:normAutofit/>
          </a:bodyPr>
          <a:lstStyle/>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pPr algn="r"/>
            <a:r>
              <a:rPr lang="fr-FR" sz="2000" dirty="0" smtClean="0">
                <a:solidFill>
                  <a:schemeClr val="tx1"/>
                </a:solidFill>
                <a:latin typeface="Arial Rounded MT Bold" pitchFamily="34" charset="0"/>
                <a:cs typeface="Times New Roman" pitchFamily="18" charset="0"/>
              </a:rPr>
              <a:t>Présenté par :</a:t>
            </a:r>
          </a:p>
          <a:p>
            <a:pPr algn="r"/>
            <a:r>
              <a:rPr lang="fr-FR" sz="2000" b="1" dirty="0" smtClean="0">
                <a:solidFill>
                  <a:schemeClr val="tx1"/>
                </a:solidFill>
                <a:latin typeface="Arial Rounded MT Bold" pitchFamily="34" charset="0"/>
                <a:cs typeface="Times New Roman" pitchFamily="18" charset="0"/>
              </a:rPr>
              <a:t>SALHI.D</a:t>
            </a:r>
          </a:p>
        </p:txBody>
      </p:sp>
      <p:pic>
        <p:nvPicPr>
          <p:cNvPr id="1026" name="Picture 2" descr="C:\Users\dhia\Desktop\travail\2016-2017\S2\ENSEIGNEMENT\cawa\latex\CAWA.png"/>
          <p:cNvPicPr>
            <a:picLocks noChangeAspect="1" noChangeArrowheads="1"/>
          </p:cNvPicPr>
          <p:nvPr/>
        </p:nvPicPr>
        <p:blipFill>
          <a:blip r:embed="rId3"/>
          <a:srcRect/>
          <a:stretch>
            <a:fillRect/>
          </a:stretch>
        </p:blipFill>
        <p:spPr bwMode="auto">
          <a:xfrm>
            <a:off x="2571736" y="2383112"/>
            <a:ext cx="3892566" cy="3546218"/>
          </a:xfrm>
          <a:prstGeom prst="rect">
            <a:avLst/>
          </a:prstGeom>
          <a:noFill/>
        </p:spPr>
      </p:pic>
      <p:sp>
        <p:nvSpPr>
          <p:cNvPr id="5" name="Rectangle 4"/>
          <p:cNvSpPr/>
          <p:nvPr/>
        </p:nvSpPr>
        <p:spPr>
          <a:xfrm>
            <a:off x="1071538" y="2130974"/>
            <a:ext cx="7143800" cy="461665"/>
          </a:xfrm>
          <a:prstGeom prst="rect">
            <a:avLst/>
          </a:prstGeom>
        </p:spPr>
        <p:txBody>
          <a:bodyPr wrap="square">
            <a:spAutoFit/>
          </a:bodyPr>
          <a:lstStyle/>
          <a:p>
            <a:r>
              <a:rPr lang="fr-FR" sz="2400" b="1" dirty="0" smtClean="0">
                <a:solidFill>
                  <a:schemeClr val="accent1">
                    <a:lumMod val="75000"/>
                  </a:schemeClr>
                </a:solidFill>
                <a:latin typeface="Arial Rounded MT Bold" pitchFamily="34" charset="0"/>
                <a:cs typeface="Times New Roman" pitchFamily="18" charset="0"/>
              </a:rPr>
              <a:t>Conception des Applications Web Avancées</a:t>
            </a:r>
            <a:endParaRPr lang="fr-FR" sz="24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 Entreprise Edition</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lnSpc>
                <a:spcPct val="150000"/>
              </a:lnSpc>
              <a:buNone/>
            </a:pPr>
            <a:r>
              <a:rPr lang="fr-FR" sz="2000" b="1" dirty="0" smtClean="0">
                <a:latin typeface="Times New Roman" pitchFamily="18" charset="0"/>
                <a:cs typeface="Times New Roman" pitchFamily="18" charset="0"/>
              </a:rPr>
              <a:t>Les pages dynamiques : </a:t>
            </a:r>
            <a:r>
              <a:rPr lang="fr-FR" sz="2000" dirty="0" smtClean="0">
                <a:latin typeface="Times New Roman" pitchFamily="18" charset="0"/>
                <a:cs typeface="Times New Roman" pitchFamily="18" charset="0"/>
              </a:rPr>
              <a:t>Le serveur web a besoin d'aide d'un serveur d'application pour faire le traitement dynamique.</a:t>
            </a:r>
          </a:p>
          <a:p>
            <a:pPr algn="just">
              <a:lnSpc>
                <a:spcPct val="150000"/>
              </a:lnSpc>
              <a:buNone/>
            </a:pPr>
            <a:endParaRPr lang="fr-FR" sz="100" dirty="0" smtClean="0">
              <a:latin typeface="Times New Roman" pitchFamily="18" charset="0"/>
              <a:cs typeface="Times New Roman" pitchFamily="18" charset="0"/>
            </a:endParaRPr>
          </a:p>
          <a:p>
            <a:pPr algn="just">
              <a:lnSpc>
                <a:spcPct val="150000"/>
              </a:lnSpc>
              <a:buNone/>
            </a:pPr>
            <a:r>
              <a:rPr lang="fr-FR" sz="2000" b="1" dirty="0" smtClean="0">
                <a:latin typeface="Times New Roman" pitchFamily="18" charset="0"/>
                <a:cs typeface="Times New Roman" pitchFamily="18" charset="0"/>
              </a:rPr>
              <a:t>NB : </a:t>
            </a:r>
            <a:r>
              <a:rPr lang="fr-FR" sz="2000" dirty="0" smtClean="0">
                <a:latin typeface="Times New Roman" pitchFamily="18" charset="0"/>
                <a:cs typeface="Times New Roman" pitchFamily="18" charset="0"/>
              </a:rPr>
              <a:t>Attention à ne pas confondre avec une page animée et une page dynamique.</a:t>
            </a:r>
            <a:endParaRPr lang="fr-FR" sz="20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jeudi 10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10</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3074" name="Picture 2"/>
          <p:cNvPicPr>
            <a:picLocks noChangeAspect="1" noChangeArrowheads="1"/>
          </p:cNvPicPr>
          <p:nvPr/>
        </p:nvPicPr>
        <p:blipFill>
          <a:blip r:embed="rId2"/>
          <a:srcRect/>
          <a:stretch>
            <a:fillRect/>
          </a:stretch>
        </p:blipFill>
        <p:spPr bwMode="auto">
          <a:xfrm>
            <a:off x="928662" y="3214686"/>
            <a:ext cx="7162800" cy="268605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 Entreprise Edition</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lnSpc>
                <a:spcPct val="150000"/>
              </a:lnSpc>
              <a:buNone/>
            </a:pPr>
            <a:r>
              <a:rPr lang="fr-FR" sz="2400" b="1" dirty="0" smtClean="0">
                <a:latin typeface="Times New Roman" pitchFamily="18" charset="0"/>
                <a:cs typeface="Times New Roman" pitchFamily="18" charset="0"/>
              </a:rPr>
              <a:t>Architecture J2EE</a:t>
            </a:r>
          </a:p>
        </p:txBody>
      </p:sp>
      <p:sp>
        <p:nvSpPr>
          <p:cNvPr id="7" name="Espace réservé de la date 6"/>
          <p:cNvSpPr>
            <a:spLocks noGrp="1"/>
          </p:cNvSpPr>
          <p:nvPr>
            <p:ph type="dt" sz="half" idx="10"/>
          </p:nvPr>
        </p:nvSpPr>
        <p:spPr/>
        <p:txBody>
          <a:bodyPr/>
          <a:lstStyle/>
          <a:p>
            <a:fld id="{3576733A-D084-44EA-83EA-4F1EBA78EB43}" type="datetime2">
              <a:rPr lang="fr-FR" smtClean="0"/>
              <a:pPr/>
              <a:t>jeudi 10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11</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4098" name="Picture 2"/>
          <p:cNvPicPr>
            <a:picLocks noChangeAspect="1" noChangeArrowheads="1"/>
          </p:cNvPicPr>
          <p:nvPr/>
        </p:nvPicPr>
        <p:blipFill>
          <a:blip r:embed="rId2"/>
          <a:srcRect/>
          <a:stretch>
            <a:fillRect/>
          </a:stretch>
        </p:blipFill>
        <p:spPr bwMode="auto">
          <a:xfrm>
            <a:off x="833463" y="1928802"/>
            <a:ext cx="7381875" cy="421005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 Entreprise Edition</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lnSpc>
                <a:spcPct val="150000"/>
              </a:lnSpc>
              <a:buNone/>
            </a:pPr>
            <a:r>
              <a:rPr lang="fr-FR" sz="2400" b="1" dirty="0" smtClean="0">
                <a:latin typeface="Times New Roman" pitchFamily="18" charset="0"/>
                <a:cs typeface="Times New Roman" pitchFamily="18" charset="0"/>
              </a:rPr>
              <a:t>Les conteneurs </a:t>
            </a:r>
          </a:p>
          <a:p>
            <a:pPr>
              <a:buNone/>
            </a:pPr>
            <a:endParaRPr lang="fr-FR" sz="400" dirty="0" smtClean="0"/>
          </a:p>
          <a:p>
            <a:pPr>
              <a:lnSpc>
                <a:spcPct val="150000"/>
              </a:lnSpc>
              <a:buNone/>
            </a:pPr>
            <a:r>
              <a:rPr lang="fr-FR" sz="2000" dirty="0" smtClean="0">
                <a:latin typeface="Times New Roman" pitchFamily="18" charset="0"/>
                <a:cs typeface="Times New Roman" pitchFamily="18" charset="0"/>
              </a:rPr>
              <a:t>Les conteneurs assurent la gestion du cycle de vie des composants qui s‘exécutent en eux. Les conteneurs fournissent des services qui peuvent être utilises par les applications lors de leur exécution. Il existe plusieurs conteneurs définit par Java EE</a:t>
            </a:r>
          </a:p>
          <a:p>
            <a:pPr>
              <a:lnSpc>
                <a:spcPct val="150000"/>
              </a:lnSpc>
              <a:buNone/>
            </a:pPr>
            <a:endParaRPr lang="fr-FR" sz="900" dirty="0" smtClean="0">
              <a:latin typeface="Times New Roman" pitchFamily="18" charset="0"/>
              <a:cs typeface="Times New Roman" pitchFamily="18" charset="0"/>
            </a:endParaRPr>
          </a:p>
          <a:p>
            <a:pPr>
              <a:lnSpc>
                <a:spcPct val="150000"/>
              </a:lnSpc>
            </a:pPr>
            <a:r>
              <a:rPr lang="fr-FR" sz="2000" dirty="0" smtClean="0">
                <a:latin typeface="Times New Roman" pitchFamily="18" charset="0"/>
                <a:cs typeface="Times New Roman" pitchFamily="18" charset="0"/>
              </a:rPr>
              <a:t> Conteneur web : pour exécuter les Servlet et les JSP</a:t>
            </a:r>
          </a:p>
          <a:p>
            <a:pPr>
              <a:lnSpc>
                <a:spcPct val="150000"/>
              </a:lnSpc>
            </a:pPr>
            <a:r>
              <a:rPr lang="fr-FR" sz="2000" dirty="0" smtClean="0">
                <a:latin typeface="Times New Roman" pitchFamily="18" charset="0"/>
                <a:cs typeface="Times New Roman" pitchFamily="18" charset="0"/>
              </a:rPr>
              <a:t> Conteneur d'EJB : pour exécuter les EJB</a:t>
            </a:r>
            <a:endParaRPr lang="fr-FR" sz="20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jeudi 10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12</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 Entreprise Edition</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577943"/>
            <a:ext cx="8229600" cy="4714908"/>
          </a:xfrm>
        </p:spPr>
        <p:txBody>
          <a:bodyPr>
            <a:normAutofit/>
          </a:bodyPr>
          <a:lstStyle/>
          <a:p>
            <a:pPr algn="just">
              <a:lnSpc>
                <a:spcPct val="150000"/>
              </a:lnSpc>
              <a:buNone/>
            </a:pPr>
            <a:r>
              <a:rPr lang="fr-FR" sz="2400" b="1" dirty="0" smtClean="0">
                <a:latin typeface="Times New Roman" pitchFamily="18" charset="0"/>
                <a:cs typeface="Times New Roman" pitchFamily="18" charset="0"/>
              </a:rPr>
              <a:t>Le conteneur web :</a:t>
            </a:r>
          </a:p>
          <a:p>
            <a:pPr algn="just">
              <a:lnSpc>
                <a:spcPct val="150000"/>
              </a:lnSpc>
              <a:buNone/>
            </a:pPr>
            <a:r>
              <a:rPr lang="fr-FR" sz="2000" dirty="0" smtClean="0">
                <a:latin typeface="Times New Roman" pitchFamily="18" charset="0"/>
                <a:cs typeface="Times New Roman" pitchFamily="18" charset="0"/>
              </a:rPr>
              <a:t>Afin de réaliser une application web dynamique, nous avons besoin de deux types de pages EE Servlet et JSP. Ces deux types de pages sont enregistres dans un répertoire qui s'appelle le conteneur Web, ou nous trouvons aussi tous les fichiers qui concerne les cote web : CSS, JavaScript, etc. Ce conteneur est le responsable de générer les réponses HTML aux clients.</a:t>
            </a:r>
            <a:r>
              <a:rPr lang="fr-FR" sz="2000" b="1" dirty="0" smtClean="0">
                <a:latin typeface="Times New Roman" pitchFamily="18" charset="0"/>
                <a:cs typeface="Times New Roman" pitchFamily="18" charset="0"/>
              </a:rPr>
              <a:t> </a:t>
            </a:r>
          </a:p>
          <a:p>
            <a:endParaRPr lang="fr-FR" sz="2000" dirty="0" smtClean="0"/>
          </a:p>
          <a:p>
            <a:pPr>
              <a:lnSpc>
                <a:spcPct val="150000"/>
              </a:lnSpc>
              <a:buNone/>
            </a:pPr>
            <a:r>
              <a:rPr lang="fr-FR" sz="2000" dirty="0" smtClean="0">
                <a:latin typeface="Times New Roman" pitchFamily="18" charset="0"/>
                <a:cs typeface="Times New Roman" pitchFamily="18" charset="0"/>
              </a:rPr>
              <a:t>Ces 2 types de programmation peuvent être utilises de manière indépendante ou conjointe en fonction de l'application a réaliser.</a:t>
            </a:r>
          </a:p>
          <a:p>
            <a:pPr>
              <a:lnSpc>
                <a:spcPct val="150000"/>
              </a:lnSpc>
              <a:buNone/>
            </a:pPr>
            <a:endParaRPr lang="fr-FR" sz="2000"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jeudi 10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13</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8" name="Rectangle 4"/>
          <p:cNvSpPr>
            <a:spLocks noChangeArrowheads="1"/>
          </p:cNvSpPr>
          <p:nvPr/>
        </p:nvSpPr>
        <p:spPr bwMode="auto">
          <a:xfrm>
            <a:off x="-252536" y="5297361"/>
            <a:ext cx="850109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en-US" sz="1050" b="0" i="0" u="none" strike="noStrike" cap="none" normalizeH="0" baseline="0" dirty="0" smtClean="0">
                <a:ln>
                  <a:noFill/>
                </a:ln>
                <a:solidFill>
                  <a:schemeClr val="tx1"/>
                </a:solidFill>
                <a:effectLst/>
                <a:latin typeface="Arial Unicode MS"/>
                <a:cs typeface="Arial" panose="020B0604020202020204" pitchFamily="34" charset="0"/>
              </a:rPr>
              <a:t>يمكن استخدام هذين النوعين من البرمجة بشكل مستقل أو مشترك اعتمادًا على التطبيق المراد تنفيذه</a:t>
            </a:r>
            <a:r>
              <a:rPr kumimoji="0" lang="en-US" altLang="en-US" sz="1050" b="0" i="0" u="none" strike="noStrike" cap="none" normalizeH="0" baseline="0" dirty="0" smtClean="0">
                <a:ln>
                  <a:noFill/>
                </a:ln>
                <a:solidFill>
                  <a:schemeClr val="tx1"/>
                </a:solidFill>
                <a:effectLst/>
                <a:latin typeface="Arial Unicode MS"/>
                <a:cs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 Entreprise Edition</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lnSpc>
                <a:spcPct val="150000"/>
              </a:lnSpc>
              <a:buNone/>
            </a:pPr>
            <a:r>
              <a:rPr lang="fr-FR" sz="2400" b="1" dirty="0" smtClean="0">
                <a:latin typeface="Times New Roman" pitchFamily="18" charset="0"/>
                <a:cs typeface="Times New Roman" pitchFamily="18" charset="0"/>
              </a:rPr>
              <a:t>Application Web avec un conteneur</a:t>
            </a:r>
          </a:p>
          <a:p>
            <a:pPr algn="just">
              <a:lnSpc>
                <a:spcPct val="150000"/>
              </a:lnSpc>
              <a:buNone/>
            </a:pPr>
            <a:r>
              <a:rPr lang="fr-FR" sz="2000" dirty="0" smtClean="0">
                <a:latin typeface="Times New Roman" pitchFamily="18" charset="0"/>
                <a:cs typeface="Times New Roman" pitchFamily="18" charset="0"/>
              </a:rPr>
              <a:t>Le serveur Web a besoin d'aide pour faire du dynamique</a:t>
            </a:r>
          </a:p>
          <a:p>
            <a:pPr algn="just">
              <a:lnSpc>
                <a:spcPct val="150000"/>
              </a:lnSpc>
              <a:buNone/>
            </a:pPr>
            <a:endParaRPr lang="fr-FR" sz="2000"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jeudi 10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14</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5123" name="Picture 3"/>
          <p:cNvPicPr>
            <a:picLocks noChangeAspect="1" noChangeArrowheads="1"/>
          </p:cNvPicPr>
          <p:nvPr/>
        </p:nvPicPr>
        <p:blipFill>
          <a:blip r:embed="rId2"/>
          <a:srcRect/>
          <a:stretch>
            <a:fillRect/>
          </a:stretch>
        </p:blipFill>
        <p:spPr bwMode="auto">
          <a:xfrm>
            <a:off x="642910" y="2428868"/>
            <a:ext cx="7496175" cy="3705225"/>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 Entreprise Edition</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lnSpc>
                <a:spcPct val="150000"/>
              </a:lnSpc>
              <a:buNone/>
            </a:pPr>
            <a:r>
              <a:rPr lang="fr-FR" sz="2400" b="1" dirty="0" smtClean="0">
                <a:latin typeface="Times New Roman" pitchFamily="18" charset="0"/>
                <a:cs typeface="Times New Roman" pitchFamily="18" charset="0"/>
              </a:rPr>
              <a:t>Module Web (.</a:t>
            </a:r>
            <a:r>
              <a:rPr lang="fr-FR" sz="2400" b="1" dirty="0" err="1" smtClean="0">
                <a:latin typeface="Times New Roman" pitchFamily="18" charset="0"/>
                <a:cs typeface="Times New Roman" pitchFamily="18" charset="0"/>
              </a:rPr>
              <a:t>war</a:t>
            </a:r>
            <a:r>
              <a:rPr lang="fr-FR" sz="2400" b="1" dirty="0" smtClean="0">
                <a:latin typeface="Times New Roman" pitchFamily="18" charset="0"/>
                <a:cs typeface="Times New Roman" pitchFamily="18" charset="0"/>
              </a:rPr>
              <a:t>)</a:t>
            </a:r>
          </a:p>
          <a:p>
            <a:pPr>
              <a:lnSpc>
                <a:spcPct val="150000"/>
              </a:lnSpc>
              <a:buNone/>
            </a:pPr>
            <a:r>
              <a:rPr lang="fr-FR" sz="2000" dirty="0" smtClean="0">
                <a:latin typeface="Times New Roman" pitchFamily="18" charset="0"/>
                <a:cs typeface="Times New Roman" pitchFamily="18" charset="0"/>
              </a:rPr>
              <a:t>Un chier WAR (pour Web application Archive) est un chier JAR utilise pour contenir un ensemble de Java Server Pages, </a:t>
            </a:r>
            <a:r>
              <a:rPr lang="fr-FR" sz="2000" dirty="0" err="1" smtClean="0">
                <a:latin typeface="Times New Roman" pitchFamily="18" charset="0"/>
                <a:cs typeface="Times New Roman" pitchFamily="18" charset="0"/>
              </a:rPr>
              <a:t>servlets</a:t>
            </a:r>
            <a:r>
              <a:rPr lang="fr-FR" sz="2000" dirty="0" smtClean="0">
                <a:latin typeface="Times New Roman" pitchFamily="18" charset="0"/>
                <a:cs typeface="Times New Roman" pitchFamily="18" charset="0"/>
              </a:rPr>
              <a:t>, classes Java, fichiers XML, et des pages web statiques (HTML, JavaScript. . . ), le tout constituant une application web. Cette archive est utilisée pour déployer une application web sur un serveur d'applications.</a:t>
            </a:r>
          </a:p>
        </p:txBody>
      </p:sp>
      <p:sp>
        <p:nvSpPr>
          <p:cNvPr id="7" name="Espace réservé de la date 6"/>
          <p:cNvSpPr>
            <a:spLocks noGrp="1"/>
          </p:cNvSpPr>
          <p:nvPr>
            <p:ph type="dt" sz="half" idx="10"/>
          </p:nvPr>
        </p:nvSpPr>
        <p:spPr/>
        <p:txBody>
          <a:bodyPr/>
          <a:lstStyle/>
          <a:p>
            <a:fld id="{3576733A-D084-44EA-83EA-4F1EBA78EB43}" type="datetime2">
              <a:rPr lang="fr-FR" smtClean="0"/>
              <a:pPr/>
              <a:t>jeudi 10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15</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95176"/>
            <a:ext cx="8229600" cy="868346"/>
          </a:xfrm>
        </p:spPr>
        <p:txBody>
          <a:bodyPr>
            <a:normAutofit/>
          </a:bodyPr>
          <a:lstStyle/>
          <a:p>
            <a:r>
              <a:rPr lang="fr-FR" sz="3600" dirty="0" smtClean="0">
                <a:solidFill>
                  <a:srgbClr val="C00000"/>
                </a:solidFill>
                <a:latin typeface="Arial Rounded MT Bold" pitchFamily="34" charset="0"/>
              </a:rPr>
              <a:t>Java Entreprise Edition</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3" name="Espace réservé du contenu 2"/>
          <p:cNvSpPr>
            <a:spLocks noGrp="1"/>
          </p:cNvSpPr>
          <p:nvPr>
            <p:ph idx="1"/>
          </p:nvPr>
        </p:nvSpPr>
        <p:spPr>
          <a:xfrm>
            <a:off x="307209" y="577814"/>
            <a:ext cx="8229600" cy="4714908"/>
          </a:xfrm>
        </p:spPr>
        <p:txBody>
          <a:bodyPr>
            <a:normAutofit/>
          </a:bodyPr>
          <a:lstStyle/>
          <a:p>
            <a:pPr algn="just">
              <a:lnSpc>
                <a:spcPct val="150000"/>
              </a:lnSpc>
              <a:buNone/>
            </a:pPr>
            <a:r>
              <a:rPr lang="fr-FR" sz="2400" b="1" dirty="0" smtClean="0">
                <a:latin typeface="Times New Roman" pitchFamily="18" charset="0"/>
                <a:cs typeface="Times New Roman" pitchFamily="18" charset="0"/>
              </a:rPr>
              <a:t>Module Web (.</a:t>
            </a:r>
            <a:r>
              <a:rPr lang="fr-FR" sz="2400" b="1" dirty="0" err="1" smtClean="0">
                <a:latin typeface="Times New Roman" pitchFamily="18" charset="0"/>
                <a:cs typeface="Times New Roman" pitchFamily="18" charset="0"/>
              </a:rPr>
              <a:t>war</a:t>
            </a:r>
            <a:r>
              <a:rPr lang="fr-FR" sz="2400" b="1" dirty="0" smtClean="0">
                <a:latin typeface="Times New Roman" pitchFamily="18" charset="0"/>
                <a:cs typeface="Times New Roman" pitchFamily="18" charset="0"/>
              </a:rPr>
              <a:t>)</a:t>
            </a:r>
          </a:p>
          <a:p>
            <a:pPr algn="just">
              <a:lnSpc>
                <a:spcPct val="150000"/>
              </a:lnSpc>
              <a:buNone/>
            </a:pPr>
            <a:endParaRPr lang="fr-FR" sz="24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jeudi 10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16</a:t>
            </a:fld>
            <a:endParaRPr lang="fr-BE"/>
          </a:p>
        </p:txBody>
      </p:sp>
      <p:cxnSp>
        <p:nvCxnSpPr>
          <p:cNvPr id="11" name="Connecteur droit 10"/>
          <p:cNvCxnSpPr/>
          <p:nvPr/>
        </p:nvCxnSpPr>
        <p:spPr>
          <a:xfrm>
            <a:off x="607191" y="671247"/>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6146" name="Picture 2"/>
          <p:cNvPicPr>
            <a:picLocks noChangeAspect="1" noChangeArrowheads="1"/>
          </p:cNvPicPr>
          <p:nvPr/>
        </p:nvPicPr>
        <p:blipFill>
          <a:blip r:embed="rId2"/>
          <a:srcRect/>
          <a:stretch>
            <a:fillRect/>
          </a:stretch>
        </p:blipFill>
        <p:spPr bwMode="auto">
          <a:xfrm>
            <a:off x="0" y="1196752"/>
            <a:ext cx="8686800" cy="452114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2571744"/>
            <a:ext cx="8229600" cy="868346"/>
          </a:xfrm>
        </p:spPr>
        <p:txBody>
          <a:bodyPr>
            <a:normAutofit/>
          </a:bodyPr>
          <a:lstStyle/>
          <a:p>
            <a:r>
              <a:rPr lang="fr-FR" sz="4800" dirty="0" smtClean="0">
                <a:solidFill>
                  <a:srgbClr val="C00000"/>
                </a:solidFill>
                <a:latin typeface="Arial Rounded MT Bold" pitchFamily="34" charset="0"/>
              </a:rPr>
              <a:t>Merci pour votre attention</a:t>
            </a:r>
            <a:endParaRPr lang="fr-FR" sz="4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FE6513B6-FEFD-4CB0-B300-7EB29A23A7D9}"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17</a:t>
            </a:fld>
            <a:endParaRPr lang="fr-B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229600" cy="868346"/>
          </a:xfrm>
        </p:spPr>
        <p:txBody>
          <a:bodyPr>
            <a:normAutofit/>
          </a:bodyPr>
          <a:lstStyle/>
          <a:p>
            <a:r>
              <a:rPr lang="fr-FR" sz="4800" dirty="0" smtClean="0">
                <a:solidFill>
                  <a:srgbClr val="C00000"/>
                </a:solidFill>
                <a:latin typeface="Arial Rounded MT Bold" pitchFamily="34" charset="0"/>
              </a:rPr>
              <a:t>Java Entreprise Edition</a:t>
            </a:r>
            <a:endParaRPr lang="fr-FR" sz="4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B95A431-CDB4-46EA-9788-F5B42BA94049}"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a:t>
            </a:fld>
            <a:endParaRPr lang="fr-BE"/>
          </a:p>
        </p:txBody>
      </p:sp>
      <p:pic>
        <p:nvPicPr>
          <p:cNvPr id="1026" name="Picture 2" descr="C:\Users\dhia\Desktop\java.jpg"/>
          <p:cNvPicPr>
            <a:picLocks noChangeAspect="1" noChangeArrowheads="1"/>
          </p:cNvPicPr>
          <p:nvPr/>
        </p:nvPicPr>
        <p:blipFill>
          <a:blip r:embed="rId2"/>
          <a:srcRect/>
          <a:stretch>
            <a:fillRect/>
          </a:stretch>
        </p:blipFill>
        <p:spPr bwMode="auto">
          <a:xfrm>
            <a:off x="1428728" y="1714488"/>
            <a:ext cx="6200775" cy="3810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 Entreprise Edition</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buNone/>
            </a:pPr>
            <a:r>
              <a:rPr lang="fr-FR" sz="2000" dirty="0" smtClean="0">
                <a:latin typeface="Times New Roman" pitchFamily="18" charset="0"/>
                <a:cs typeface="Times New Roman" pitchFamily="18" charset="0"/>
              </a:rPr>
              <a:t>De nombreuses possibilités existent pour réaliser des applications Internet depuis plusieurs années. Des langages ont été crées, des architectures et des environnements de travail ont été conçus pour répondre aux besoins et faciliter la tâche des développeurs.</a:t>
            </a:r>
          </a:p>
          <a:p>
            <a:pPr algn="just">
              <a:buNone/>
            </a:pPr>
            <a:endParaRPr lang="fr-FR" sz="2000" dirty="0" smtClean="0">
              <a:latin typeface="Times New Roman" pitchFamily="18" charset="0"/>
              <a:cs typeface="Times New Roman" pitchFamily="18" charset="0"/>
            </a:endParaRPr>
          </a:p>
          <a:p>
            <a:pPr algn="just">
              <a:buNone/>
            </a:pPr>
            <a:r>
              <a:rPr lang="fr-FR" sz="2000" dirty="0" smtClean="0">
                <a:latin typeface="Times New Roman" pitchFamily="18" charset="0"/>
                <a:cs typeface="Times New Roman" pitchFamily="18" charset="0"/>
              </a:rPr>
              <a:t>Sun (le concepteur de Java) a  mis en place un ensemble de technologies pour réaliser des applications Web. Ces technologies sont regroupées sous le nom J2EE (Java 2 Entreprise Edition), désormais Java EE et c'est le but de notre cours qui repose sur 2 objectifs majeurs :</a:t>
            </a:r>
          </a:p>
          <a:p>
            <a:pPr algn="just">
              <a:buNone/>
            </a:pPr>
            <a:endParaRPr lang="fr-FR"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Développer une application web robuste basée sur une plateforme et architecture solide.</a:t>
            </a:r>
          </a:p>
          <a:p>
            <a:pPr algn="just"/>
            <a:r>
              <a:rPr lang="fr-FR" sz="2000" dirty="0" smtClean="0">
                <a:latin typeface="Times New Roman" pitchFamily="18" charset="0"/>
                <a:cs typeface="Times New Roman" pitchFamily="18" charset="0"/>
              </a:rPr>
              <a:t> Apprendre une partie de la plateforme J2EE (Servlet, JSP, JDBC).</a:t>
            </a:r>
          </a:p>
          <a:p>
            <a:pPr algn="just"/>
            <a:endParaRPr lang="fr-FR" sz="1800" dirty="0" smtClean="0">
              <a:latin typeface="Arial" pitchFamily="34" charset="0"/>
              <a:cs typeface="Arial" pitchFamily="34" charset="0"/>
            </a:endParaRPr>
          </a:p>
          <a:p>
            <a:pPr algn="just"/>
            <a:endParaRPr lang="fr-FR" sz="1800" dirty="0" smtClean="0">
              <a:latin typeface="Arial" pitchFamily="34" charset="0"/>
              <a:cs typeface="Arial"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jeudi 10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3</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 Entreprise Edition</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buNone/>
            </a:pPr>
            <a:r>
              <a:rPr lang="fr-FR" sz="2400" b="1" dirty="0" smtClean="0">
                <a:latin typeface="Times New Roman" pitchFamily="18" charset="0"/>
                <a:cs typeface="Times New Roman" pitchFamily="18" charset="0"/>
              </a:rPr>
              <a:t>pré-requis :</a:t>
            </a:r>
          </a:p>
          <a:p>
            <a:pPr algn="just">
              <a:buNone/>
            </a:pPr>
            <a:endParaRPr lang="fr-FR" sz="2400" b="1" dirty="0" smtClean="0">
              <a:latin typeface="Times New Roman" pitchFamily="18" charset="0"/>
              <a:cs typeface="Times New Roman" pitchFamily="18" charset="0"/>
            </a:endParaRPr>
          </a:p>
          <a:p>
            <a:pPr>
              <a:lnSpc>
                <a:spcPct val="150000"/>
              </a:lnSpc>
            </a:pPr>
            <a:r>
              <a:rPr lang="fr-FR" sz="2000" dirty="0" smtClean="0">
                <a:latin typeface="Times New Roman" pitchFamily="18" charset="0"/>
                <a:cs typeface="Times New Roman" pitchFamily="18" charset="0"/>
              </a:rPr>
              <a:t> Maitrise du langage java.</a:t>
            </a:r>
          </a:p>
          <a:p>
            <a:pPr>
              <a:lnSpc>
                <a:spcPct val="150000"/>
              </a:lnSpc>
            </a:pPr>
            <a:r>
              <a:rPr lang="fr-FR" sz="2000" dirty="0" smtClean="0">
                <a:latin typeface="Times New Roman" pitchFamily="18" charset="0"/>
                <a:cs typeface="Times New Roman" pitchFamily="18" charset="0"/>
              </a:rPr>
              <a:t> Maitrise du développement web client (HTML, CSS, JS)</a:t>
            </a:r>
          </a:p>
          <a:p>
            <a:pPr>
              <a:lnSpc>
                <a:spcPct val="150000"/>
              </a:lnSpc>
            </a:pPr>
            <a:r>
              <a:rPr lang="fr-FR" sz="2000" dirty="0" smtClean="0">
                <a:latin typeface="Times New Roman" pitchFamily="18" charset="0"/>
                <a:cs typeface="Times New Roman" pitchFamily="18" charset="0"/>
              </a:rPr>
              <a:t> Maitrise du protocole http.</a:t>
            </a:r>
          </a:p>
          <a:p>
            <a:pPr>
              <a:lnSpc>
                <a:spcPct val="150000"/>
              </a:lnSpc>
            </a:pPr>
            <a:r>
              <a:rPr lang="fr-FR" sz="2000" dirty="0" smtClean="0">
                <a:latin typeface="Times New Roman" pitchFamily="18" charset="0"/>
                <a:cs typeface="Times New Roman" pitchFamily="18" charset="0"/>
              </a:rPr>
              <a:t> Maitrise de BDD (Modèle Client/serveur).</a:t>
            </a:r>
          </a:p>
        </p:txBody>
      </p:sp>
      <p:sp>
        <p:nvSpPr>
          <p:cNvPr id="7" name="Espace réservé de la date 6"/>
          <p:cNvSpPr>
            <a:spLocks noGrp="1"/>
          </p:cNvSpPr>
          <p:nvPr>
            <p:ph type="dt" sz="half" idx="10"/>
          </p:nvPr>
        </p:nvSpPr>
        <p:spPr/>
        <p:txBody>
          <a:bodyPr/>
          <a:lstStyle/>
          <a:p>
            <a:fld id="{3576733A-D084-44EA-83EA-4F1EBA78EB43}" type="datetime2">
              <a:rPr lang="fr-FR" smtClean="0"/>
              <a:pPr/>
              <a:t>jeudi 10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4</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 Entreprise Edition</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buNone/>
            </a:pPr>
            <a:r>
              <a:rPr lang="fr-FR" sz="2400" b="1" dirty="0" smtClean="0">
                <a:latin typeface="Times New Roman" pitchFamily="18" charset="0"/>
                <a:cs typeface="Times New Roman" pitchFamily="18" charset="0"/>
              </a:rPr>
              <a:t>La galaxie JAVA</a:t>
            </a:r>
          </a:p>
          <a:p>
            <a:pPr algn="just">
              <a:buNone/>
            </a:pPr>
            <a:endParaRPr lang="fr-FR" sz="24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jeudi 10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5</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1027" name="Picture 3"/>
          <p:cNvPicPr>
            <a:picLocks noChangeAspect="1" noChangeArrowheads="1"/>
          </p:cNvPicPr>
          <p:nvPr/>
        </p:nvPicPr>
        <p:blipFill>
          <a:blip r:embed="rId2"/>
          <a:srcRect/>
          <a:stretch>
            <a:fillRect/>
          </a:stretch>
        </p:blipFill>
        <p:spPr bwMode="auto">
          <a:xfrm>
            <a:off x="1143000" y="2014538"/>
            <a:ext cx="6858000" cy="2828925"/>
          </a:xfrm>
          <a:prstGeom prst="rect">
            <a:avLst/>
          </a:prstGeom>
          <a:noFill/>
          <a:ln w="9525">
            <a:noFill/>
            <a:miter lim="800000"/>
            <a:headEnd/>
            <a:tailEnd/>
          </a:ln>
          <a:effectLst/>
        </p:spPr>
      </p:pic>
      <p:sp>
        <p:nvSpPr>
          <p:cNvPr id="13" name="Rectangle 12"/>
          <p:cNvSpPr/>
          <p:nvPr/>
        </p:nvSpPr>
        <p:spPr>
          <a:xfrm>
            <a:off x="1857356" y="4857760"/>
            <a:ext cx="1071554" cy="369332"/>
          </a:xfrm>
          <a:prstGeom prst="rect">
            <a:avLst/>
          </a:prstGeom>
        </p:spPr>
        <p:txBody>
          <a:bodyPr wrap="square">
            <a:spAutoFit/>
          </a:bodyPr>
          <a:lstStyle/>
          <a:p>
            <a:r>
              <a:rPr lang="fr-FR" dirty="0" smtClean="0"/>
              <a:t>Serveurs </a:t>
            </a:r>
            <a:endParaRPr lang="fr-FR" dirty="0"/>
          </a:p>
        </p:txBody>
      </p:sp>
      <p:sp>
        <p:nvSpPr>
          <p:cNvPr id="14" name="Rectangle 13"/>
          <p:cNvSpPr/>
          <p:nvPr/>
        </p:nvSpPr>
        <p:spPr>
          <a:xfrm>
            <a:off x="3500430" y="4857760"/>
            <a:ext cx="1000116" cy="646331"/>
          </a:xfrm>
          <a:prstGeom prst="rect">
            <a:avLst/>
          </a:prstGeom>
        </p:spPr>
        <p:txBody>
          <a:bodyPr wrap="square">
            <a:spAutoFit/>
          </a:bodyPr>
          <a:lstStyle/>
          <a:p>
            <a:r>
              <a:rPr lang="fr-FR" dirty="0" smtClean="0"/>
              <a:t>Serveurs, PC </a:t>
            </a:r>
            <a:endParaRPr lang="fr-FR" dirty="0"/>
          </a:p>
        </p:txBody>
      </p:sp>
      <p:sp>
        <p:nvSpPr>
          <p:cNvPr id="15" name="Rectangle 14"/>
          <p:cNvSpPr/>
          <p:nvPr/>
        </p:nvSpPr>
        <p:spPr>
          <a:xfrm>
            <a:off x="5000628" y="4857760"/>
            <a:ext cx="1214430" cy="1200329"/>
          </a:xfrm>
          <a:prstGeom prst="rect">
            <a:avLst/>
          </a:prstGeom>
        </p:spPr>
        <p:txBody>
          <a:bodyPr wrap="square">
            <a:spAutoFit/>
          </a:bodyPr>
          <a:lstStyle/>
          <a:p>
            <a:r>
              <a:rPr lang="fr-FR" dirty="0" smtClean="0"/>
              <a:t>PDA, TV set, </a:t>
            </a:r>
          </a:p>
          <a:p>
            <a:r>
              <a:rPr lang="fr-FR" dirty="0" smtClean="0"/>
              <a:t>Mobiles, </a:t>
            </a:r>
          </a:p>
          <a:p>
            <a:r>
              <a:rPr lang="fr-FR" dirty="0" smtClean="0"/>
              <a:t>Capteurs </a:t>
            </a:r>
            <a:endParaRPr lang="fr-FR" dirty="0"/>
          </a:p>
        </p:txBody>
      </p:sp>
      <p:sp>
        <p:nvSpPr>
          <p:cNvPr id="16" name="Rectangle 15"/>
          <p:cNvSpPr/>
          <p:nvPr/>
        </p:nvSpPr>
        <p:spPr>
          <a:xfrm>
            <a:off x="6429388" y="4845618"/>
            <a:ext cx="1571620" cy="369332"/>
          </a:xfrm>
          <a:prstGeom prst="rect">
            <a:avLst/>
          </a:prstGeom>
        </p:spPr>
        <p:txBody>
          <a:bodyPr wrap="square">
            <a:spAutoFit/>
          </a:bodyPr>
          <a:lstStyle/>
          <a:p>
            <a:r>
              <a:rPr lang="fr-FR" dirty="0" smtClean="0"/>
              <a:t>Cartes à puce </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 Entreprise Edition</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lnSpc>
                <a:spcPct val="150000"/>
              </a:lnSpc>
              <a:buNone/>
            </a:pPr>
            <a:r>
              <a:rPr lang="fr-FR" sz="2000" dirty="0" smtClean="0">
                <a:latin typeface="Times New Roman" pitchFamily="18" charset="0"/>
                <a:cs typeface="Times New Roman" pitchFamily="18" charset="0"/>
              </a:rPr>
              <a:t>Java Entreprise Edition est apparue à la fin des années 90. Cette évolution apporte au langage Java une plateforme logicielle robuste et complète pour le développement. La plateforme Java EE a souvent été remise en cause, mal utilisée et mal comprise. Des outils Open Source sont venus la concurrencer. Ces remarques et la concurrence ont permis a Sun d'améliorer son produit et d‘éditer des versions de plus en plus abouties. Java EE ne remplace en aucun cas J2SE Au contraire, J2SE est la base de Java EE qui est plus complet et qui est axe sur le Web. La plateforme J2SE offre des outils de développement d'applications client/serveur, applications graphiques fenêtrées et Applets.</a:t>
            </a:r>
            <a:endParaRPr lang="fr-FR" sz="20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jeudi 10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6</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 Entreprise Edition</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lnSpc>
                <a:spcPct val="150000"/>
              </a:lnSpc>
              <a:buNone/>
            </a:pPr>
            <a:r>
              <a:rPr lang="fr-FR" sz="2400" b="1" dirty="0" smtClean="0">
                <a:latin typeface="Times New Roman" pitchFamily="18" charset="0"/>
                <a:cs typeface="Times New Roman" pitchFamily="18" charset="0"/>
              </a:rPr>
              <a:t>Séparation des préoccupations</a:t>
            </a:r>
          </a:p>
          <a:p>
            <a:pPr algn="just">
              <a:lnSpc>
                <a:spcPct val="150000"/>
              </a:lnSpc>
              <a:buNone/>
            </a:pPr>
            <a:endParaRPr lang="fr-FR" sz="500" b="1" dirty="0" smtClean="0">
              <a:latin typeface="Times New Roman" pitchFamily="18" charset="0"/>
              <a:cs typeface="Times New Roman" pitchFamily="18" charset="0"/>
            </a:endParaRPr>
          </a:p>
          <a:p>
            <a:pPr algn="just">
              <a:lnSpc>
                <a:spcPct val="150000"/>
              </a:lnSpc>
              <a:buNone/>
            </a:pPr>
            <a:r>
              <a:rPr lang="fr-FR" sz="2000" dirty="0" smtClean="0">
                <a:latin typeface="Times New Roman" pitchFamily="18" charset="0"/>
                <a:cs typeface="Times New Roman" pitchFamily="18" charset="0"/>
              </a:rPr>
              <a:t>La plateforme J2EE sépare la partie présentation de la partie métier et la partie données bien sur, le client léger interroge la partie présentation par le protocole http, cette partie demande les traitements au niveau de cote métier par le protocole RMI. Le métier obtient les données stockées dans les SGBD par le protocole SQL.</a:t>
            </a:r>
            <a:endParaRPr lang="fr-FR" sz="20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jeudi 10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7</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 Entreprise Edition</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lnSpc>
                <a:spcPct val="150000"/>
              </a:lnSpc>
              <a:buNone/>
            </a:pPr>
            <a:r>
              <a:rPr lang="fr-FR" sz="2400" b="1" dirty="0" smtClean="0">
                <a:latin typeface="Times New Roman" pitchFamily="18" charset="0"/>
                <a:cs typeface="Times New Roman" pitchFamily="18" charset="0"/>
              </a:rPr>
              <a:t>Le développement web</a:t>
            </a:r>
          </a:p>
          <a:p>
            <a:pPr algn="just">
              <a:lnSpc>
                <a:spcPct val="150000"/>
              </a:lnSpc>
              <a:buNone/>
            </a:pPr>
            <a:r>
              <a:rPr lang="fr-FR" sz="2000" dirty="0" smtClean="0">
                <a:latin typeface="Times New Roman" pitchFamily="18" charset="0"/>
                <a:cs typeface="Times New Roman" pitchFamily="18" charset="0"/>
              </a:rPr>
              <a:t>Le développement web se base sur deux critères essentiels le serveur web et le serveur d'application.</a:t>
            </a:r>
          </a:p>
          <a:p>
            <a:pPr algn="just">
              <a:lnSpc>
                <a:spcPct val="150000"/>
              </a:lnSpc>
              <a:buNone/>
            </a:pPr>
            <a:endParaRPr lang="fr-FR" sz="20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jeudi 10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8</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1026" name="Picture 2"/>
          <p:cNvPicPr>
            <a:picLocks noChangeAspect="1" noChangeArrowheads="1"/>
          </p:cNvPicPr>
          <p:nvPr/>
        </p:nvPicPr>
        <p:blipFill>
          <a:blip r:embed="rId2"/>
          <a:srcRect/>
          <a:stretch>
            <a:fillRect/>
          </a:stretch>
        </p:blipFill>
        <p:spPr bwMode="auto">
          <a:xfrm>
            <a:off x="785786" y="3143248"/>
            <a:ext cx="7215238" cy="1795234"/>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 Entreprise Edition</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lnSpc>
                <a:spcPct val="150000"/>
              </a:lnSpc>
              <a:buNone/>
            </a:pPr>
            <a:r>
              <a:rPr lang="fr-FR" sz="2000" dirty="0" smtClean="0">
                <a:latin typeface="Times New Roman" pitchFamily="18" charset="0"/>
                <a:cs typeface="Times New Roman" pitchFamily="18" charset="0"/>
              </a:rPr>
              <a:t>Il existe deux types de pages web </a:t>
            </a:r>
          </a:p>
          <a:p>
            <a:pPr algn="just">
              <a:lnSpc>
                <a:spcPct val="150000"/>
              </a:lnSpc>
              <a:buNone/>
            </a:pPr>
            <a:r>
              <a:rPr lang="fr-FR" sz="2000" b="1" dirty="0" smtClean="0">
                <a:latin typeface="Times New Roman" pitchFamily="18" charset="0"/>
                <a:cs typeface="Times New Roman" pitchFamily="18" charset="0"/>
              </a:rPr>
              <a:t>Les pages statiques : </a:t>
            </a:r>
            <a:r>
              <a:rPr lang="fr-FR" sz="2000" dirty="0" smtClean="0">
                <a:latin typeface="Times New Roman" pitchFamily="18" charset="0"/>
                <a:cs typeface="Times New Roman" pitchFamily="18" charset="0"/>
              </a:rPr>
              <a:t>Elles fonctionnent sur un serveur web seulement, le serveur cherche la page demandée dans le système des fichiers et renvoie au client telle quelle sans aucun changement.</a:t>
            </a:r>
            <a:endParaRPr lang="fr-FR" sz="20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jeudi 10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9</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2050" name="Picture 2"/>
          <p:cNvPicPr>
            <a:picLocks noChangeAspect="1" noChangeArrowheads="1"/>
          </p:cNvPicPr>
          <p:nvPr/>
        </p:nvPicPr>
        <p:blipFill>
          <a:blip r:embed="rId2"/>
          <a:srcRect/>
          <a:stretch>
            <a:fillRect/>
          </a:stretch>
        </p:blipFill>
        <p:spPr bwMode="auto">
          <a:xfrm>
            <a:off x="1357290" y="3429000"/>
            <a:ext cx="6038850" cy="2447925"/>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836</Words>
  <Application>Microsoft Office PowerPoint</Application>
  <PresentationFormat>Affichage à l'écran (4:3)</PresentationFormat>
  <Paragraphs>124</Paragraphs>
  <Slides>17</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Arial Rounded MT Bold</vt:lpstr>
      <vt:lpstr>Arial Unicode MS</vt:lpstr>
      <vt:lpstr>Calibri</vt:lpstr>
      <vt:lpstr>Times New Roman</vt:lpstr>
      <vt:lpstr>Thème Office</vt:lpstr>
      <vt:lpstr> Université M’hamed Bougara – Boumerdes Faculté des sciences Département Informatique </vt:lpstr>
      <vt:lpstr>Java Entreprise Edition</vt:lpstr>
      <vt:lpstr>Java Entreprise Edition</vt:lpstr>
      <vt:lpstr>Java Entreprise Edition(suite)</vt:lpstr>
      <vt:lpstr>Java Entreprise Edition(suite)</vt:lpstr>
      <vt:lpstr>Java Entreprise Edition(suite)</vt:lpstr>
      <vt:lpstr>Java Entreprise Edition(suite)</vt:lpstr>
      <vt:lpstr>Java Entreprise Edition(suite)</vt:lpstr>
      <vt:lpstr>Java Entreprise Edition(suite)</vt:lpstr>
      <vt:lpstr>Java Entreprise Edition(suite)</vt:lpstr>
      <vt:lpstr>Java Entreprise Edition(suite)</vt:lpstr>
      <vt:lpstr>Java Entreprise Edition(suite)</vt:lpstr>
      <vt:lpstr>Java Entreprise Edition(suite)</vt:lpstr>
      <vt:lpstr>Java Entreprise Edition(suite)</vt:lpstr>
      <vt:lpstr>Java Entreprise Edition(suite)</vt:lpstr>
      <vt:lpstr>Java Entreprise Edition(suite)</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Université M’hamed Bougara – Boumerdes Faculté des sciences Département Informatique </dc:title>
  <dc:creator>dhia</dc:creator>
  <cp:lastModifiedBy>Zade</cp:lastModifiedBy>
  <cp:revision>44</cp:revision>
  <dcterms:created xsi:type="dcterms:W3CDTF">2017-02-05T18:29:08Z</dcterms:created>
  <dcterms:modified xsi:type="dcterms:W3CDTF">2018-05-09T23:33:53Z</dcterms:modified>
</cp:coreProperties>
</file>