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84" r:id="rId5"/>
    <p:sldId id="283" r:id="rId6"/>
    <p:sldId id="262" r:id="rId7"/>
    <p:sldId id="264" r:id="rId8"/>
    <p:sldId id="265" r:id="rId9"/>
    <p:sldId id="275" r:id="rId10"/>
    <p:sldId id="267" r:id="rId11"/>
    <p:sldId id="268" r:id="rId12"/>
    <p:sldId id="276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80" r:id="rId22"/>
    <p:sldId id="260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57C68-70A6-42E9-89B9-D1474B50FC13}" type="datetimeFigureOut">
              <a:rPr lang="fr-FR" smtClean="0"/>
              <a:pPr/>
              <a:t>08/05/2018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C5E6B-8B68-408A-976F-EC928D282A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FB1A9-4A5D-4A3A-A76E-AEBAE2ECE6FC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08/05/2018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08/05/2018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08/05/2018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08/05/2018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java.sun.com/xml/ns/j2e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xml/ns/j2ee/web-app_2_4.xs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2880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/>
            </a:r>
            <a:b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</a:b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Université M’</a:t>
            </a:r>
            <a:r>
              <a:rPr lang="fr-FR" sz="2400" dirty="0" err="1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hamed</a:t>
            </a: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fr-FR" sz="2400" dirty="0" err="1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Bougara</a:t>
            </a: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 – </a:t>
            </a:r>
            <a:r>
              <a:rPr lang="fr-FR" sz="2400" dirty="0" err="1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Boumerdes</a:t>
            </a: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/>
            </a:r>
            <a:b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</a:b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Faculté des sciences</a:t>
            </a:r>
            <a:b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</a:b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Département Informatique</a:t>
            </a:r>
            <a:b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</a:br>
            <a:endParaRPr lang="fr-FR" sz="2400" dirty="0">
              <a:solidFill>
                <a:srgbClr val="C00000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4282" y="2214554"/>
            <a:ext cx="8715436" cy="4071966"/>
          </a:xfrm>
        </p:spPr>
        <p:txBody>
          <a:bodyPr>
            <a:normAutofit/>
          </a:bodyPr>
          <a:lstStyle/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pPr algn="r"/>
            <a:r>
              <a:rPr lang="fr-FR" sz="2000" dirty="0" smtClean="0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Présenté par :</a:t>
            </a:r>
          </a:p>
          <a:p>
            <a:pPr algn="r"/>
            <a:r>
              <a:rPr lang="fr-FR" sz="2000" b="1" dirty="0" smtClean="0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SALHI.D</a:t>
            </a:r>
          </a:p>
        </p:txBody>
      </p:sp>
      <p:pic>
        <p:nvPicPr>
          <p:cNvPr id="1026" name="Picture 2" descr="C:\Users\dhia\Desktop\travail\2016-2017\S2\ENSEIGNEMENT\cawa\latex\CAW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383112"/>
            <a:ext cx="3892566" cy="354621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071538" y="2130974"/>
            <a:ext cx="71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Conception des Applications Web Avancées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mardi 8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124200" y="6329414"/>
            <a:ext cx="2672840" cy="392062"/>
          </a:xfrm>
        </p:spPr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514532"/>
          </a:xfrm>
        </p:spPr>
        <p:txBody>
          <a:bodyPr>
            <a:normAutofit fontScale="90000"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80847" y="213051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object 2"/>
          <p:cNvSpPr txBox="1"/>
          <p:nvPr/>
        </p:nvSpPr>
        <p:spPr>
          <a:xfrm>
            <a:off x="908645" y="3341960"/>
            <a:ext cx="185801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String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docType=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8001253" y="3368897"/>
            <a:ext cx="75692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4.0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"+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6" name="object 4"/>
          <p:cNvSpPr txBox="1"/>
          <p:nvPr/>
        </p:nvSpPr>
        <p:spPr>
          <a:xfrm>
            <a:off x="2938109" y="3368897"/>
            <a:ext cx="504063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"&lt;!DOCTYPE HTML PUBLIC \"-//W3C//DTD</a:t>
            </a:r>
            <a:r>
              <a:rPr sz="1600" spc="10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HTML</a:t>
            </a:r>
            <a:endParaRPr sz="1600" dirty="0">
              <a:latin typeface="Courier New"/>
              <a:cs typeface="Courier New"/>
            </a:endParaRPr>
          </a:p>
          <a:p>
            <a:pPr marL="14604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Courier New"/>
                <a:cs typeface="Courier New"/>
              </a:rPr>
              <a:t>"Transitional//EN\"&gt;\n";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7" name="object 5"/>
          <p:cNvSpPr txBox="1"/>
          <p:nvPr/>
        </p:nvSpPr>
        <p:spPr>
          <a:xfrm>
            <a:off x="457199" y="6165304"/>
            <a:ext cx="12364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371702" y="5827409"/>
            <a:ext cx="14732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9" name="object 7"/>
          <p:cNvSpPr/>
          <p:nvPr/>
        </p:nvSpPr>
        <p:spPr>
          <a:xfrm>
            <a:off x="1067738" y="3933218"/>
            <a:ext cx="320853" cy="1905000"/>
          </a:xfrm>
          <a:custGeom>
            <a:avLst/>
            <a:gdLst/>
            <a:ahLst/>
            <a:cxnLst/>
            <a:rect l="l" t="t" r="r" b="b"/>
            <a:pathLst>
              <a:path w="152400" h="1905000">
                <a:moveTo>
                  <a:pt x="152400" y="0"/>
                </a:moveTo>
                <a:lnTo>
                  <a:pt x="124420" y="13096"/>
                </a:lnTo>
                <a:lnTo>
                  <a:pt x="100012" y="47624"/>
                </a:lnTo>
                <a:lnTo>
                  <a:pt x="82748" y="96440"/>
                </a:lnTo>
                <a:lnTo>
                  <a:pt x="76200" y="152399"/>
                </a:lnTo>
                <a:lnTo>
                  <a:pt x="76200" y="800099"/>
                </a:lnTo>
                <a:lnTo>
                  <a:pt x="69651" y="856059"/>
                </a:lnTo>
                <a:lnTo>
                  <a:pt x="52387" y="904874"/>
                </a:lnTo>
                <a:lnTo>
                  <a:pt x="27979" y="939403"/>
                </a:lnTo>
                <a:lnTo>
                  <a:pt x="0" y="952499"/>
                </a:lnTo>
                <a:lnTo>
                  <a:pt x="27979" y="965596"/>
                </a:lnTo>
                <a:lnTo>
                  <a:pt x="52387" y="1000124"/>
                </a:lnTo>
                <a:lnTo>
                  <a:pt x="69651" y="1048940"/>
                </a:lnTo>
                <a:lnTo>
                  <a:pt x="76200" y="1104899"/>
                </a:lnTo>
                <a:lnTo>
                  <a:pt x="76200" y="1752599"/>
                </a:lnTo>
                <a:lnTo>
                  <a:pt x="82748" y="1808559"/>
                </a:lnTo>
                <a:lnTo>
                  <a:pt x="100012" y="1857374"/>
                </a:lnTo>
                <a:lnTo>
                  <a:pt x="124420" y="1891903"/>
                </a:lnTo>
                <a:lnTo>
                  <a:pt x="152400" y="1904999"/>
                </a:lnTo>
              </a:path>
            </a:pathLst>
          </a:custGeom>
          <a:ln w="222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8"/>
          <p:cNvSpPr txBox="1"/>
          <p:nvPr/>
        </p:nvSpPr>
        <p:spPr>
          <a:xfrm>
            <a:off x="15599" y="4182081"/>
            <a:ext cx="1259840" cy="83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Code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HTML 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incorporé  dans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Java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9"/>
          <p:cNvSpPr txBox="1"/>
          <p:nvPr/>
        </p:nvSpPr>
        <p:spPr>
          <a:xfrm>
            <a:off x="1358900" y="3960155"/>
            <a:ext cx="6663055" cy="2047875"/>
          </a:xfrm>
          <a:prstGeom prst="rect">
            <a:avLst/>
          </a:prstGeom>
          <a:solidFill>
            <a:srgbClr val="E8F4FB"/>
          </a:solidFill>
        </p:spPr>
        <p:txBody>
          <a:bodyPr vert="horz" wrap="square" lIns="0" tIns="1270" rIns="0" bIns="0" rtlCol="0">
            <a:spAutoFit/>
          </a:bodyPr>
          <a:lstStyle/>
          <a:p>
            <a:pPr marL="92075" marR="3877945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Courier New"/>
                <a:cs typeface="Courier New"/>
              </a:rPr>
              <a:t>out.println(docType);  out.println("&lt;html&gt;");</a:t>
            </a:r>
            <a:endParaRPr sz="16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out.println("&lt;head&gt;\n&lt;title&gt;Clock&lt;/title&gt;\n&lt;/head&gt;");</a:t>
            </a:r>
            <a:endParaRPr sz="16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out.println("&lt;body&gt;\n"+</a:t>
            </a:r>
            <a:endParaRPr sz="1600" dirty="0">
              <a:latin typeface="Courier New"/>
              <a:cs typeface="Courier New"/>
            </a:endParaRPr>
          </a:p>
          <a:p>
            <a:pPr marL="1560830" marR="1732914">
              <a:lnSpc>
                <a:spcPct val="100000"/>
              </a:lnSpc>
              <a:spcBef>
                <a:spcPts val="5"/>
              </a:spcBef>
              <a:tabLst>
                <a:tab pos="2539365" algn="l"/>
                <a:tab pos="3455035" algn="l"/>
              </a:tabLst>
            </a:pPr>
            <a:r>
              <a:rPr sz="1600" spc="-5" dirty="0">
                <a:latin typeface="Courier New"/>
                <a:cs typeface="Courier New"/>
              </a:rPr>
              <a:t>"&lt;h1&gt;Time on</a:t>
            </a:r>
            <a:r>
              <a:rPr sz="1600" spc="-47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server&lt;/h1&gt;\n"+  "&lt;p&gt;"+	today+	"&lt;/p&gt;\n"+  "&lt;/body&gt;");</a:t>
            </a:r>
            <a:endParaRPr sz="16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ourier New"/>
                <a:cs typeface="Courier New"/>
              </a:rPr>
              <a:t>out.println("&lt;/html&gt;");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22" name="object 11"/>
          <p:cNvSpPr txBox="1">
            <a:spLocks/>
          </p:cNvSpPr>
          <p:nvPr/>
        </p:nvSpPr>
        <p:spPr>
          <a:xfrm>
            <a:off x="66547" y="213051"/>
            <a:ext cx="792261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9905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Un 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servlet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en 8 </a:t>
            </a:r>
            <a:r>
              <a:rPr kumimoji="0" lang="fr-FR" sz="2400" b="1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étapes</a:t>
            </a:r>
            <a:r>
              <a:rPr kumimoji="0" lang="fr-FR" sz="2400" b="1" i="0" u="none" strike="noStrike" kern="1200" cap="none" spc="-5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(2/8)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3" name="object 12"/>
          <p:cNvSpPr txBox="1"/>
          <p:nvPr/>
        </p:nvSpPr>
        <p:spPr>
          <a:xfrm>
            <a:off x="77787" y="678741"/>
            <a:ext cx="758825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import  import  import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24" name="object 13"/>
          <p:cNvSpPr txBox="1"/>
          <p:nvPr/>
        </p:nvSpPr>
        <p:spPr>
          <a:xfrm>
            <a:off x="908645" y="697737"/>
            <a:ext cx="2592705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java.io.*;  javax.servlet.*;  javax.servlet.http.*;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26" name="object 15"/>
          <p:cNvSpPr txBox="1"/>
          <p:nvPr/>
        </p:nvSpPr>
        <p:spPr>
          <a:xfrm>
            <a:off x="317054" y="1559559"/>
            <a:ext cx="75882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public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27" name="object 16"/>
          <p:cNvSpPr txBox="1"/>
          <p:nvPr/>
        </p:nvSpPr>
        <p:spPr>
          <a:xfrm>
            <a:off x="1275439" y="1540635"/>
            <a:ext cx="367728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67180" algn="l"/>
              </a:tabLst>
            </a:pPr>
            <a:r>
              <a:rPr sz="1600" spc="-5" dirty="0">
                <a:latin typeface="Courier New"/>
                <a:cs typeface="Courier New"/>
              </a:rPr>
              <a:t>class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Clock	</a:t>
            </a:r>
            <a:r>
              <a:rPr sz="1600" b="1" spc="-5" dirty="0">
                <a:latin typeface="Arial"/>
                <a:cs typeface="Arial"/>
              </a:rPr>
              <a:t>extends 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HttpServlet</a:t>
            </a:r>
            <a:r>
              <a:rPr sz="1600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28" name="object 17"/>
          <p:cNvSpPr txBox="1"/>
          <p:nvPr/>
        </p:nvSpPr>
        <p:spPr>
          <a:xfrm>
            <a:off x="417191" y="2026621"/>
            <a:ext cx="5949950" cy="124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public void </a:t>
            </a:r>
            <a:r>
              <a:rPr sz="1600" b="1" spc="-5" dirty="0">
                <a:latin typeface="Arial"/>
                <a:cs typeface="Arial"/>
              </a:rPr>
              <a:t>doGet 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5" dirty="0" err="1">
                <a:latin typeface="Courier New"/>
                <a:cs typeface="Courier New"/>
              </a:rPr>
              <a:t>HttpServletRequest</a:t>
            </a:r>
            <a:r>
              <a:rPr sz="1600" spc="-145" dirty="0">
                <a:latin typeface="Courier New"/>
                <a:cs typeface="Courier New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r</a:t>
            </a:r>
            <a:r>
              <a:rPr lang="fr-FR" sz="1600" b="1" spc="-5" dirty="0" err="1" smtClean="0">
                <a:latin typeface="Arial"/>
                <a:cs typeface="Arial"/>
              </a:rPr>
              <a:t>equete</a:t>
            </a:r>
            <a:r>
              <a:rPr sz="1600" spc="-5" dirty="0" smtClean="0">
                <a:latin typeface="Courier New"/>
                <a:cs typeface="Courier New"/>
              </a:rPr>
              <a:t>,</a:t>
            </a:r>
            <a:endParaRPr sz="1600" dirty="0">
              <a:latin typeface="Courier New"/>
              <a:cs typeface="Courier New"/>
            </a:endParaRPr>
          </a:p>
          <a:p>
            <a:pPr marL="501015" marR="259715" indent="1711325">
              <a:lnSpc>
                <a:spcPts val="1889"/>
              </a:lnSpc>
              <a:spcBef>
                <a:spcPts val="90"/>
              </a:spcBef>
            </a:pPr>
            <a:r>
              <a:rPr sz="1600" spc="-5" dirty="0" err="1">
                <a:latin typeface="Courier New"/>
                <a:cs typeface="Courier New"/>
              </a:rPr>
              <a:t>HttpServletResponse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b="1" spc="-5" dirty="0" err="1" smtClean="0">
                <a:latin typeface="Arial"/>
                <a:cs typeface="Arial"/>
              </a:rPr>
              <a:t>reponse</a:t>
            </a:r>
            <a:r>
              <a:rPr sz="1600" spc="-5" dirty="0">
                <a:latin typeface="Courier New"/>
                <a:cs typeface="Courier New"/>
              </a:rPr>
              <a:t>)  throwsIOException{</a:t>
            </a:r>
            <a:endParaRPr sz="1600" dirty="0">
              <a:latin typeface="Courier New"/>
              <a:cs typeface="Courier New"/>
            </a:endParaRPr>
          </a:p>
          <a:p>
            <a:pPr marL="560070" marR="5080" indent="-59055">
              <a:lnSpc>
                <a:spcPts val="1930"/>
              </a:lnSpc>
              <a:tabLst>
                <a:tab pos="2703830" algn="l"/>
                <a:tab pos="3863340" algn="l"/>
              </a:tabLst>
            </a:pPr>
            <a:r>
              <a:rPr sz="1600" spc="-5" dirty="0">
                <a:latin typeface="Courier New"/>
                <a:cs typeface="Courier New"/>
              </a:rPr>
              <a:t>PrintWriter</a:t>
            </a:r>
            <a:r>
              <a:rPr sz="1600" spc="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out=	</a:t>
            </a:r>
            <a:r>
              <a:rPr sz="1600" spc="-5" dirty="0" err="1" smtClean="0">
                <a:latin typeface="Courier New"/>
                <a:cs typeface="Courier New"/>
              </a:rPr>
              <a:t>reponse.getWriter</a:t>
            </a:r>
            <a:r>
              <a:rPr sz="1600" spc="-5" dirty="0">
                <a:latin typeface="Courier New"/>
                <a:cs typeface="Courier New"/>
              </a:rPr>
              <a:t>();  </a:t>
            </a:r>
            <a:r>
              <a:rPr sz="1600" spc="-10" dirty="0">
                <a:latin typeface="Courier New"/>
                <a:cs typeface="Courier New"/>
              </a:rPr>
              <a:t>j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10" dirty="0">
                <a:latin typeface="Courier New"/>
                <a:cs typeface="Courier New"/>
              </a:rPr>
              <a:t>v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10" dirty="0"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l</a:t>
            </a:r>
            <a:r>
              <a:rPr sz="1600" spc="-10" dirty="0"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D</a:t>
            </a:r>
            <a:r>
              <a:rPr sz="1600" spc="0" dirty="0">
                <a:latin typeface="Courier New"/>
                <a:cs typeface="Courier New"/>
              </a:rPr>
              <a:t>a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today</a:t>
            </a:r>
            <a:r>
              <a:rPr sz="1600" spc="0" dirty="0">
                <a:latin typeface="Courier New"/>
                <a:cs typeface="Courier New"/>
              </a:rPr>
              <a:t>=</a:t>
            </a:r>
            <a:r>
              <a:rPr sz="1600" spc="-5" dirty="0">
                <a:latin typeface="Courier New"/>
                <a:cs typeface="Courier New"/>
              </a:rPr>
              <a:t>new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j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10" dirty="0">
                <a:latin typeface="Courier New"/>
                <a:cs typeface="Courier New"/>
              </a:rPr>
              <a:t>v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10" dirty="0"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l</a:t>
            </a:r>
            <a:r>
              <a:rPr sz="1600" spc="-10" dirty="0"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D</a:t>
            </a:r>
            <a:r>
              <a:rPr sz="1600" spc="0" dirty="0">
                <a:latin typeface="Courier New"/>
                <a:cs typeface="Courier New"/>
              </a:rPr>
              <a:t>a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29" name="object 18"/>
          <p:cNvSpPr txBox="1"/>
          <p:nvPr/>
        </p:nvSpPr>
        <p:spPr>
          <a:xfrm>
            <a:off x="6392206" y="1917532"/>
            <a:ext cx="1812925" cy="83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Servlet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classique:  redéfinit doGet()  de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HttpServlet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0" name="object 19"/>
          <p:cNvSpPr/>
          <p:nvPr/>
        </p:nvSpPr>
        <p:spPr>
          <a:xfrm>
            <a:off x="6189676" y="1803800"/>
            <a:ext cx="152400" cy="990600"/>
          </a:xfrm>
          <a:custGeom>
            <a:avLst/>
            <a:gdLst/>
            <a:ahLst/>
            <a:cxnLst/>
            <a:rect l="l" t="t" r="r" b="b"/>
            <a:pathLst>
              <a:path w="152400" h="990600">
                <a:moveTo>
                  <a:pt x="0" y="0"/>
                </a:moveTo>
                <a:lnTo>
                  <a:pt x="27979" y="6548"/>
                </a:lnTo>
                <a:lnTo>
                  <a:pt x="52387" y="23812"/>
                </a:lnTo>
                <a:lnTo>
                  <a:pt x="69651" y="48220"/>
                </a:lnTo>
                <a:lnTo>
                  <a:pt x="76200" y="76200"/>
                </a:lnTo>
                <a:lnTo>
                  <a:pt x="76200" y="419100"/>
                </a:lnTo>
                <a:lnTo>
                  <a:pt x="82748" y="447079"/>
                </a:lnTo>
                <a:lnTo>
                  <a:pt x="100012" y="471487"/>
                </a:lnTo>
                <a:lnTo>
                  <a:pt x="124420" y="488751"/>
                </a:lnTo>
                <a:lnTo>
                  <a:pt x="152400" y="495300"/>
                </a:lnTo>
                <a:lnTo>
                  <a:pt x="124420" y="501848"/>
                </a:lnTo>
                <a:lnTo>
                  <a:pt x="100012" y="519112"/>
                </a:lnTo>
                <a:lnTo>
                  <a:pt x="82748" y="543520"/>
                </a:lnTo>
                <a:lnTo>
                  <a:pt x="76200" y="571500"/>
                </a:lnTo>
                <a:lnTo>
                  <a:pt x="76200" y="914400"/>
                </a:lnTo>
                <a:lnTo>
                  <a:pt x="69651" y="942379"/>
                </a:lnTo>
                <a:lnTo>
                  <a:pt x="52387" y="966787"/>
                </a:lnTo>
                <a:lnTo>
                  <a:pt x="27979" y="984051"/>
                </a:lnTo>
                <a:lnTo>
                  <a:pt x="0" y="990600"/>
                </a:lnTo>
              </a:path>
            </a:pathLst>
          </a:custGeom>
          <a:ln w="222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0"/>
          <p:cNvSpPr txBox="1"/>
          <p:nvPr/>
        </p:nvSpPr>
        <p:spPr>
          <a:xfrm>
            <a:off x="8173973" y="6290055"/>
            <a:ext cx="20574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mardi 8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6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2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object 2"/>
          <p:cNvSpPr txBox="1">
            <a:spLocks/>
          </p:cNvSpPr>
          <p:nvPr/>
        </p:nvSpPr>
        <p:spPr>
          <a:xfrm>
            <a:off x="-1643106" y="785794"/>
            <a:ext cx="792261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9905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Un 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servlet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en 8 </a:t>
            </a:r>
            <a:r>
              <a:rPr kumimoji="0" lang="fr-FR" sz="2400" b="1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étapes</a:t>
            </a:r>
            <a:r>
              <a:rPr kumimoji="0" lang="fr-FR" sz="2400" b="1" i="0" u="none" strike="noStrike" kern="1200" cap="none" spc="-5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(3/8)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439737" y="1589150"/>
            <a:ext cx="8239125" cy="64761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39420" marR="386080" indent="-342900">
              <a:lnSpc>
                <a:spcPct val="100000"/>
              </a:lnSpc>
              <a:spcBef>
                <a:spcPts val="250"/>
              </a:spcBef>
              <a:buChar char="•"/>
              <a:tabLst>
                <a:tab pos="439420" algn="l"/>
                <a:tab pos="440055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Créer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un dossier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WEB-INF et y placer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le fichier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configuration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i="1" spc="-5" dirty="0">
                <a:latin typeface="Times New Roman" pitchFamily="18" charset="0"/>
                <a:cs typeface="Times New Roman" pitchFamily="18" charset="0"/>
              </a:rPr>
              <a:t>web.xml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219252" y="2682366"/>
            <a:ext cx="7597140" cy="127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&lt;?xml version="1.0"</a:t>
            </a:r>
            <a:r>
              <a:rPr sz="1600" spc="7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encoding="ISO-8859-1"?&gt;</a:t>
            </a:r>
            <a:endParaRPr sz="1600">
              <a:latin typeface="Courier New"/>
              <a:cs typeface="Courier New"/>
            </a:endParaRPr>
          </a:p>
          <a:p>
            <a:pPr marL="927100" marR="5080" indent="-9144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&lt;web-app version="2.4" xmlns="</a:t>
            </a:r>
            <a:r>
              <a:rPr sz="1600" spc="-5" dirty="0">
                <a:latin typeface="Courier New"/>
                <a:cs typeface="Courier New"/>
                <a:hlinkClick r:id="rId2"/>
              </a:rPr>
              <a:t>http://java.sun.com/xml/ns/j2ee</a:t>
            </a:r>
            <a:r>
              <a:rPr sz="1600" spc="-5" dirty="0">
                <a:latin typeface="Courier New"/>
                <a:cs typeface="Courier New"/>
              </a:rPr>
              <a:t>"  xmlns:xsi="</a:t>
            </a:r>
            <a:r>
              <a:rPr sz="1600" spc="-5" dirty="0">
                <a:latin typeface="Courier New"/>
                <a:cs typeface="Courier New"/>
                <a:hlinkClick r:id="rId3"/>
              </a:rPr>
              <a:t>http://www.w3.org/2001/XMLSchema-instance</a:t>
            </a:r>
            <a:r>
              <a:rPr sz="1600" spc="-5" dirty="0"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latin typeface="Courier New"/>
                <a:cs typeface="Courier New"/>
              </a:rPr>
              <a:t>xsi:schemaLocation=</a:t>
            </a:r>
            <a:r>
              <a:rPr sz="1600" spc="-5" dirty="0">
                <a:latin typeface="Courier New"/>
                <a:cs typeface="Courier New"/>
                <a:hlinkClick r:id="rId2"/>
              </a:rPr>
              <a:t>"htt</a:t>
            </a:r>
            <a:r>
              <a:rPr sz="1600" spc="-5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  <a:hlinkClick r:id="rId2"/>
              </a:rPr>
              <a:t>://java.sun.com/xml/ns/j2ee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29"/>
              </a:spcBef>
            </a:pPr>
            <a:r>
              <a:rPr sz="1600" spc="-5" dirty="0">
                <a:latin typeface="Courier New"/>
                <a:cs typeface="Courier New"/>
                <a:hlinkClick r:id="rId4"/>
              </a:rPr>
              <a:t>http://java.sun.com/xml/ns/j2ee/web-app_2_4.xsd</a:t>
            </a:r>
            <a:r>
              <a:rPr sz="1600" spc="-5" dirty="0">
                <a:latin typeface="Courier New"/>
                <a:cs typeface="Courier New"/>
              </a:rPr>
              <a:t>"&gt;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219252" y="4179823"/>
            <a:ext cx="5589905" cy="1001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&lt;servlet&gt;</a:t>
            </a:r>
            <a:endParaRPr sz="1600">
              <a:latin typeface="Courier New"/>
              <a:cs typeface="Courier New"/>
            </a:endParaRPr>
          </a:p>
          <a:p>
            <a:pPr marL="989965">
              <a:lnSpc>
                <a:spcPct val="100000"/>
              </a:lnSpc>
              <a:spcBef>
                <a:spcPts val="40"/>
              </a:spcBef>
              <a:tabLst>
                <a:tab pos="3192780" algn="l"/>
              </a:tabLst>
            </a:pPr>
            <a:r>
              <a:rPr sz="1600" spc="-5" dirty="0">
                <a:latin typeface="Courier New"/>
                <a:cs typeface="Courier New"/>
              </a:rPr>
              <a:t>&lt;servlet-name&gt;</a:t>
            </a:r>
            <a:r>
              <a:rPr sz="1600" b="1" spc="-5" dirty="0">
                <a:latin typeface="Arial"/>
                <a:cs typeface="Arial"/>
              </a:rPr>
              <a:t>The	Clock</a:t>
            </a:r>
            <a:r>
              <a:rPr sz="1600" spc="-5" dirty="0">
                <a:latin typeface="Courier New"/>
                <a:cs typeface="Courier New"/>
              </a:rPr>
              <a:t>&lt;/servlet-name&gt;</a:t>
            </a:r>
            <a:endParaRPr sz="1600">
              <a:latin typeface="Courier New"/>
              <a:cs typeface="Courier New"/>
            </a:endParaRPr>
          </a:p>
          <a:p>
            <a:pPr marL="989965">
              <a:lnSpc>
                <a:spcPts val="19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&lt;servlet-class&gt;</a:t>
            </a:r>
            <a:r>
              <a:rPr sz="1600" b="1" spc="-5" dirty="0">
                <a:latin typeface="Arial"/>
                <a:cs typeface="Arial"/>
              </a:rPr>
              <a:t>Clock</a:t>
            </a:r>
            <a:r>
              <a:rPr sz="1600" spc="-5" dirty="0">
                <a:latin typeface="Courier New"/>
                <a:cs typeface="Courier New"/>
              </a:rPr>
              <a:t>&lt;/servlet-class&gt;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00"/>
              </a:lnSpc>
            </a:pPr>
            <a:r>
              <a:rPr sz="1600" spc="-5" dirty="0">
                <a:latin typeface="Courier New"/>
                <a:cs typeface="Courier New"/>
              </a:rPr>
              <a:t>&lt;/servlet&gt;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219252" y="5156453"/>
            <a:ext cx="210058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&lt;servlet-mapping&gt;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7"/>
          <p:cNvSpPr/>
          <p:nvPr/>
        </p:nvSpPr>
        <p:spPr>
          <a:xfrm>
            <a:off x="3551301" y="4952999"/>
            <a:ext cx="478155" cy="157480"/>
          </a:xfrm>
          <a:custGeom>
            <a:avLst/>
            <a:gdLst/>
            <a:ahLst/>
            <a:cxnLst/>
            <a:rect l="l" t="t" r="r" b="b"/>
            <a:pathLst>
              <a:path w="478154" h="157479">
                <a:moveTo>
                  <a:pt x="0" y="0"/>
                </a:moveTo>
                <a:lnTo>
                  <a:pt x="0" y="26161"/>
                </a:lnTo>
                <a:lnTo>
                  <a:pt x="465200" y="157225"/>
                </a:lnTo>
                <a:lnTo>
                  <a:pt x="477774" y="144017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/>
          <p:cNvSpPr/>
          <p:nvPr/>
        </p:nvSpPr>
        <p:spPr>
          <a:xfrm>
            <a:off x="3492500" y="4930774"/>
            <a:ext cx="84455" cy="73025"/>
          </a:xfrm>
          <a:custGeom>
            <a:avLst/>
            <a:gdLst/>
            <a:ahLst/>
            <a:cxnLst/>
            <a:rect l="l" t="t" r="r" b="b"/>
            <a:pathLst>
              <a:path w="84454" h="73025">
                <a:moveTo>
                  <a:pt x="84200" y="0"/>
                </a:moveTo>
                <a:lnTo>
                  <a:pt x="0" y="12191"/>
                </a:lnTo>
                <a:lnTo>
                  <a:pt x="60071" y="73024"/>
                </a:lnTo>
                <a:lnTo>
                  <a:pt x="84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"/>
          <p:cNvSpPr txBox="1"/>
          <p:nvPr/>
        </p:nvSpPr>
        <p:spPr>
          <a:xfrm>
            <a:off x="4029836" y="4981320"/>
            <a:ext cx="12185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classe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Java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0"/>
          <p:cNvSpPr/>
          <p:nvPr/>
        </p:nvSpPr>
        <p:spPr>
          <a:xfrm>
            <a:off x="5918200" y="4560950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1"/>
          <p:cNvSpPr/>
          <p:nvPr/>
        </p:nvSpPr>
        <p:spPr>
          <a:xfrm>
            <a:off x="5854700" y="452754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2"/>
          <p:cNvSpPr/>
          <p:nvPr/>
        </p:nvSpPr>
        <p:spPr>
          <a:xfrm>
            <a:off x="5918200" y="5551550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3"/>
          <p:cNvSpPr/>
          <p:nvPr/>
        </p:nvSpPr>
        <p:spPr>
          <a:xfrm>
            <a:off x="5854700" y="551814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4"/>
          <p:cNvSpPr/>
          <p:nvPr/>
        </p:nvSpPr>
        <p:spPr>
          <a:xfrm>
            <a:off x="6224651" y="4554600"/>
            <a:ext cx="0" cy="1012825"/>
          </a:xfrm>
          <a:custGeom>
            <a:avLst/>
            <a:gdLst/>
            <a:ahLst/>
            <a:cxnLst/>
            <a:rect l="l" t="t" r="r" b="b"/>
            <a:pathLst>
              <a:path h="1012825">
                <a:moveTo>
                  <a:pt x="0" y="0"/>
                </a:moveTo>
                <a:lnTo>
                  <a:pt x="0" y="1012824"/>
                </a:lnTo>
              </a:path>
            </a:pathLst>
          </a:custGeom>
          <a:ln w="222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5"/>
          <p:cNvSpPr txBox="1"/>
          <p:nvPr/>
        </p:nvSpPr>
        <p:spPr>
          <a:xfrm>
            <a:off x="6224142" y="4755260"/>
            <a:ext cx="2828290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&lt;servlet-name&gt; permet de</a:t>
            </a:r>
            <a:r>
              <a:rPr sz="1600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lier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&lt;servlet&gt; et</a:t>
            </a:r>
            <a:r>
              <a:rPr sz="16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&lt;servlet-mapping&gt;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16"/>
          <p:cNvSpPr txBox="1"/>
          <p:nvPr/>
        </p:nvSpPr>
        <p:spPr>
          <a:xfrm>
            <a:off x="1197051" y="5406948"/>
            <a:ext cx="4612005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14880" algn="l"/>
              </a:tabLst>
            </a:pPr>
            <a:r>
              <a:rPr sz="1600" spc="-5" dirty="0">
                <a:latin typeface="Courier New"/>
                <a:cs typeface="Courier New"/>
              </a:rPr>
              <a:t>&lt;servlet-name&gt;</a:t>
            </a:r>
            <a:r>
              <a:rPr sz="1600" b="1" spc="-5" dirty="0">
                <a:latin typeface="Arial"/>
                <a:cs typeface="Arial"/>
              </a:rPr>
              <a:t>The	Clock</a:t>
            </a:r>
            <a:r>
              <a:rPr sz="1600" spc="-5" dirty="0">
                <a:latin typeface="Courier New"/>
                <a:cs typeface="Courier New"/>
              </a:rPr>
              <a:t>&lt;/servlet-name&gt;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&lt;url-pattern&gt;</a:t>
            </a:r>
            <a:r>
              <a:rPr sz="1600" b="1" spc="-5" dirty="0">
                <a:latin typeface="Arial"/>
                <a:cs typeface="Arial"/>
              </a:rPr>
              <a:t>/Serv1</a:t>
            </a:r>
            <a:r>
              <a:rPr sz="1600" spc="-5" dirty="0">
                <a:latin typeface="Courier New"/>
                <a:cs typeface="Courier New"/>
              </a:rPr>
              <a:t>&lt;/url-pattern&gt;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17"/>
          <p:cNvSpPr txBox="1"/>
          <p:nvPr/>
        </p:nvSpPr>
        <p:spPr>
          <a:xfrm>
            <a:off x="219252" y="5891580"/>
            <a:ext cx="2222500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&lt;/servlet-mapping&gt;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&lt;/web-app&gt;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8" name="object 18"/>
          <p:cNvSpPr/>
          <p:nvPr/>
        </p:nvSpPr>
        <p:spPr>
          <a:xfrm>
            <a:off x="3551301" y="5867399"/>
            <a:ext cx="478155" cy="157480"/>
          </a:xfrm>
          <a:custGeom>
            <a:avLst/>
            <a:gdLst/>
            <a:ahLst/>
            <a:cxnLst/>
            <a:rect l="l" t="t" r="r" b="b"/>
            <a:pathLst>
              <a:path w="478154" h="157479">
                <a:moveTo>
                  <a:pt x="0" y="0"/>
                </a:moveTo>
                <a:lnTo>
                  <a:pt x="0" y="26187"/>
                </a:lnTo>
                <a:lnTo>
                  <a:pt x="465200" y="157162"/>
                </a:lnTo>
                <a:lnTo>
                  <a:pt x="477774" y="14406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9"/>
          <p:cNvSpPr/>
          <p:nvPr/>
        </p:nvSpPr>
        <p:spPr>
          <a:xfrm>
            <a:off x="3492500" y="5845174"/>
            <a:ext cx="84455" cy="73025"/>
          </a:xfrm>
          <a:custGeom>
            <a:avLst/>
            <a:gdLst/>
            <a:ahLst/>
            <a:cxnLst/>
            <a:rect l="l" t="t" r="r" b="b"/>
            <a:pathLst>
              <a:path w="84454" h="73025">
                <a:moveTo>
                  <a:pt x="84200" y="0"/>
                </a:moveTo>
                <a:lnTo>
                  <a:pt x="0" y="12166"/>
                </a:lnTo>
                <a:lnTo>
                  <a:pt x="60071" y="73025"/>
                </a:lnTo>
                <a:lnTo>
                  <a:pt x="84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0"/>
          <p:cNvSpPr txBox="1"/>
          <p:nvPr/>
        </p:nvSpPr>
        <p:spPr>
          <a:xfrm>
            <a:off x="4029836" y="5896050"/>
            <a:ext cx="234696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nom utilisé par le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client  dans sa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requête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1" name="object 21"/>
          <p:cNvSpPr txBox="1"/>
          <p:nvPr/>
        </p:nvSpPr>
        <p:spPr>
          <a:xfrm>
            <a:off x="8180069" y="6290055"/>
            <a:ext cx="19304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6950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67440"/>
            <a:ext cx="2133600" cy="365125"/>
          </a:xfrm>
        </p:spPr>
        <p:txBody>
          <a:bodyPr/>
          <a:lstStyle/>
          <a:p>
            <a:fld id="{3576733A-D084-44EA-83EA-4F1EBA78EB43}" type="datetime2">
              <a:rPr lang="fr-FR" smtClean="0"/>
              <a:pPr/>
              <a:t>mardi 8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124200" y="6367440"/>
            <a:ext cx="2895600" cy="365125"/>
          </a:xfrm>
        </p:spPr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6744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868346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11132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object 2"/>
          <p:cNvSpPr txBox="1">
            <a:spLocks/>
          </p:cNvSpPr>
          <p:nvPr/>
        </p:nvSpPr>
        <p:spPr>
          <a:xfrm>
            <a:off x="597992" y="485561"/>
            <a:ext cx="7922615" cy="6781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9905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 servlet en 8 </a:t>
            </a:r>
            <a:r>
              <a:rPr kumimoji="0" lang="fr-FR" sz="44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étapes</a:t>
            </a:r>
            <a:r>
              <a:rPr kumimoji="0" lang="fr-FR" sz="4400" b="0" i="0" u="none" strike="noStrike" kern="1200" cap="none" spc="-4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4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(2-3/8)</a:t>
            </a:r>
            <a:endParaRPr kumimoji="0" lang="fr-FR" sz="4400" b="0" i="0" u="none" strike="noStrike" kern="1200" cap="none" spc="-5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298195" y="1178600"/>
            <a:ext cx="756920" cy="1001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import  import  import  </a:t>
            </a:r>
            <a:r>
              <a:rPr sz="1600" b="1" spc="-5" dirty="0">
                <a:latin typeface="Courier New"/>
                <a:cs typeface="Courier New"/>
              </a:rPr>
              <a:t>import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1153160" y="1178600"/>
            <a:ext cx="3324225" cy="1001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marR="73723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java.io.*;  </a:t>
            </a:r>
            <a:r>
              <a:rPr sz="1600" spc="-5" dirty="0">
                <a:latin typeface="Courier New"/>
                <a:cs typeface="Courier New"/>
              </a:rPr>
              <a:t>javax.servlet.*;  javax.servlet.http.*;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javax.servlet.annotation.*;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298195" y="2397800"/>
            <a:ext cx="4667250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@WebServlet{"Serv1"}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public class Clock extends</a:t>
            </a:r>
            <a:r>
              <a:rPr sz="1600" spc="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HttpServlet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1154683" y="3129574"/>
            <a:ext cx="75692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public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7"/>
          <p:cNvSpPr txBox="1"/>
          <p:nvPr/>
        </p:nvSpPr>
        <p:spPr>
          <a:xfrm>
            <a:off x="2127250" y="3129574"/>
            <a:ext cx="5939155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void doGet(HttpServletRequest request,  HttpServletResponse response) throws</a:t>
            </a:r>
            <a:r>
              <a:rPr sz="1600" spc="4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IOException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8"/>
          <p:cNvSpPr txBox="1"/>
          <p:nvPr/>
        </p:nvSpPr>
        <p:spPr>
          <a:xfrm>
            <a:off x="298195" y="3617254"/>
            <a:ext cx="3686175" cy="1002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86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//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instructions</a:t>
            </a:r>
            <a:endParaRPr sz="1600">
              <a:latin typeface="Courier New"/>
              <a:cs typeface="Courier New"/>
            </a:endParaRPr>
          </a:p>
          <a:p>
            <a:pPr marL="8686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9"/>
          <p:cNvSpPr txBox="1"/>
          <p:nvPr/>
        </p:nvSpPr>
        <p:spPr>
          <a:xfrm>
            <a:off x="5088001" y="1219164"/>
            <a:ext cx="3819525" cy="8464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6080" indent="-342900">
              <a:lnSpc>
                <a:spcPts val="2130"/>
              </a:lnSpc>
              <a:buSzPct val="111111"/>
              <a:buChar char="•"/>
              <a:tabLst>
                <a:tab pos="386080" algn="l"/>
                <a:tab pos="386715" algn="l"/>
              </a:tabLst>
            </a:pPr>
            <a:r>
              <a:rPr sz="1800" spc="-5" dirty="0">
                <a:latin typeface="Arial"/>
                <a:cs typeface="Arial"/>
              </a:rPr>
              <a:t>Depuis </a:t>
            </a:r>
            <a:r>
              <a:rPr sz="1800" dirty="0">
                <a:latin typeface="Arial"/>
                <a:cs typeface="Arial"/>
              </a:rPr>
              <a:t>la </a:t>
            </a:r>
            <a:r>
              <a:rPr sz="1800" spc="-35" dirty="0">
                <a:latin typeface="Arial"/>
                <a:cs typeface="Arial"/>
              </a:rPr>
              <a:t>v.6, </a:t>
            </a:r>
            <a:r>
              <a:rPr sz="1800" spc="-5" dirty="0">
                <a:latin typeface="Arial"/>
                <a:cs typeface="Arial"/>
              </a:rPr>
              <a:t>on </a:t>
            </a:r>
            <a:r>
              <a:rPr sz="1800" spc="-10" dirty="0">
                <a:latin typeface="Arial"/>
                <a:cs typeface="Arial"/>
              </a:rPr>
              <a:t>peut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configurer</a:t>
            </a:r>
            <a:endParaRPr sz="1800" dirty="0">
              <a:latin typeface="Arial"/>
              <a:cs typeface="Arial"/>
            </a:endParaRPr>
          </a:p>
          <a:p>
            <a:pPr marL="43180" marR="356870">
              <a:lnSpc>
                <a:spcPct val="100000"/>
              </a:lnSpc>
              <a:spcBef>
                <a:spcPts val="45"/>
              </a:spcBef>
            </a:pPr>
            <a:r>
              <a:rPr sz="1800" spc="-5" dirty="0">
                <a:latin typeface="Arial"/>
                <a:cs typeface="Arial"/>
              </a:rPr>
              <a:t>la Servlet par </a:t>
            </a:r>
            <a:r>
              <a:rPr sz="1800" b="1" dirty="0">
                <a:latin typeface="Arial"/>
                <a:cs typeface="Arial"/>
              </a:rPr>
              <a:t>annotations </a:t>
            </a:r>
            <a:r>
              <a:rPr sz="1800" spc="-5" dirty="0">
                <a:latin typeface="Arial"/>
                <a:cs typeface="Arial"/>
              </a:rPr>
              <a:t>(plutôt  que dans le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web.xml)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0" name="object 10"/>
          <p:cNvSpPr txBox="1"/>
          <p:nvPr/>
        </p:nvSpPr>
        <p:spPr>
          <a:xfrm>
            <a:off x="5123434" y="2204125"/>
            <a:ext cx="379539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Annotation définissant l‘url-pattern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de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cette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Servlet (remplace l‘étape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3/8)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1"/>
          <p:cNvSpPr/>
          <p:nvPr/>
        </p:nvSpPr>
        <p:spPr>
          <a:xfrm>
            <a:off x="4991353" y="2353604"/>
            <a:ext cx="120014" cy="287655"/>
          </a:xfrm>
          <a:custGeom>
            <a:avLst/>
            <a:gdLst/>
            <a:ahLst/>
            <a:cxnLst/>
            <a:rect l="l" t="t" r="r" b="b"/>
            <a:pathLst>
              <a:path w="120014" h="287655">
                <a:moveTo>
                  <a:pt x="0" y="0"/>
                </a:moveTo>
                <a:lnTo>
                  <a:pt x="21937" y="1899"/>
                </a:lnTo>
                <a:lnTo>
                  <a:pt x="41100" y="6905"/>
                </a:lnTo>
                <a:lnTo>
                  <a:pt x="54667" y="13983"/>
                </a:lnTo>
                <a:lnTo>
                  <a:pt x="59817" y="22097"/>
                </a:lnTo>
                <a:lnTo>
                  <a:pt x="59817" y="121538"/>
                </a:lnTo>
                <a:lnTo>
                  <a:pt x="64948" y="129653"/>
                </a:lnTo>
                <a:lnTo>
                  <a:pt x="78486" y="136731"/>
                </a:lnTo>
                <a:lnTo>
                  <a:pt x="97643" y="141737"/>
                </a:lnTo>
                <a:lnTo>
                  <a:pt x="119634" y="143637"/>
                </a:lnTo>
                <a:lnTo>
                  <a:pt x="97643" y="145536"/>
                </a:lnTo>
                <a:lnTo>
                  <a:pt x="78486" y="150542"/>
                </a:lnTo>
                <a:lnTo>
                  <a:pt x="64948" y="157620"/>
                </a:lnTo>
                <a:lnTo>
                  <a:pt x="59817" y="165734"/>
                </a:lnTo>
                <a:lnTo>
                  <a:pt x="59817" y="265175"/>
                </a:lnTo>
                <a:lnTo>
                  <a:pt x="54667" y="273290"/>
                </a:lnTo>
                <a:lnTo>
                  <a:pt x="41100" y="280368"/>
                </a:lnTo>
                <a:lnTo>
                  <a:pt x="21937" y="285374"/>
                </a:lnTo>
                <a:lnTo>
                  <a:pt x="0" y="287273"/>
                </a:lnTo>
              </a:path>
            </a:pathLst>
          </a:custGeom>
          <a:ln w="222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2"/>
          <p:cNvSpPr txBox="1">
            <a:spLocks/>
          </p:cNvSpPr>
          <p:nvPr/>
        </p:nvSpPr>
        <p:spPr>
          <a:xfrm>
            <a:off x="8161273" y="6322765"/>
            <a:ext cx="231140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5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fr-F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5400" marR="0" lvl="0" indent="0" algn="l" defTabSz="914400" rtl="0" eaLnBrk="1" fontAlgn="auto" latinLnBrk="0" hangingPunct="1">
                <a:lnSpc>
                  <a:spcPts val="151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mardi 8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6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2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object 2"/>
          <p:cNvSpPr txBox="1">
            <a:spLocks/>
          </p:cNvSpPr>
          <p:nvPr/>
        </p:nvSpPr>
        <p:spPr>
          <a:xfrm>
            <a:off x="597992" y="630776"/>
            <a:ext cx="792261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9905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Un 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servlet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en 8 </a:t>
            </a:r>
            <a:r>
              <a:rPr kumimoji="0" lang="fr-FR" sz="2400" b="1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étapes</a:t>
            </a:r>
            <a:r>
              <a:rPr kumimoji="0" lang="fr-FR" sz="2400" b="1" i="0" u="none" strike="noStrike" kern="1200" cap="none" spc="-5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(4/8)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439737" y="1589087"/>
            <a:ext cx="8239125" cy="9544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6520" marR="127000">
              <a:lnSpc>
                <a:spcPct val="100000"/>
              </a:lnSpc>
              <a:spcBef>
                <a:spcPts val="250"/>
              </a:spcBef>
              <a:buChar char="•"/>
              <a:tabLst>
                <a:tab pos="298450" algn="l"/>
              </a:tabLst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partir du répertoire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projet, </a:t>
            </a:r>
            <a:r>
              <a:rPr sz="2800" spc="-5" dirty="0">
                <a:latin typeface="Arial"/>
                <a:cs typeface="Arial"/>
              </a:rPr>
              <a:t>compiler le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servlet  </a:t>
            </a:r>
            <a:r>
              <a:rPr sz="2800" spc="-5" dirty="0">
                <a:latin typeface="Arial"/>
                <a:cs typeface="Arial"/>
              </a:rPr>
              <a:t>et </a:t>
            </a:r>
            <a:r>
              <a:rPr sz="2800" dirty="0">
                <a:latin typeface="Arial"/>
                <a:cs typeface="Arial"/>
              </a:rPr>
              <a:t>placez-le dans </a:t>
            </a:r>
            <a:r>
              <a:rPr sz="2800" spc="-5" dirty="0">
                <a:latin typeface="Arial"/>
                <a:cs typeface="Arial"/>
              </a:rPr>
              <a:t>le </a:t>
            </a:r>
            <a:r>
              <a:rPr sz="2800" dirty="0">
                <a:latin typeface="Arial"/>
                <a:cs typeface="Arial"/>
              </a:rPr>
              <a:t>répertoire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build/classes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object 4"/>
          <p:cNvSpPr/>
          <p:nvPr/>
        </p:nvSpPr>
        <p:spPr>
          <a:xfrm>
            <a:off x="292100" y="3041649"/>
            <a:ext cx="8582025" cy="1187450"/>
          </a:xfrm>
          <a:custGeom>
            <a:avLst/>
            <a:gdLst/>
            <a:ahLst/>
            <a:cxnLst/>
            <a:rect l="l" t="t" r="r" b="b"/>
            <a:pathLst>
              <a:path w="8582025" h="1187450">
                <a:moveTo>
                  <a:pt x="0" y="1187449"/>
                </a:moveTo>
                <a:lnTo>
                  <a:pt x="8582025" y="1187449"/>
                </a:lnTo>
                <a:lnTo>
                  <a:pt x="8582025" y="0"/>
                </a:lnTo>
                <a:lnTo>
                  <a:pt x="0" y="0"/>
                </a:lnTo>
                <a:lnTo>
                  <a:pt x="0" y="1187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/>
          <p:cNvSpPr txBox="1"/>
          <p:nvPr/>
        </p:nvSpPr>
        <p:spPr>
          <a:xfrm>
            <a:off x="384352" y="3357562"/>
            <a:ext cx="3035935" cy="348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5"/>
              </a:lnSpc>
              <a:tabLst>
                <a:tab pos="1459865" algn="l"/>
              </a:tabLst>
            </a:pPr>
            <a:r>
              <a:rPr sz="2400" b="1" spc="-5" smtClean="0">
                <a:solidFill>
                  <a:srgbClr val="00FF00"/>
                </a:solidFill>
                <a:latin typeface="Arial"/>
                <a:cs typeface="Arial"/>
              </a:rPr>
              <a:t>%</a:t>
            </a:r>
            <a:r>
              <a:rPr sz="2400" b="1" spc="75" smtClean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FF00"/>
                </a:solidFill>
                <a:latin typeface="Arial"/>
                <a:cs typeface="Arial"/>
              </a:rPr>
              <a:t>javac</a:t>
            </a:r>
            <a:r>
              <a:rPr sz="2400" b="1" dirty="0">
                <a:solidFill>
                  <a:srgbClr val="00FF00"/>
                </a:solidFill>
                <a:latin typeface="Arial"/>
                <a:cs typeface="Arial"/>
              </a:rPr>
              <a:t>	</a:t>
            </a:r>
            <a:r>
              <a:rPr sz="2400" b="1" spc="-10" dirty="0">
                <a:solidFill>
                  <a:srgbClr val="00FF00"/>
                </a:solidFill>
                <a:latin typeface="Arial"/>
                <a:cs typeface="Arial"/>
              </a:rPr>
              <a:t>–</a:t>
            </a:r>
            <a:r>
              <a:rPr sz="2400" b="1" spc="-5" dirty="0">
                <a:solidFill>
                  <a:srgbClr val="00FF00"/>
                </a:solidFill>
                <a:latin typeface="Arial"/>
                <a:cs typeface="Arial"/>
              </a:rPr>
              <a:t>classpa</a:t>
            </a:r>
            <a:r>
              <a:rPr sz="2400" b="1" dirty="0">
                <a:solidFill>
                  <a:srgbClr val="00FF00"/>
                </a:solidFill>
                <a:latin typeface="Arial"/>
                <a:cs typeface="Arial"/>
              </a:rPr>
              <a:t>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8"/>
          <p:cNvSpPr txBox="1">
            <a:spLocks/>
          </p:cNvSpPr>
          <p:nvPr/>
        </p:nvSpPr>
        <p:spPr>
          <a:xfrm>
            <a:off x="8161273" y="6311675"/>
            <a:ext cx="231140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5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fr-F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5400" marR="0" lvl="0" indent="0" algn="l" defTabSz="914400" rtl="0" eaLnBrk="1" fontAlgn="auto" latinLnBrk="0" hangingPunct="1">
                <a:lnSpc>
                  <a:spcPts val="151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3851783" y="3409441"/>
            <a:ext cx="3684904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5"/>
              </a:lnSpc>
            </a:pPr>
            <a:r>
              <a:rPr sz="2400" b="1" spc="-5" dirty="0">
                <a:solidFill>
                  <a:srgbClr val="00FF00"/>
                </a:solidFill>
                <a:latin typeface="Arial"/>
                <a:cs typeface="Arial"/>
              </a:rPr>
              <a:t>~tomcat/lib/servlet-api.jar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384352" y="3774693"/>
            <a:ext cx="4056379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5"/>
              </a:lnSpc>
              <a:tabLst>
                <a:tab pos="548005" algn="l"/>
                <a:tab pos="2007235" algn="l"/>
              </a:tabLst>
            </a:pPr>
            <a:r>
              <a:rPr sz="2400" b="1" spc="-10" dirty="0">
                <a:solidFill>
                  <a:srgbClr val="00FF00"/>
                </a:solidFill>
                <a:latin typeface="Arial"/>
                <a:cs typeface="Arial"/>
              </a:rPr>
              <a:t>–</a:t>
            </a:r>
            <a:r>
              <a:rPr sz="2400" b="1" dirty="0">
                <a:solidFill>
                  <a:srgbClr val="00FF00"/>
                </a:solidFill>
                <a:latin typeface="Arial"/>
                <a:cs typeface="Arial"/>
              </a:rPr>
              <a:t>d	</a:t>
            </a:r>
            <a:r>
              <a:rPr sz="2400" b="1" spc="-5" dirty="0">
                <a:solidFill>
                  <a:srgbClr val="00FF00"/>
                </a:solidFill>
                <a:latin typeface="Arial"/>
                <a:cs typeface="Arial"/>
              </a:rPr>
              <a:t>classes</a:t>
            </a:r>
            <a:r>
              <a:rPr sz="2400" b="1" dirty="0">
                <a:solidFill>
                  <a:srgbClr val="00FF00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00FF00"/>
                </a:solidFill>
                <a:latin typeface="Arial"/>
                <a:cs typeface="Arial"/>
              </a:rPr>
              <a:t>src/Clock.j</a:t>
            </a:r>
            <a:r>
              <a:rPr sz="2400" b="1" spc="-15" dirty="0">
                <a:solidFill>
                  <a:srgbClr val="00FF00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00FF00"/>
                </a:solidFill>
                <a:latin typeface="Arial"/>
                <a:cs typeface="Arial"/>
              </a:rPr>
              <a:t>va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mardi 8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6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2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bject 5"/>
          <p:cNvSpPr txBox="1"/>
          <p:nvPr/>
        </p:nvSpPr>
        <p:spPr>
          <a:xfrm>
            <a:off x="285720" y="1428736"/>
            <a:ext cx="568198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On passe ensuite à </a:t>
            </a:r>
            <a:r>
              <a:rPr sz="2200" dirty="0">
                <a:latin typeface="Arial"/>
                <a:cs typeface="Arial"/>
              </a:rPr>
              <a:t>la </a:t>
            </a:r>
            <a:r>
              <a:rPr sz="2200" spc="-5" dirty="0">
                <a:latin typeface="Arial"/>
                <a:cs typeface="Arial"/>
              </a:rPr>
              <a:t>phase de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déploiement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714348" y="1857364"/>
            <a:ext cx="71700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Créer l’arborescence </a:t>
            </a:r>
            <a:r>
              <a:rPr sz="2200" spc="-5" dirty="0" err="1">
                <a:latin typeface="Arial"/>
                <a:cs typeface="Arial"/>
              </a:rPr>
              <a:t>suivante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b="1" spc="-5" dirty="0" err="1" smtClean="0">
                <a:latin typeface="Arial"/>
                <a:cs typeface="Arial"/>
              </a:rPr>
              <a:t>dans</a:t>
            </a:r>
            <a:r>
              <a:rPr lang="fr-FR" sz="2200" b="1" spc="-5" dirty="0" smtClean="0">
                <a:latin typeface="Arial"/>
                <a:cs typeface="Arial"/>
              </a:rPr>
              <a:t> </a:t>
            </a:r>
            <a:r>
              <a:rPr sz="2200" spc="-5" dirty="0" err="1" smtClean="0">
                <a:latin typeface="Arial"/>
                <a:cs typeface="Arial"/>
              </a:rPr>
              <a:t>l‘arborescence</a:t>
            </a:r>
            <a:r>
              <a:rPr sz="2200" spc="-5" dirty="0" smtClean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existante de </a:t>
            </a:r>
            <a:r>
              <a:rPr sz="2200" spc="-45" dirty="0">
                <a:latin typeface="Arial"/>
                <a:cs typeface="Arial"/>
              </a:rPr>
              <a:t>Tomcat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5" name="object 3"/>
          <p:cNvSpPr txBox="1">
            <a:spLocks/>
          </p:cNvSpPr>
          <p:nvPr/>
        </p:nvSpPr>
        <p:spPr>
          <a:xfrm>
            <a:off x="597992" y="679118"/>
            <a:ext cx="792261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9905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Un 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servlet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en 8 </a:t>
            </a:r>
            <a:r>
              <a:rPr kumimoji="0" lang="fr-FR" sz="2400" b="1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étapes</a:t>
            </a:r>
            <a:r>
              <a:rPr kumimoji="0" lang="fr-FR" sz="2400" b="1" i="0" u="none" strike="noStrike" kern="1200" cap="none" spc="-5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(5/8)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2571744"/>
            <a:ext cx="6624736" cy="3533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mardi 8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6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2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object 2"/>
          <p:cNvSpPr txBox="1">
            <a:spLocks/>
          </p:cNvSpPr>
          <p:nvPr/>
        </p:nvSpPr>
        <p:spPr>
          <a:xfrm>
            <a:off x="520700" y="1357298"/>
            <a:ext cx="792261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9905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Un 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servlet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en 8 </a:t>
            </a:r>
            <a:r>
              <a:rPr kumimoji="0" lang="fr-FR" sz="2400" b="1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étapes</a:t>
            </a:r>
            <a:r>
              <a:rPr kumimoji="0" lang="fr-FR" sz="2400" b="1" i="0" u="none" strike="noStrike" kern="1200" cap="none" spc="-5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(6/8)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object 6"/>
          <p:cNvSpPr txBox="1">
            <a:spLocks/>
          </p:cNvSpPr>
          <p:nvPr/>
        </p:nvSpPr>
        <p:spPr>
          <a:xfrm>
            <a:off x="8161273" y="7214948"/>
            <a:ext cx="231140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5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fr-F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5400" marR="0" lvl="0" indent="0" algn="l" defTabSz="914400" rtl="0" eaLnBrk="1" fontAlgn="auto" latinLnBrk="0" hangingPunct="1">
                <a:lnSpc>
                  <a:spcPts val="151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439737" y="2492423"/>
            <a:ext cx="8239125" cy="5238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317500" indent="-220979">
              <a:lnSpc>
                <a:spcPct val="100000"/>
              </a:lnSpc>
              <a:spcBef>
                <a:spcPts val="250"/>
              </a:spcBef>
              <a:buChar char="•"/>
              <a:tabLst>
                <a:tab pos="318135" algn="l"/>
              </a:tabLst>
            </a:pPr>
            <a:r>
              <a:rPr sz="2800" spc="-5" dirty="0">
                <a:latin typeface="Arial"/>
                <a:cs typeface="Arial"/>
              </a:rPr>
              <a:t>Démarrer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Tomcat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428596" y="3429000"/>
            <a:ext cx="8439150" cy="5226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54"/>
              </a:spcBef>
            </a:pPr>
            <a:r>
              <a:rPr sz="2800" spc="-5" dirty="0">
                <a:latin typeface="Arial"/>
                <a:cs typeface="Arial"/>
              </a:rPr>
              <a:t>ou bien lancer le Monitor si vous êtes sous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Windows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mardi 8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6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2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object 2"/>
          <p:cNvSpPr txBox="1">
            <a:spLocks/>
          </p:cNvSpPr>
          <p:nvPr/>
        </p:nvSpPr>
        <p:spPr>
          <a:xfrm>
            <a:off x="597992" y="674110"/>
            <a:ext cx="792261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9905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Un 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servlet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en 8 </a:t>
            </a:r>
            <a:r>
              <a:rPr kumimoji="0" lang="fr-FR" sz="2400" b="1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étapes</a:t>
            </a:r>
            <a:r>
              <a:rPr kumimoji="0" lang="fr-FR" sz="2400" b="1" i="0" u="none" strike="noStrike" kern="1200" cap="none" spc="-5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(7/8)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439737" y="1788789"/>
            <a:ext cx="8239125" cy="15335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39420" indent="-342900">
              <a:lnSpc>
                <a:spcPct val="100000"/>
              </a:lnSpc>
              <a:spcBef>
                <a:spcPts val="250"/>
              </a:spcBef>
              <a:buChar char="•"/>
              <a:tabLst>
                <a:tab pos="439420" algn="l"/>
                <a:tab pos="440055" algn="l"/>
              </a:tabLst>
            </a:pPr>
            <a:r>
              <a:rPr sz="2800" dirty="0">
                <a:latin typeface="Arial"/>
                <a:cs typeface="Arial"/>
              </a:rPr>
              <a:t>Lancer </a:t>
            </a:r>
            <a:r>
              <a:rPr sz="2800" spc="-5" dirty="0">
                <a:latin typeface="Arial"/>
                <a:cs typeface="Arial"/>
              </a:rPr>
              <a:t>un </a:t>
            </a:r>
            <a:r>
              <a:rPr sz="2800" dirty="0">
                <a:latin typeface="Arial"/>
                <a:cs typeface="Arial"/>
              </a:rPr>
              <a:t>navigateur et entrer </a:t>
            </a:r>
            <a:r>
              <a:rPr sz="2800" spc="-5" dirty="0">
                <a:latin typeface="Arial"/>
                <a:cs typeface="Arial"/>
              </a:rPr>
              <a:t>l’URL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suivante</a:t>
            </a:r>
            <a:endParaRPr sz="280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latin typeface="Courier New"/>
                <a:cs typeface="Courier New"/>
              </a:rPr>
              <a:t>–</a:t>
            </a:r>
            <a:r>
              <a:rPr sz="2400" spc="-6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http://</a:t>
            </a:r>
            <a:r>
              <a:rPr sz="2400" b="1" spc="-5" dirty="0">
                <a:latin typeface="Arial"/>
                <a:cs typeface="Arial"/>
              </a:rPr>
              <a:t>localhost:8080/MonProjet/Serv1</a:t>
            </a:r>
            <a:endParaRPr sz="2400">
              <a:latin typeface="Arial"/>
              <a:cs typeface="Arial"/>
            </a:endParaRPr>
          </a:p>
          <a:p>
            <a:pPr marL="439420" indent="-342900">
              <a:lnSpc>
                <a:spcPct val="100000"/>
              </a:lnSpc>
              <a:spcBef>
                <a:spcPts val="1035"/>
              </a:spcBef>
              <a:buChar char="•"/>
              <a:tabLst>
                <a:tab pos="439420" algn="l"/>
                <a:tab pos="440055" algn="l"/>
              </a:tabLst>
            </a:pPr>
            <a:r>
              <a:rPr sz="2800" spc="-5" dirty="0">
                <a:latin typeface="Arial"/>
                <a:cs typeface="Arial"/>
              </a:rPr>
              <a:t>Le </a:t>
            </a:r>
            <a:r>
              <a:rPr sz="2800" dirty="0">
                <a:latin typeface="Arial"/>
                <a:cs typeface="Arial"/>
              </a:rPr>
              <a:t>navigateur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affiche: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4"/>
          <p:cNvSpPr/>
          <p:nvPr/>
        </p:nvSpPr>
        <p:spPr>
          <a:xfrm>
            <a:off x="444500" y="3546088"/>
            <a:ext cx="8255000" cy="271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/>
          <p:cNvSpPr txBox="1">
            <a:spLocks/>
          </p:cNvSpPr>
          <p:nvPr/>
        </p:nvSpPr>
        <p:spPr>
          <a:xfrm>
            <a:off x="8161273" y="6511314"/>
            <a:ext cx="231140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5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fr-F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5400" marR="0" lvl="0" indent="0" algn="l" defTabSz="914400" rtl="0" eaLnBrk="1" fontAlgn="auto" latinLnBrk="0" hangingPunct="1">
                <a:lnSpc>
                  <a:spcPts val="151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mardi 8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6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2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bject 2"/>
          <p:cNvSpPr txBox="1">
            <a:spLocks/>
          </p:cNvSpPr>
          <p:nvPr/>
        </p:nvSpPr>
        <p:spPr>
          <a:xfrm>
            <a:off x="597992" y="1102738"/>
            <a:ext cx="792261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09905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Un 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servlet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en 8 </a:t>
            </a:r>
            <a:r>
              <a:rPr kumimoji="0" lang="fr-FR" sz="2400" b="1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étapes</a:t>
            </a:r>
            <a:r>
              <a:rPr kumimoji="0" lang="fr-FR" sz="2400" b="1" i="0" u="none" strike="noStrike" kern="1200" cap="none" spc="-5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(8/8)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7" name="object 5"/>
          <p:cNvSpPr txBox="1">
            <a:spLocks/>
          </p:cNvSpPr>
          <p:nvPr/>
        </p:nvSpPr>
        <p:spPr>
          <a:xfrm>
            <a:off x="8161273" y="6939942"/>
            <a:ext cx="231140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5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fr-F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25400" marR="0" lvl="0" indent="0" algn="l" defTabSz="914400" rtl="0" eaLnBrk="1" fontAlgn="auto" latinLnBrk="0" hangingPunct="1">
                <a:lnSpc>
                  <a:spcPts val="151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bject 3"/>
          <p:cNvSpPr txBox="1"/>
          <p:nvPr/>
        </p:nvSpPr>
        <p:spPr>
          <a:xfrm>
            <a:off x="439737" y="2217417"/>
            <a:ext cx="8239125" cy="10763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39420" marR="210185" indent="-342900">
              <a:lnSpc>
                <a:spcPct val="100000"/>
              </a:lnSpc>
              <a:spcBef>
                <a:spcPts val="250"/>
              </a:spcBef>
              <a:buChar char="•"/>
              <a:tabLst>
                <a:tab pos="439420" algn="l"/>
                <a:tab pos="440055" algn="l"/>
              </a:tabLst>
            </a:pPr>
            <a:r>
              <a:rPr sz="2800" spc="-5" dirty="0">
                <a:latin typeface="Arial"/>
                <a:cs typeface="Arial"/>
              </a:rPr>
              <a:t>Redémarrer </a:t>
            </a:r>
            <a:r>
              <a:rPr sz="2800" spc="-55" dirty="0">
                <a:latin typeface="Arial"/>
                <a:cs typeface="Arial"/>
              </a:rPr>
              <a:t>Tomcat </a:t>
            </a:r>
            <a:r>
              <a:rPr sz="2800" spc="-5" dirty="0">
                <a:latin typeface="Arial"/>
                <a:cs typeface="Arial"/>
              </a:rPr>
              <a:t>à </a:t>
            </a:r>
            <a:r>
              <a:rPr sz="2800" dirty="0">
                <a:latin typeface="Arial"/>
                <a:cs typeface="Arial"/>
              </a:rPr>
              <a:t>chaque </a:t>
            </a:r>
            <a:r>
              <a:rPr sz="2800" spc="-5" dirty="0">
                <a:latin typeface="Arial"/>
                <a:cs typeface="Arial"/>
              </a:rPr>
              <a:t>modification de la  classe </a:t>
            </a:r>
            <a:r>
              <a:rPr sz="2800" dirty="0">
                <a:latin typeface="Arial"/>
                <a:cs typeface="Arial"/>
              </a:rPr>
              <a:t>serlvet </a:t>
            </a:r>
            <a:r>
              <a:rPr sz="2800" spc="-5" dirty="0">
                <a:latin typeface="Arial"/>
                <a:cs typeface="Arial"/>
              </a:rPr>
              <a:t>ou du </a:t>
            </a:r>
            <a:r>
              <a:rPr sz="2800" dirty="0">
                <a:latin typeface="Arial"/>
                <a:cs typeface="Arial"/>
              </a:rPr>
              <a:t>descripteur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déploiement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mardi 8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6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2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1472" y="1142984"/>
            <a:ext cx="80010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Une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peut traiter un ou plusieurs types de requêtes grâce a plusieurs autres méthodes :</a:t>
            </a:r>
          </a:p>
          <a:p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doHead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() : pour les requêtes http de type HEAD</a:t>
            </a:r>
          </a:p>
          <a:p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doPut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() : pour les requêtes http de type PUT</a:t>
            </a:r>
          </a:p>
          <a:p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doDelete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() : pour les requêtes http de type DELETE</a:t>
            </a:r>
          </a:p>
          <a:p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doOptions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() : pour les requêtes http de type OPTIONS</a:t>
            </a:r>
          </a:p>
          <a:p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doTrace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() : pour les requêtes http de type TRACE</a:t>
            </a:r>
          </a:p>
          <a:p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La classe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HttpServlet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herite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aussi de plusieurs méthodes définies dans l'interface Servlet :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(),destroy() et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getServletInfo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().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mardi 8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6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2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1472" y="1166843"/>
            <a:ext cx="792961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La méthode service() </a:t>
            </a:r>
          </a:p>
          <a:p>
            <a:pPr algn="just"/>
            <a:endParaRPr lang="fr-FR" sz="2400" b="1" dirty="0" smtClean="0"/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est la méthode qui est appelée lors de l'invocation de la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 Par défaut dans la classe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HttpServlet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cette méthode contient du code qui réalise une analyse de la requête client contenue dans l'objet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HttpServletRequest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 Selon le type de requête GET ou POST, elle appelle la méthode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() ou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doPost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(). C'est bien le type de requête qui indique la méthode a utiliser dans la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Ainsi, la méthode service() n'est pas a redéfinir pour ces requêtes et il sut de redéfinir les méthodes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() et/ou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doPost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() selon les besoins.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868346"/>
          </a:xfrm>
        </p:spPr>
        <p:txBody>
          <a:bodyPr>
            <a:normAutofit/>
          </a:bodyPr>
          <a:lstStyle/>
          <a:p>
            <a:r>
              <a:rPr lang="fr-FR" sz="48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48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A431-CDB4-46EA-9788-F5B42BA94049}" type="datetime2">
              <a:rPr lang="fr-FR" smtClean="0"/>
              <a:pPr/>
              <a:t>mardi 8 mai 2018</a:t>
            </a:fld>
            <a:endParaRPr lang="fr-BE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pic>
        <p:nvPicPr>
          <p:cNvPr id="3" name="Picture 2" descr="C:\Users\dhia\Desktop\servlets_35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214422"/>
            <a:ext cx="4445000" cy="444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Une requête de type GET est utile avec des liens. Par exemple :</a:t>
            </a:r>
          </a:p>
          <a:p>
            <a:pPr algn="just">
              <a:buNone/>
            </a:pPr>
            <a:endParaRPr lang="es-E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&lt;A HREF="http://localhost:8080/examples/MyServlet"&gt;test de la </a:t>
            </a:r>
            <a:r>
              <a:rPr lang="es-ES" sz="2000" dirty="0" err="1" smtClean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&lt;/A&gt;</a:t>
            </a:r>
          </a:p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Dans une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de type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HttpServlet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une telle requête est associée à la méthode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().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mardi 8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6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2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1472" y="714356"/>
            <a:ext cx="2834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La méthode </a:t>
            </a:r>
            <a:r>
              <a:rPr lang="fr-FR" sz="2400" b="1" dirty="0" err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3929066"/>
            <a:ext cx="850112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mardi 8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6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2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71472" y="714356"/>
            <a:ext cx="792961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import</a:t>
            </a:r>
            <a:r>
              <a:rPr lang="fr-FR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600" dirty="0" smtClean="0"/>
              <a:t>java.io.* ;</a:t>
            </a:r>
          </a:p>
          <a:p>
            <a:r>
              <a:rPr lang="fr-F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import </a:t>
            </a:r>
            <a:r>
              <a:rPr lang="fr-FR" sz="1600" dirty="0" err="1" smtClean="0"/>
              <a:t>javax.servlet</a:t>
            </a:r>
            <a:r>
              <a:rPr lang="fr-FR" sz="1600" dirty="0" smtClean="0"/>
              <a:t>.* ;</a:t>
            </a:r>
          </a:p>
          <a:p>
            <a:r>
              <a:rPr lang="fr-F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import </a:t>
            </a:r>
            <a:r>
              <a:rPr lang="fr-FR" sz="1600" dirty="0" err="1" smtClean="0"/>
              <a:t>javax.servlet.http</a:t>
            </a:r>
            <a:r>
              <a:rPr lang="fr-FR" sz="1600" dirty="0" smtClean="0"/>
              <a:t>.* ;</a:t>
            </a:r>
          </a:p>
          <a:p>
            <a:r>
              <a:rPr lang="fr-FR" sz="1600" dirty="0" smtClean="0"/>
              <a:t> </a:t>
            </a:r>
          </a:p>
          <a:p>
            <a:r>
              <a:rPr lang="fr-F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public </a:t>
            </a:r>
            <a:r>
              <a:rPr lang="fr-FR" sz="1600" dirty="0" smtClean="0"/>
              <a:t>Bonjour  </a:t>
            </a:r>
            <a:r>
              <a:rPr lang="fr-FR" sz="16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extends</a:t>
            </a:r>
            <a:r>
              <a:rPr lang="fr-FR" sz="1600" dirty="0" smtClean="0"/>
              <a:t> </a:t>
            </a:r>
            <a:r>
              <a:rPr lang="fr-FR" sz="1600" dirty="0" err="1" smtClean="0"/>
              <a:t>HttpServlet</a:t>
            </a:r>
            <a:r>
              <a:rPr lang="fr-FR" sz="1600" dirty="0" smtClean="0"/>
              <a:t> {</a:t>
            </a:r>
          </a:p>
          <a:p>
            <a:r>
              <a:rPr lang="fr-FR" sz="1600" b="1" dirty="0" smtClean="0"/>
              <a:t> </a:t>
            </a:r>
            <a:r>
              <a:rPr lang="fr-F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public  </a:t>
            </a:r>
            <a:r>
              <a:rPr lang="fr-FR" sz="16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void</a:t>
            </a:r>
            <a:r>
              <a:rPr lang="fr-F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600" dirty="0" err="1" smtClean="0"/>
              <a:t>doGet</a:t>
            </a:r>
            <a:r>
              <a:rPr lang="fr-FR" sz="1600" dirty="0" smtClean="0"/>
              <a:t>(</a:t>
            </a:r>
            <a:r>
              <a:rPr lang="fr-FR" sz="1600" dirty="0" err="1" smtClean="0"/>
              <a:t>HttpServletRequest</a:t>
            </a:r>
            <a:r>
              <a:rPr lang="fr-FR" sz="1600" dirty="0" smtClean="0"/>
              <a:t> </a:t>
            </a:r>
            <a:r>
              <a:rPr lang="fr-FR" sz="1600" dirty="0" err="1" smtClean="0"/>
              <a:t>request</a:t>
            </a:r>
            <a:r>
              <a:rPr lang="fr-FR" sz="1600" dirty="0" smtClean="0"/>
              <a:t>, </a:t>
            </a:r>
            <a:r>
              <a:rPr lang="fr-FR" sz="1600" dirty="0" err="1" smtClean="0"/>
              <a:t>HttpServletResponse</a:t>
            </a:r>
            <a:r>
              <a:rPr lang="fr-FR" sz="1600" dirty="0" smtClean="0"/>
              <a:t> </a:t>
            </a:r>
            <a:r>
              <a:rPr lang="fr-FR" sz="1600" dirty="0" err="1" smtClean="0"/>
              <a:t>response</a:t>
            </a:r>
            <a:r>
              <a:rPr lang="fr-FR" sz="1600" dirty="0" smtClean="0"/>
              <a:t>)</a:t>
            </a:r>
          </a:p>
          <a:p>
            <a:r>
              <a:rPr lang="fr-FR" sz="1600" dirty="0" smtClean="0"/>
              <a:t>	 </a:t>
            </a:r>
            <a:r>
              <a:rPr lang="fr-FR" sz="16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throws</a:t>
            </a:r>
            <a:r>
              <a:rPr lang="fr-FR" sz="1600" dirty="0" smtClean="0"/>
              <a:t> </a:t>
            </a:r>
            <a:r>
              <a:rPr lang="fr-FR" sz="1600" dirty="0" err="1" smtClean="0"/>
              <a:t>IOException</a:t>
            </a:r>
            <a:r>
              <a:rPr lang="fr-FR" sz="1600" dirty="0" smtClean="0"/>
              <a:t>  {</a:t>
            </a:r>
          </a:p>
          <a:p>
            <a:r>
              <a:rPr lang="fr-FR" sz="1600" dirty="0" smtClean="0"/>
              <a:t>	</a:t>
            </a:r>
          </a:p>
          <a:p>
            <a:r>
              <a:rPr lang="fr-FR" sz="1600" dirty="0" smtClean="0"/>
              <a:t>		</a:t>
            </a:r>
            <a:r>
              <a:rPr lang="fr-FR" sz="1600" dirty="0" err="1" smtClean="0"/>
              <a:t>response.setContentType</a:t>
            </a:r>
            <a:r>
              <a:rPr lang="fr-FR" sz="1600" dirty="0" smtClean="0"/>
              <a:t>(</a:t>
            </a:r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</a:t>
            </a:r>
            <a:r>
              <a:rPr lang="fr-F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</a:t>
            </a:r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/html"</a:t>
            </a:r>
            <a:r>
              <a:rPr lang="fr-FR" sz="1600" dirty="0" smtClean="0"/>
              <a:t>) ;</a:t>
            </a:r>
          </a:p>
          <a:p>
            <a:r>
              <a:rPr lang="fr-FR" sz="1600" dirty="0" smtClean="0"/>
              <a:t>		</a:t>
            </a:r>
          </a:p>
          <a:p>
            <a:r>
              <a:rPr lang="fr-FR" sz="1600" dirty="0" smtClean="0"/>
              <a:t>		</a:t>
            </a:r>
            <a:r>
              <a:rPr lang="en-US" sz="1600" dirty="0" err="1" smtClean="0"/>
              <a:t>PrintWriter</a:t>
            </a:r>
            <a:r>
              <a:rPr lang="en-US" sz="1600" dirty="0" smtClean="0"/>
              <a:t> out = </a:t>
            </a:r>
            <a:r>
              <a:rPr lang="en-US" sz="1600" dirty="0" err="1" smtClean="0"/>
              <a:t>response.getWriter</a:t>
            </a:r>
            <a:r>
              <a:rPr lang="en-US" sz="1600" dirty="0" smtClean="0"/>
              <a:t>() ;</a:t>
            </a:r>
          </a:p>
          <a:p>
            <a:endParaRPr lang="fr-FR" sz="1600" dirty="0" smtClean="0"/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out.println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"&lt;html&gt;"</a:t>
            </a:r>
            <a:r>
              <a:rPr lang="en-US" sz="1600" dirty="0" smtClean="0"/>
              <a:t>) ;</a:t>
            </a:r>
            <a:endParaRPr lang="fr-FR" sz="1600" dirty="0" smtClean="0"/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out.println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"&lt;head&gt;"</a:t>
            </a:r>
            <a:r>
              <a:rPr lang="en-US" sz="1600" dirty="0" smtClean="0"/>
              <a:t>) ;</a:t>
            </a:r>
            <a:endParaRPr lang="fr-FR" sz="1600" dirty="0" smtClean="0"/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out.println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"&lt;title&gt;Bonjour le monde !&lt;/title&gt;"</a:t>
            </a:r>
            <a:r>
              <a:rPr lang="en-US" sz="1600" dirty="0" smtClean="0"/>
              <a:t>) ;</a:t>
            </a:r>
            <a:endParaRPr lang="fr-FR" sz="1600" dirty="0" smtClean="0"/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out.println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"&lt;/head&gt;"</a:t>
            </a:r>
            <a:r>
              <a:rPr lang="en-US" sz="1600" dirty="0" smtClean="0"/>
              <a:t>) ;</a:t>
            </a:r>
            <a:endParaRPr lang="fr-FR" sz="1600" dirty="0" smtClean="0"/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out.println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"&lt;body&gt;"</a:t>
            </a:r>
            <a:r>
              <a:rPr lang="en-US" sz="1600" dirty="0" smtClean="0"/>
              <a:t>) ;</a:t>
            </a:r>
            <a:endParaRPr lang="fr-FR" sz="1600" dirty="0" smtClean="0"/>
          </a:p>
          <a:p>
            <a:r>
              <a:rPr lang="en-US" sz="1600" dirty="0" smtClean="0"/>
              <a:t>		</a:t>
            </a:r>
            <a:r>
              <a:rPr lang="fr-FR" sz="1600" dirty="0" err="1" smtClean="0"/>
              <a:t>out.println</a:t>
            </a:r>
            <a:r>
              <a:rPr lang="fr-FR" sz="1600" dirty="0" smtClean="0"/>
              <a:t>(</a:t>
            </a:r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"&lt;h1&gt;Bonjour le monde !&lt;/h1&gt;"</a:t>
            </a:r>
            <a:r>
              <a:rPr lang="fr-FR" sz="1600" dirty="0" smtClean="0"/>
              <a:t>) ;</a:t>
            </a:r>
          </a:p>
          <a:p>
            <a:r>
              <a:rPr lang="fr-FR" sz="1600" dirty="0" smtClean="0"/>
              <a:t>		</a:t>
            </a:r>
            <a:r>
              <a:rPr lang="en-US" sz="1600" dirty="0" err="1" smtClean="0"/>
              <a:t>out.println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"&lt;/body&gt;"</a:t>
            </a:r>
            <a:r>
              <a:rPr lang="en-US" sz="1600" dirty="0" smtClean="0"/>
              <a:t>) ;</a:t>
            </a:r>
            <a:endParaRPr lang="fr-FR" sz="1600" dirty="0" smtClean="0"/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out.println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"&lt;/html&gt;"</a:t>
            </a:r>
            <a:r>
              <a:rPr lang="en-US" sz="1600" dirty="0" smtClean="0"/>
              <a:t>) ;   </a:t>
            </a:r>
            <a:endParaRPr lang="fr-FR" sz="1600" dirty="0" smtClean="0"/>
          </a:p>
          <a:p>
            <a:r>
              <a:rPr lang="en-US" sz="1600" dirty="0" smtClean="0"/>
              <a:t>	</a:t>
            </a:r>
            <a:r>
              <a:rPr lang="fr-FR" sz="1600" dirty="0" smtClean="0"/>
              <a:t>}</a:t>
            </a:r>
          </a:p>
          <a:p>
            <a:r>
              <a:rPr lang="fr-FR" sz="1600" dirty="0" smtClean="0"/>
              <a:t>}</a:t>
            </a:r>
          </a:p>
          <a:p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571744"/>
            <a:ext cx="8229600" cy="868346"/>
          </a:xfrm>
        </p:spPr>
        <p:txBody>
          <a:bodyPr>
            <a:normAutofit/>
          </a:bodyPr>
          <a:lstStyle/>
          <a:p>
            <a:r>
              <a:rPr lang="fr-FR" sz="4800" dirty="0" smtClean="0">
                <a:solidFill>
                  <a:srgbClr val="C00000"/>
                </a:solidFill>
                <a:latin typeface="Arial Rounded MT Bold" pitchFamily="34" charset="0"/>
              </a:rPr>
              <a:t>Merci pour votre attention</a:t>
            </a:r>
            <a:endParaRPr lang="fr-FR" sz="48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13B6-FEFD-4CB0-B300-7EB29A23A7D9}" type="datetime2">
              <a:rPr lang="fr-FR" smtClean="0"/>
              <a:pPr/>
              <a:t>mardi 8 mai 2018</a:t>
            </a:fld>
            <a:endParaRPr lang="fr-BE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6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785794"/>
            <a:ext cx="8229600" cy="52864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MVC</a:t>
            </a:r>
          </a:p>
          <a:p>
            <a:pPr algn="just">
              <a:buNone/>
            </a:pPr>
            <a:endParaRPr lang="fr-FR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Le Model-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Controller (MVC) est un pattern d’architecture logicielle largement répandu. Il a été créé dans les années 1980 par Xerox PARC.</a:t>
            </a:r>
          </a:p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Il repose sur la volonté de séparer les données, les traitements et la présentation.</a:t>
            </a:r>
          </a:p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Plus récemment, il a été recommandé comme modèle pour la plate-forme J2EE de Sun et gagne fortement en popularité au près des développeurs, quelque soit le langage utilisé.</a:t>
            </a:r>
          </a:p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000" dirty="0" smtClean="0"/>
          </a:p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mardi 8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2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6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mardi 8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2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071546"/>
            <a:ext cx="5957913" cy="463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à coins arrondis 11"/>
          <p:cNvSpPr/>
          <p:nvPr/>
        </p:nvSpPr>
        <p:spPr>
          <a:xfrm>
            <a:off x="0" y="3857628"/>
            <a:ext cx="2643206" cy="2357454"/>
          </a:xfrm>
          <a:prstGeom prst="wedgeRoundRectCallout">
            <a:avLst>
              <a:gd name="adj1" fmla="val 19083"/>
              <a:gd name="adj2" fmla="val -628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représente les données. C'est dans ce composant que s'effectuent les traitements liés au cœur du métier.</a:t>
            </a:r>
            <a:endParaRPr lang="fr-FR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000364" y="857232"/>
            <a:ext cx="2643206" cy="2357454"/>
          </a:xfrm>
          <a:prstGeom prst="wedgeRoundRectCallout">
            <a:avLst>
              <a:gd name="adj1" fmla="val 505"/>
              <a:gd name="adj2" fmla="val 750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représente l'interface utilisateur. Elle se contente simplement d'afficher les données que lui fournit le modèle. </a:t>
            </a:r>
            <a:endParaRPr lang="fr-FR" b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6500794" y="4071942"/>
            <a:ext cx="2643206" cy="2357454"/>
          </a:xfrm>
          <a:prstGeom prst="wedgeRoundRectCallout">
            <a:avLst>
              <a:gd name="adj1" fmla="val -36218"/>
              <a:gd name="adj2" fmla="val -717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C'est le module qui traite les actions de l'utilisateur, modifie les données du modèle et de la vue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6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14908"/>
          </a:xfrm>
        </p:spPr>
        <p:txBody>
          <a:bodyPr>
            <a:normAutofit fontScale="92500"/>
          </a:bodyPr>
          <a:lstStyle/>
          <a:p>
            <a:pPr marL="12700" marR="5080" algn="just">
              <a:lnSpc>
                <a:spcPct val="150000"/>
              </a:lnSpc>
              <a:buNone/>
              <a:tabLst>
                <a:tab pos="202565" algn="l"/>
                <a:tab pos="796290" algn="l"/>
              </a:tabLst>
            </a:pP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Une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Servlet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est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une application Java qui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permet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créer  dynamiquement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des données au sein d'un serveur </a:t>
            </a:r>
            <a:r>
              <a:rPr lang="fr-FR" sz="2000" spc="-65" dirty="0" smtClean="0">
                <a:latin typeface="Times New Roman" pitchFamily="18" charset="0"/>
                <a:cs typeface="Times New Roman" pitchFamily="18" charset="0"/>
              </a:rPr>
              <a:t>HTTP. 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Ces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données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sont le plus généralement présentées au  format HTML,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mais elles peuvent également l'être au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format  XML	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ou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tout autre format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destiné aux navigateurs</a:t>
            </a:r>
            <a:r>
              <a:rPr lang="fr-FR" sz="2000" spc="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web.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5"/>
              </a:spcBef>
              <a:buFont typeface="Arial"/>
              <a:buChar char="•"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9525" algn="just">
              <a:lnSpc>
                <a:spcPct val="150000"/>
              </a:lnSpc>
              <a:buNone/>
              <a:tabLst>
                <a:tab pos="202565" algn="l"/>
              </a:tabLst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Une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Servlet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s'exécute </a:t>
            </a:r>
            <a:r>
              <a:rPr lang="fr-FR" sz="2000" b="1" spc="-5" dirty="0" smtClean="0">
                <a:latin typeface="Times New Roman" pitchFamily="18" charset="0"/>
                <a:cs typeface="Times New Roman" pitchFamily="18" charset="0"/>
              </a:rPr>
              <a:t>dynamiquement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sur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serveur et permet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l'extension des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fonctions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de ce </a:t>
            </a:r>
            <a:r>
              <a:rPr lang="fr-FR" sz="2000" spc="-20" dirty="0" smtClean="0">
                <a:latin typeface="Times New Roman" pitchFamily="18" charset="0"/>
                <a:cs typeface="Times New Roman" pitchFamily="18" charset="0"/>
              </a:rPr>
              <a:t>dernier.  </a:t>
            </a:r>
            <a:r>
              <a:rPr lang="fr-FR" sz="2000" spc="-15" dirty="0" smtClean="0">
                <a:latin typeface="Times New Roman" pitchFamily="18" charset="0"/>
                <a:cs typeface="Times New Roman" pitchFamily="18" charset="0"/>
              </a:rPr>
              <a:t>Typiquement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accès à des bases de données,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transactions  d'e-commerce, etc.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Une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Servlet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peut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être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chargée 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automatiquement lors du démarrage du serveur web ou lors 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de la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première requête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du client. Une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fois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chargées, les 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Servlets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restent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actives dans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l'attente d'autres requêtes</a:t>
            </a:r>
            <a:r>
              <a:rPr lang="fr-FR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du clients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mardi 8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2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mardi 8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1071538" y="2214554"/>
            <a:ext cx="71438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3218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Cycle </a:t>
            </a:r>
            <a:r>
              <a:rPr kumimoji="0" lang="fr-FR" sz="24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 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vie d’une</a:t>
            </a:r>
            <a:r>
              <a:rPr kumimoji="0" lang="fr-FR" sz="2400" b="0" i="0" u="none" strike="noStrike" kern="1200" cap="none" spc="-7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S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ervlet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3" name="object 21"/>
          <p:cNvSpPr txBox="1"/>
          <p:nvPr/>
        </p:nvSpPr>
        <p:spPr>
          <a:xfrm>
            <a:off x="357158" y="3143248"/>
            <a:ext cx="5128260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buAutoNum type="arabicPeriod"/>
              <a:tabLst>
                <a:tab pos="621665" algn="l"/>
                <a:tab pos="6223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Chargement de la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classe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622300" indent="-609600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Instanciation du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servlet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622300" indent="-609600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000" spc="-5" smtClean="0">
                <a:latin typeface="Times New Roman" pitchFamily="18" charset="0"/>
                <a:cs typeface="Times New Roman" pitchFamily="18" charset="0"/>
              </a:rPr>
              <a:t>Appel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init()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622300" indent="-609600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Appel(s) de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service()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622300" indent="-609600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000" spc="-5" smtClean="0">
                <a:latin typeface="Times New Roman" pitchFamily="18" charset="0"/>
                <a:cs typeface="Times New Roman" pitchFamily="18" charset="0"/>
              </a:rPr>
              <a:t>Appel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destroy()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3000372"/>
            <a:ext cx="27146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6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571472" y="500042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mardi 8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8" name="object 53"/>
          <p:cNvSpPr txBox="1"/>
          <p:nvPr/>
        </p:nvSpPr>
        <p:spPr>
          <a:xfrm>
            <a:off x="500034" y="1357298"/>
            <a:ext cx="714883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tabLst>
                <a:tab pos="354965" algn="l"/>
                <a:tab pos="355600" algn="l"/>
                <a:tab pos="4942840" algn="l"/>
              </a:tabLst>
            </a:pPr>
            <a:r>
              <a:rPr sz="2800" spc="-5" dirty="0">
                <a:latin typeface="Arial"/>
                <a:cs typeface="Arial"/>
              </a:rPr>
              <a:t>Deux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méthodes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principales:	</a:t>
            </a:r>
            <a:r>
              <a:rPr sz="2800" spc="-5" dirty="0">
                <a:latin typeface="Arial"/>
                <a:cs typeface="Arial"/>
              </a:rPr>
              <a:t>GET </a:t>
            </a:r>
            <a:r>
              <a:rPr sz="2800" dirty="0">
                <a:latin typeface="Arial"/>
                <a:cs typeface="Arial"/>
              </a:rPr>
              <a:t>et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POST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0"/>
            <a:ext cx="7072362" cy="357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6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571472" y="500042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943088" y="0"/>
            <a:ext cx="8229600" cy="868346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 HTTP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mardi 8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-3643370" y="785794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bject 3"/>
          <p:cNvSpPr txBox="1"/>
          <p:nvPr/>
        </p:nvSpPr>
        <p:spPr>
          <a:xfrm>
            <a:off x="300024" y="1404365"/>
            <a:ext cx="2622550" cy="1885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244" algn="ctr">
              <a:lnSpc>
                <a:spcPts val="1675"/>
              </a:lnSpc>
            </a:pPr>
            <a:r>
              <a:rPr sz="1400" dirty="0">
                <a:latin typeface="Arial"/>
                <a:cs typeface="Arial"/>
              </a:rPr>
              <a:t>«interface»</a:t>
            </a:r>
            <a:endParaRPr sz="1400">
              <a:latin typeface="Arial"/>
              <a:cs typeface="Arial"/>
            </a:endParaRPr>
          </a:p>
          <a:p>
            <a:pPr marL="23495" algn="ctr">
              <a:lnSpc>
                <a:spcPts val="2155"/>
              </a:lnSpc>
            </a:pPr>
            <a:r>
              <a:rPr sz="1800" b="1" spc="-10" dirty="0">
                <a:latin typeface="Arial"/>
                <a:cs typeface="Arial"/>
              </a:rPr>
              <a:t>Servlet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  <a:spcBef>
                <a:spcPts val="870"/>
              </a:spcBef>
            </a:pPr>
            <a:r>
              <a:rPr sz="1400" spc="-5" dirty="0">
                <a:latin typeface="Arial"/>
                <a:cs typeface="Arial"/>
              </a:rPr>
              <a:t>void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destroy</a:t>
            </a:r>
            <a:r>
              <a:rPr sz="1400" dirty="0"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80"/>
              </a:lnSpc>
              <a:spcBef>
                <a:spcPts val="50"/>
              </a:spcBef>
            </a:pPr>
            <a:r>
              <a:rPr sz="1400" spc="-5" dirty="0">
                <a:latin typeface="Arial"/>
                <a:cs typeface="Arial"/>
              </a:rPr>
              <a:t>ServletConfig </a:t>
            </a:r>
            <a:r>
              <a:rPr sz="1400" dirty="0">
                <a:latin typeface="Arial"/>
                <a:cs typeface="Arial"/>
              </a:rPr>
              <a:t>getServletConfig()  String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getServletInfo()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20"/>
              </a:lnSpc>
            </a:pPr>
            <a:r>
              <a:rPr sz="1400" spc="-5" dirty="0">
                <a:latin typeface="Arial"/>
                <a:cs typeface="Arial"/>
              </a:rPr>
              <a:t>void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init</a:t>
            </a:r>
            <a:r>
              <a:rPr sz="1400" dirty="0">
                <a:latin typeface="Arial"/>
                <a:cs typeface="Arial"/>
              </a:rPr>
              <a:t>(ServletConfig)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spc="-5" dirty="0">
                <a:latin typeface="Arial"/>
                <a:cs typeface="Arial"/>
              </a:rPr>
              <a:t>void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service</a:t>
            </a:r>
            <a:r>
              <a:rPr sz="1400" spc="-5" dirty="0">
                <a:latin typeface="Arial"/>
                <a:cs typeface="Arial"/>
              </a:rPr>
              <a:t>(ServletRequest,</a:t>
            </a:r>
            <a:endParaRPr sz="1400">
              <a:latin typeface="Arial"/>
              <a:cs typeface="Arial"/>
            </a:endParaRPr>
          </a:p>
          <a:p>
            <a:pPr marL="949325">
              <a:lnSpc>
                <a:spcPts val="1680"/>
              </a:lnSpc>
            </a:pPr>
            <a:r>
              <a:rPr sz="1400" spc="-5" dirty="0">
                <a:latin typeface="Arial"/>
                <a:cs typeface="Arial"/>
              </a:rPr>
              <a:t>ServletResponse)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4"/>
          <p:cNvSpPr txBox="1"/>
          <p:nvPr/>
        </p:nvSpPr>
        <p:spPr>
          <a:xfrm>
            <a:off x="4542535" y="502538"/>
            <a:ext cx="3743960" cy="256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400" spc="-5" dirty="0">
                <a:latin typeface="Arial"/>
                <a:cs typeface="Arial"/>
              </a:rPr>
              <a:t>void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destroy</a:t>
            </a:r>
            <a:r>
              <a:rPr sz="1400" dirty="0"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  <a:p>
            <a:pPr marL="12700" marR="676275">
              <a:lnSpc>
                <a:spcPct val="99700"/>
              </a:lnSpc>
            </a:pPr>
            <a:r>
              <a:rPr sz="1400" dirty="0">
                <a:latin typeface="Arial"/>
                <a:cs typeface="Arial"/>
              </a:rPr>
              <a:t>String </a:t>
            </a:r>
            <a:r>
              <a:rPr sz="1400" spc="-5" dirty="0">
                <a:latin typeface="Arial"/>
                <a:cs typeface="Arial"/>
              </a:rPr>
              <a:t>getInitParameter(String)  </a:t>
            </a:r>
            <a:r>
              <a:rPr sz="1400" dirty="0">
                <a:latin typeface="Arial"/>
                <a:cs typeface="Arial"/>
              </a:rPr>
              <a:t>Enumeration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getInitParameterNames()  ServletConfig </a:t>
            </a:r>
            <a:r>
              <a:rPr sz="1400" dirty="0">
                <a:latin typeface="Arial"/>
                <a:cs typeface="Arial"/>
              </a:rPr>
              <a:t>getServletConfig()  </a:t>
            </a:r>
            <a:r>
              <a:rPr sz="1400" spc="-5" dirty="0">
                <a:latin typeface="Arial"/>
                <a:cs typeface="Arial"/>
              </a:rPr>
              <a:t>ServletContext getServletContext()  </a:t>
            </a:r>
            <a:r>
              <a:rPr sz="1400" dirty="0">
                <a:latin typeface="Arial"/>
                <a:cs typeface="Arial"/>
              </a:rPr>
              <a:t>String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getServletInfo()</a:t>
            </a:r>
            <a:endParaRPr sz="1400">
              <a:latin typeface="Arial"/>
              <a:cs typeface="Arial"/>
            </a:endParaRPr>
          </a:p>
          <a:p>
            <a:pPr marL="12700" marR="1818639">
              <a:lnSpc>
                <a:spcPts val="1680"/>
              </a:lnSpc>
              <a:spcBef>
                <a:spcPts val="50"/>
              </a:spcBef>
            </a:pPr>
            <a:r>
              <a:rPr sz="1400" dirty="0">
                <a:latin typeface="Arial"/>
                <a:cs typeface="Arial"/>
              </a:rPr>
              <a:t>String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getServletName()  void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init()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4"/>
              </a:lnSpc>
            </a:pPr>
            <a:r>
              <a:rPr sz="1400" spc="-5" dirty="0">
                <a:latin typeface="Arial"/>
                <a:cs typeface="Arial"/>
              </a:rPr>
              <a:t>void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init</a:t>
            </a:r>
            <a:r>
              <a:rPr sz="1400" dirty="0">
                <a:latin typeface="Arial"/>
                <a:cs typeface="Arial"/>
              </a:rPr>
              <a:t>(ServletConfig)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spc="-5" dirty="0">
                <a:latin typeface="Arial"/>
                <a:cs typeface="Arial"/>
              </a:rPr>
              <a:t>void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log(String)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0"/>
              </a:lnSpc>
            </a:pPr>
            <a:r>
              <a:rPr sz="1400" spc="-5" dirty="0">
                <a:latin typeface="Arial"/>
                <a:cs typeface="Arial"/>
              </a:rPr>
              <a:t>void </a:t>
            </a:r>
            <a:r>
              <a:rPr sz="1400" dirty="0">
                <a:latin typeface="Arial"/>
                <a:cs typeface="Arial"/>
              </a:rPr>
              <a:t>log(String,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Throwable)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0"/>
              </a:lnSpc>
            </a:pPr>
            <a:r>
              <a:rPr sz="1400" i="1" dirty="0">
                <a:latin typeface="Arial"/>
                <a:cs typeface="Arial"/>
              </a:rPr>
              <a:t>void 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service</a:t>
            </a:r>
            <a:r>
              <a:rPr sz="1400" i="1" spc="-5" dirty="0">
                <a:latin typeface="Arial"/>
                <a:cs typeface="Arial"/>
              </a:rPr>
              <a:t>(ServletRequest,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ServletResponse)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5"/>
          <p:cNvSpPr txBox="1">
            <a:spLocks/>
          </p:cNvSpPr>
          <p:nvPr/>
        </p:nvSpPr>
        <p:spPr>
          <a:xfrm>
            <a:off x="5595365" y="133857"/>
            <a:ext cx="1637664" cy="2851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1" u="none" strike="noStrike" kern="1200" cap="none" spc="-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GenericServlet</a:t>
            </a: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graphicFrame>
        <p:nvGraphicFramePr>
          <p:cNvPr id="15" name="object 6"/>
          <p:cNvGraphicFramePr>
            <a:graphicFrameLocks noGrp="1"/>
          </p:cNvGraphicFramePr>
          <p:nvPr/>
        </p:nvGraphicFramePr>
        <p:xfrm>
          <a:off x="206375" y="4213224"/>
          <a:ext cx="3598862" cy="1555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4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381">
                <a:tc>
                  <a:txBody>
                    <a:bodyPr/>
                    <a:lstStyle/>
                    <a:p>
                      <a:pPr marL="864869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MyServlet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81">
                <a:tc rowSpan="2">
                  <a:txBody>
                    <a:bodyPr/>
                    <a:lstStyle/>
                    <a:p>
                      <a:pPr marL="96520">
                        <a:lnSpc>
                          <a:spcPts val="1680"/>
                        </a:lnSpc>
                        <a:spcBef>
                          <a:spcPts val="2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void </a:t>
                      </a:r>
                      <a:r>
                        <a:rPr sz="1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doGet</a:t>
                      </a:r>
                      <a:r>
                        <a:rPr sz="1400" spc="5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(HttpServletRequest,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6520" marR="82550" indent="887094">
                        <a:lnSpc>
                          <a:spcPts val="1680"/>
                        </a:lnSpc>
                        <a:spcBef>
                          <a:spcPts val="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HttpServletResponse)  void </a:t>
                      </a:r>
                      <a:r>
                        <a:rPr sz="1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doPost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(HttpServletRequest,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84250">
                        <a:lnSpc>
                          <a:spcPts val="16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HttpServletResponse)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6520">
                        <a:lnSpc>
                          <a:spcPts val="16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void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doWhatYouWant()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8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54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7"/>
          <p:cNvGraphicFramePr>
            <a:graphicFrameLocks noGrp="1"/>
          </p:cNvGraphicFramePr>
          <p:nvPr/>
        </p:nvGraphicFramePr>
        <p:xfrm>
          <a:off x="3940238" y="3257549"/>
          <a:ext cx="4964049" cy="32178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5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187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03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i="1" spc="-5" dirty="0">
                          <a:latin typeface="Arial"/>
                          <a:cs typeface="Arial"/>
                        </a:rPr>
                        <a:t>HttpServlet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698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9643">
                <a:tc gridSpan="2">
                  <a:txBody>
                    <a:bodyPr/>
                    <a:lstStyle/>
                    <a:p>
                      <a:pPr marL="97155">
                        <a:lnSpc>
                          <a:spcPts val="1680"/>
                        </a:lnSpc>
                        <a:spcBef>
                          <a:spcPts val="1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#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void doDelete(HttpServletRequest,</a:t>
                      </a:r>
                      <a:r>
                        <a:rPr sz="14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HttpServletResponse)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7155">
                        <a:lnSpc>
                          <a:spcPts val="16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#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void doGet(HttpServletRequest,</a:t>
                      </a:r>
                      <a:r>
                        <a:rPr sz="14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HttpServletResponse)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7155">
                        <a:lnSpc>
                          <a:spcPts val="16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#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void doHead(HttpServletRequest,</a:t>
                      </a:r>
                      <a:r>
                        <a:rPr sz="14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HttpServletResponse)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7155">
                        <a:lnSpc>
                          <a:spcPts val="16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#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void doOptions(HttpServletRequest,</a:t>
                      </a:r>
                      <a:r>
                        <a:rPr sz="14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HttpServletResponse)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7155">
                        <a:lnSpc>
                          <a:spcPts val="16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#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void doPost(HttpServletRequest,</a:t>
                      </a:r>
                      <a:r>
                        <a:rPr sz="14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HttpServletResponse)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7155">
                        <a:lnSpc>
                          <a:spcPts val="16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#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void doPut(HttpServletRequest,</a:t>
                      </a:r>
                      <a:r>
                        <a:rPr sz="14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HttpServletResponse)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7155">
                        <a:lnSpc>
                          <a:spcPts val="16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#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void doTrace(HttpServletRequest,</a:t>
                      </a:r>
                      <a:r>
                        <a:rPr sz="14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HttpServletResponse)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7155">
                        <a:lnSpc>
                          <a:spcPts val="16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# long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getLastModified(HttpServletRequest)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7155" marR="327660">
                        <a:lnSpc>
                          <a:spcPts val="1680"/>
                        </a:lnSpc>
                        <a:spcBef>
                          <a:spcPts val="50"/>
                        </a:spcBef>
                        <a:tabLst>
                          <a:tab pos="4415790" algn="r"/>
                        </a:tabLst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#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void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service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(HttpServletRequest, HttpServletResponse)  void service(ServletRequest,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ServletResponse)</a:t>
                      </a:r>
                      <a:r>
                        <a:rPr sz="2100" spc="-7" baseline="-29761">
                          <a:latin typeface="Times New Roman"/>
                          <a:cs typeface="Times New Roman"/>
                        </a:rPr>
                        <a:t>	</a:t>
                      </a:r>
                      <a:endParaRPr sz="2100" baseline="-2976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6987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9"/>
          <p:cNvSpPr/>
          <p:nvPr/>
        </p:nvSpPr>
        <p:spPr>
          <a:xfrm>
            <a:off x="211137" y="1957450"/>
            <a:ext cx="2828925" cy="1387475"/>
          </a:xfrm>
          <a:custGeom>
            <a:avLst/>
            <a:gdLst/>
            <a:ahLst/>
            <a:cxnLst/>
            <a:rect l="l" t="t" r="r" b="b"/>
            <a:pathLst>
              <a:path w="2828925" h="1387475">
                <a:moveTo>
                  <a:pt x="0" y="1387475"/>
                </a:moveTo>
                <a:lnTo>
                  <a:pt x="2828925" y="1387475"/>
                </a:lnTo>
                <a:lnTo>
                  <a:pt x="2828925" y="0"/>
                </a:lnTo>
                <a:lnTo>
                  <a:pt x="0" y="0"/>
                </a:lnTo>
                <a:lnTo>
                  <a:pt x="0" y="1387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/>
          <p:cNvSpPr/>
          <p:nvPr/>
        </p:nvSpPr>
        <p:spPr>
          <a:xfrm>
            <a:off x="211137" y="1360487"/>
            <a:ext cx="2828925" cy="598805"/>
          </a:xfrm>
          <a:custGeom>
            <a:avLst/>
            <a:gdLst/>
            <a:ahLst/>
            <a:cxnLst/>
            <a:rect l="l" t="t" r="r" b="b"/>
            <a:pathLst>
              <a:path w="2828925" h="598805">
                <a:moveTo>
                  <a:pt x="0" y="598487"/>
                </a:moveTo>
                <a:lnTo>
                  <a:pt x="2828925" y="598487"/>
                </a:lnTo>
                <a:lnTo>
                  <a:pt x="2828925" y="0"/>
                </a:lnTo>
                <a:lnTo>
                  <a:pt x="0" y="0"/>
                </a:lnTo>
                <a:lnTo>
                  <a:pt x="0" y="5984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/>
          <p:cNvSpPr/>
          <p:nvPr/>
        </p:nvSpPr>
        <p:spPr>
          <a:xfrm>
            <a:off x="4453001" y="458850"/>
            <a:ext cx="3919854" cy="2663825"/>
          </a:xfrm>
          <a:custGeom>
            <a:avLst/>
            <a:gdLst/>
            <a:ahLst/>
            <a:cxnLst/>
            <a:rect l="l" t="t" r="r" b="b"/>
            <a:pathLst>
              <a:path w="3919854" h="2663825">
                <a:moveTo>
                  <a:pt x="0" y="2663825"/>
                </a:moveTo>
                <a:lnTo>
                  <a:pt x="3919474" y="2663825"/>
                </a:lnTo>
                <a:lnTo>
                  <a:pt x="3919474" y="0"/>
                </a:lnTo>
                <a:lnTo>
                  <a:pt x="0" y="0"/>
                </a:lnTo>
                <a:lnTo>
                  <a:pt x="0" y="266382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2"/>
          <p:cNvSpPr/>
          <p:nvPr/>
        </p:nvSpPr>
        <p:spPr>
          <a:xfrm>
            <a:off x="3035300" y="2127249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114300"/>
                </a:moveTo>
                <a:lnTo>
                  <a:pt x="152400" y="228600"/>
                </a:lnTo>
                <a:lnTo>
                  <a:pt x="152400" y="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3"/>
          <p:cNvSpPr/>
          <p:nvPr/>
        </p:nvSpPr>
        <p:spPr>
          <a:xfrm>
            <a:off x="6311900" y="3117849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114300" y="0"/>
                </a:moveTo>
                <a:lnTo>
                  <a:pt x="0" y="152400"/>
                </a:lnTo>
                <a:lnTo>
                  <a:pt x="228600" y="152400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4"/>
          <p:cNvSpPr/>
          <p:nvPr/>
        </p:nvSpPr>
        <p:spPr>
          <a:xfrm>
            <a:off x="3797300" y="4794249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400" y="114299"/>
                </a:moveTo>
                <a:lnTo>
                  <a:pt x="0" y="0"/>
                </a:lnTo>
                <a:lnTo>
                  <a:pt x="0" y="228599"/>
                </a:lnTo>
                <a:lnTo>
                  <a:pt x="152400" y="1142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5"/>
          <p:cNvSpPr/>
          <p:nvPr/>
        </p:nvSpPr>
        <p:spPr>
          <a:xfrm>
            <a:off x="3175000" y="2220975"/>
            <a:ext cx="1304925" cy="33655"/>
          </a:xfrm>
          <a:custGeom>
            <a:avLst/>
            <a:gdLst/>
            <a:ahLst/>
            <a:cxnLst/>
            <a:rect l="l" t="t" r="r" b="b"/>
            <a:pathLst>
              <a:path w="1304925" h="33655">
                <a:moveTo>
                  <a:pt x="0" y="33274"/>
                </a:moveTo>
                <a:lnTo>
                  <a:pt x="1304925" y="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6"/>
          <p:cNvSpPr/>
          <p:nvPr/>
        </p:nvSpPr>
        <p:spPr>
          <a:xfrm>
            <a:off x="4453001" y="90487"/>
            <a:ext cx="3921125" cy="386080"/>
          </a:xfrm>
          <a:custGeom>
            <a:avLst/>
            <a:gdLst/>
            <a:ahLst/>
            <a:cxnLst/>
            <a:rect l="l" t="t" r="r" b="b"/>
            <a:pathLst>
              <a:path w="3921125" h="386080">
                <a:moveTo>
                  <a:pt x="0" y="385762"/>
                </a:moveTo>
                <a:lnTo>
                  <a:pt x="3921125" y="385762"/>
                </a:lnTo>
                <a:lnTo>
                  <a:pt x="3921125" y="0"/>
                </a:lnTo>
                <a:lnTo>
                  <a:pt x="0" y="0"/>
                </a:lnTo>
                <a:lnTo>
                  <a:pt x="0" y="3857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mardi 8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6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Les Servlets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71472" y="500042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1472" y="642918"/>
            <a:ext cx="3703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sz="2400" b="1" dirty="0" err="1" smtClean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 en 8 </a:t>
            </a:r>
            <a:r>
              <a:rPr lang="fr-FR" sz="2400" b="1" spc="-5" dirty="0" smtClean="0">
                <a:latin typeface="Times New Roman" pitchFamily="18" charset="0"/>
                <a:cs typeface="Times New Roman" pitchFamily="18" charset="0"/>
              </a:rPr>
              <a:t>étapes</a:t>
            </a:r>
            <a:r>
              <a:rPr lang="fr-FR" sz="2400" b="1" spc="-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(1/8)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489915" y="1364741"/>
            <a:ext cx="7804784" cy="4904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Lors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de la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création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d’un projet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JEE, on a deux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grandes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phases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: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55600" marR="6604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La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phase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développement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qui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s’effectue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la plupart du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temps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local,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dans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un dossier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permettant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de compiler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et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tester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les sources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Java,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les  fichiers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HTML,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CSS,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…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La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phase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déploiement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qui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exporte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le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site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local sur un serveur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JEE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afin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de le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tester.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55600" marR="7493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Ainsi,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lors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de la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création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d’une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servlet, on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commencera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par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créer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un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dossier de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projet,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avec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un dossier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src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contenant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les sources des servlets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que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l’on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compilera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dans un dossier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build/classes (comme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nous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faisions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dans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cours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ING1).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55600" marR="3048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C’est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dans un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second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temps,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que nous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déploierons notre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projet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sur le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serveur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Tomcat.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L’utilisation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d’un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outil de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contruction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projets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Java,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tels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que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Ant</a:t>
            </a:r>
            <a:r>
              <a:rPr sz="20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ou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54965">
              <a:lnSpc>
                <a:spcPct val="100000"/>
              </a:lnSpc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Maven,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est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classique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durant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ces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phases.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1270</Words>
  <Application>Microsoft Office PowerPoint</Application>
  <PresentationFormat>Affichage à l'écran (4:3)</PresentationFormat>
  <Paragraphs>301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Arial Rounded MT Bold</vt:lpstr>
      <vt:lpstr>Calibri</vt:lpstr>
      <vt:lpstr>Courier New</vt:lpstr>
      <vt:lpstr>Times New Roman</vt:lpstr>
      <vt:lpstr>Wingdings</vt:lpstr>
      <vt:lpstr>Thème Office</vt:lpstr>
      <vt:lpstr> Université M’hamed Bougara – Boumerdes Faculté des sciences Département Informatique </vt:lpstr>
      <vt:lpstr>Les Servlets</vt:lpstr>
      <vt:lpstr>Les Servlets</vt:lpstr>
      <vt:lpstr>Les Servlets</vt:lpstr>
      <vt:lpstr>Les Servlets</vt:lpstr>
      <vt:lpstr>Les Servlets</vt:lpstr>
      <vt:lpstr>Les Servlets</vt:lpstr>
      <vt:lpstr>Les Servlets HTTP</vt:lpstr>
      <vt:lpstr>Les Servlets</vt:lpstr>
      <vt:lpstr>Les Servlets</vt:lpstr>
      <vt:lpstr>Les Servlets</vt:lpstr>
      <vt:lpstr>Les Servlets</vt:lpstr>
      <vt:lpstr>Les Servlets</vt:lpstr>
      <vt:lpstr>Les Servlets</vt:lpstr>
      <vt:lpstr>Les Servlets</vt:lpstr>
      <vt:lpstr>Les Servlets</vt:lpstr>
      <vt:lpstr>Les Servlets</vt:lpstr>
      <vt:lpstr>Les Servlets</vt:lpstr>
      <vt:lpstr>Les Servlets</vt:lpstr>
      <vt:lpstr>Les Servlets</vt:lpstr>
      <vt:lpstr>Les Servlets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Université M’hamed Bougara – Boumerdes Faculté des sciences Département Informatique </dc:title>
  <dc:creator>dhia</dc:creator>
  <cp:lastModifiedBy>Zade</cp:lastModifiedBy>
  <cp:revision>52</cp:revision>
  <dcterms:created xsi:type="dcterms:W3CDTF">2017-02-05T18:29:08Z</dcterms:created>
  <dcterms:modified xsi:type="dcterms:W3CDTF">2018-05-08T07:49:28Z</dcterms:modified>
</cp:coreProperties>
</file>