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9" r:id="rId5"/>
    <p:sldId id="286" r:id="rId6"/>
    <p:sldId id="287" r:id="rId7"/>
    <p:sldId id="288" r:id="rId8"/>
    <p:sldId id="291" r:id="rId9"/>
    <p:sldId id="292" r:id="rId10"/>
    <p:sldId id="293" r:id="rId11"/>
    <p:sldId id="294" r:id="rId12"/>
    <p:sldId id="297" r:id="rId13"/>
    <p:sldId id="295" r:id="rId14"/>
    <p:sldId id="296" r:id="rId15"/>
    <p:sldId id="298" r:id="rId16"/>
    <p:sldId id="299" r:id="rId17"/>
    <p:sldId id="300" r:id="rId18"/>
    <p:sldId id="301" r:id="rId19"/>
    <p:sldId id="302" r:id="rId20"/>
    <p:sldId id="303" r:id="rId21"/>
    <p:sldId id="260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57C68-70A6-42E9-89B9-D1474B50FC13}" type="datetimeFigureOut">
              <a:rPr lang="fr-FR" smtClean="0"/>
              <a:pPr/>
              <a:t>13/03/2017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C5E6B-8B68-408A-976F-EC928D282A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FB1A9-4A5D-4A3A-A76E-AEBAE2ECE6F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13/03/2017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2880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Université M’</a:t>
            </a:r>
            <a:r>
              <a:rPr lang="fr-FR" sz="2400" dirty="0" err="1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hamed</a:t>
            </a: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Bougara</a:t>
            </a: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 – </a:t>
            </a:r>
            <a:r>
              <a:rPr lang="fr-FR" sz="2400" dirty="0" err="1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Boumerdes</a:t>
            </a: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Faculté des sciences</a:t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Département Informatique</a:t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endParaRPr lang="fr-FR" sz="2400" dirty="0">
              <a:solidFill>
                <a:srgbClr val="C00000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2214554"/>
            <a:ext cx="8715436" cy="4071967"/>
          </a:xfrm>
        </p:spPr>
        <p:txBody>
          <a:bodyPr>
            <a:normAutofit/>
          </a:bodyPr>
          <a:lstStyle/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algn="r"/>
            <a:r>
              <a:rPr lang="fr-FR" sz="2000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Présenté par :</a:t>
            </a:r>
          </a:p>
          <a:p>
            <a:pPr algn="r"/>
            <a:r>
              <a:rPr lang="fr-FR" sz="2000" b="1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SALHI.D</a:t>
            </a:r>
          </a:p>
        </p:txBody>
      </p:sp>
      <p:pic>
        <p:nvPicPr>
          <p:cNvPr id="1026" name="Picture 2" descr="C:\Users\dhia\Desktop\travail\2016-2017\S2\ENSEIGNEMENT\cawa\latex\CAW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383112"/>
            <a:ext cx="3892566" cy="354621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71538" y="2130976"/>
            <a:ext cx="71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Conception des Applications Web Avancées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1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Passer des paramètres dans un URL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5"/>
            <a:ext cx="7998104" cy="27146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1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Formulaire GET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642910" y="1333486"/>
            <a:ext cx="4500594" cy="4476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/>
          <p:cNvSpPr txBox="1"/>
          <p:nvPr/>
        </p:nvSpPr>
        <p:spPr>
          <a:xfrm>
            <a:off x="714348" y="2000240"/>
            <a:ext cx="7264400" cy="2252540"/>
          </a:xfrm>
          <a:prstGeom prst="rect">
            <a:avLst/>
          </a:prstGeom>
          <a:solidFill>
            <a:srgbClr val="B9DFE1"/>
          </a:solidFill>
          <a:ln w="254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-5">
                <a:latin typeface="Courier New"/>
                <a:cs typeface="Courier New"/>
              </a:rPr>
              <a:t>form</a:t>
            </a:r>
            <a:r>
              <a:rPr sz="1600" spc="35">
                <a:latin typeface="Courier New"/>
                <a:cs typeface="Courier New"/>
              </a:rPr>
              <a:t> </a:t>
            </a:r>
            <a:r>
              <a:rPr sz="1600" spc="-5" smtClean="0">
                <a:latin typeface="Courier New"/>
                <a:cs typeface="Courier New"/>
              </a:rPr>
              <a:t>action="LogServlet"</a:t>
            </a:r>
            <a:r>
              <a:rPr lang="fr-FR" sz="1600" spc="-5" dirty="0" smtClean="0">
                <a:latin typeface="Courier New"/>
                <a:cs typeface="Courier New"/>
              </a:rPr>
              <a:t> </a:t>
            </a:r>
            <a:r>
              <a:rPr lang="fr-FR" sz="16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method="GET"</a:t>
            </a:r>
            <a:r>
              <a:rPr sz="1600" spc="-5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Login: &lt;input type="text"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name="param1"/&gt;&lt;br/&gt;</a:t>
            </a:r>
            <a:endParaRPr sz="16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Mot de passe: &lt;input type="password"</a:t>
            </a:r>
            <a:r>
              <a:rPr sz="1600" spc="1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name="param2"/&gt;&lt;br/&gt;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&lt;input type="submit"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value="Valider"/&gt;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</a:t>
            </a:r>
            <a:r>
              <a:rPr sz="1600" spc="-5">
                <a:latin typeface="Courier New"/>
                <a:cs typeface="Courier New"/>
              </a:rPr>
              <a:t>form</a:t>
            </a:r>
            <a:r>
              <a:rPr sz="1600" spc="-5" smtClean="0">
                <a:latin typeface="Courier New"/>
                <a:cs typeface="Courier New"/>
              </a:rPr>
              <a:t>&gt;</a:t>
            </a:r>
            <a:endParaRPr lang="fr-FR" sz="1600" spc="-5" dirty="0" smtClean="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</a:pPr>
            <a:endParaRPr lang="fr-FR" sz="1600" spc="-5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1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Formulaire GET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19237"/>
            <a:ext cx="724649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1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sz="2000" dirty="0" smtClean="0"/>
              <a:t>Une requête POST n'est utilisable qu'avec un formulaire HTML.</a:t>
            </a:r>
          </a:p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La méthode POST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6365" y="31827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sp>
        <p:nvSpPr>
          <p:cNvPr id="17" name="object 3"/>
          <p:cNvSpPr/>
          <p:nvPr/>
        </p:nvSpPr>
        <p:spPr>
          <a:xfrm>
            <a:off x="642910" y="1809739"/>
            <a:ext cx="4500594" cy="4476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/>
          <p:cNvSpPr txBox="1"/>
          <p:nvPr/>
        </p:nvSpPr>
        <p:spPr>
          <a:xfrm>
            <a:off x="714348" y="2476493"/>
            <a:ext cx="7264400" cy="2252540"/>
          </a:xfrm>
          <a:prstGeom prst="rect">
            <a:avLst/>
          </a:prstGeom>
          <a:solidFill>
            <a:srgbClr val="B9DFE1"/>
          </a:solidFill>
          <a:ln w="254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-5">
                <a:latin typeface="Courier New"/>
                <a:cs typeface="Courier New"/>
              </a:rPr>
              <a:t>form</a:t>
            </a:r>
            <a:r>
              <a:rPr sz="1600" spc="35">
                <a:latin typeface="Courier New"/>
                <a:cs typeface="Courier New"/>
              </a:rPr>
              <a:t> </a:t>
            </a:r>
            <a:r>
              <a:rPr sz="1600" spc="-5" smtClean="0">
                <a:latin typeface="Courier New"/>
                <a:cs typeface="Courier New"/>
              </a:rPr>
              <a:t>action="LogServlet"</a:t>
            </a:r>
            <a:r>
              <a:rPr lang="fr-FR" sz="1600" spc="-5" dirty="0" smtClean="0">
                <a:latin typeface="Courier New"/>
                <a:cs typeface="Courier New"/>
              </a:rPr>
              <a:t> </a:t>
            </a:r>
            <a:r>
              <a:rPr lang="fr-FR" sz="16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method="POST"</a:t>
            </a:r>
            <a:r>
              <a:rPr sz="1600" spc="-5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Login: &lt;input type="text"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name="param1"/&gt;&lt;br/&gt;</a:t>
            </a:r>
            <a:endParaRPr sz="16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Mot de passe: &lt;input type="password"</a:t>
            </a:r>
            <a:r>
              <a:rPr sz="1600" spc="1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name="param2"/&gt;&lt;br/&gt;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&lt;input type="submit"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value="Valider"/&gt;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</a:t>
            </a:r>
            <a:r>
              <a:rPr sz="1600" spc="-5">
                <a:latin typeface="Courier New"/>
                <a:cs typeface="Courier New"/>
              </a:rPr>
              <a:t>form</a:t>
            </a:r>
            <a:r>
              <a:rPr sz="1600" spc="-5" smtClean="0">
                <a:latin typeface="Courier New"/>
                <a:cs typeface="Courier New"/>
              </a:rPr>
              <a:t>&gt;</a:t>
            </a:r>
            <a:endParaRPr lang="fr-FR" sz="1600" spc="-5" dirty="0" smtClean="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</a:pPr>
            <a:endParaRPr lang="fr-FR" sz="1600" spc="-5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La méthode POST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6365" y="31827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1523987"/>
            <a:ext cx="7319475" cy="35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La redirection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sendRedirect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() 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6365" y="31827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42910" y="1428736"/>
            <a:ext cx="7858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méthode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sendRedirect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() de l'interface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HttpServletResponse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peut être utilisée pour rediriger la réponse vers une autre ressource, elle peut être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ou html.</a:t>
            </a:r>
          </a:p>
          <a:p>
            <a:pPr algn="just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Il accepte l'URL relative ainsi que l'URL absolue.</a:t>
            </a:r>
          </a:p>
          <a:p>
            <a:pPr algn="just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Il fonctionne côté client car il utilise la barre url du navigateur pour faire une autre demande. Ainsi, il peut fonctionner à l'intérieur et à l'extérieur du serveur.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La redirection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sendRedirect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() 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6365" y="31827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0751"/>
            <a:ext cx="5072098" cy="46947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La redirection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sendRedirect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() 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6365" y="31827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0603"/>
            <a:ext cx="2786082" cy="49106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43" name="Picture 3" descr="C:\Users\dhia\Desktop\sendredirectoutpu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9" y="1047733"/>
            <a:ext cx="5300685" cy="5238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La redirection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sendRedirect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() 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6365" y="31827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19237"/>
            <a:ext cx="4143404" cy="39169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1267" name="Picture 3" descr="C:\Users\dhia\Desktop\sendredirectoutpu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30" y="1238235"/>
            <a:ext cx="4643470" cy="4785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La définition des types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setContentType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6365" y="31827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38235"/>
            <a:ext cx="5857916" cy="51730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8683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48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A431-CDB4-46EA-9788-F5B42BA94049}" type="datetime2">
              <a:rPr lang="fr-FR" smtClean="0"/>
              <a:pPr/>
              <a:t>lundi 13 mars 2017</a:t>
            </a:fld>
            <a:endParaRPr lang="fr-BE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3" name="Picture 2" descr="C:\Users\dhia\Desktop\servlets_3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14423"/>
            <a:ext cx="4445000" cy="444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56365" y="31827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333486"/>
            <a:ext cx="6643734" cy="459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ZoneTexte 13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La définition des types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setContentType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571744"/>
            <a:ext cx="8229600" cy="868347"/>
          </a:xfrm>
        </p:spPr>
        <p:txBody>
          <a:bodyPr>
            <a:normAutofit fontScale="90000"/>
          </a:bodyPr>
          <a:lstStyle/>
          <a:p>
            <a:r>
              <a:rPr lang="fr-FR" sz="4800" dirty="0" smtClean="0">
                <a:solidFill>
                  <a:srgbClr val="C00000"/>
                </a:solidFill>
                <a:latin typeface="Arial Rounded MT Bold" pitchFamily="34" charset="0"/>
              </a:rPr>
              <a:t>Merci pour votre attention</a:t>
            </a:r>
            <a:endParaRPr lang="fr-FR" sz="48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13B6-FEFD-4CB0-B300-7EB29A23A7D9}" type="datetime2">
              <a:rPr lang="fr-FR" smtClean="0"/>
              <a:pPr/>
              <a:t>lundi 13 mars 2017</a:t>
            </a:fld>
            <a:endParaRPr lang="fr-BE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785795"/>
            <a:ext cx="8229600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Rappel</a:t>
            </a:r>
          </a:p>
          <a:p>
            <a:pPr algn="just">
              <a:buNone/>
            </a:pPr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Cycle de vie </a:t>
            </a:r>
          </a:p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>
              <a:buNone/>
            </a:pP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Service()</a:t>
            </a:r>
          </a:p>
          <a:p>
            <a:pPr algn="just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doPpost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 où 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>
              <a:buNone/>
            </a:pP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Destroy()</a:t>
            </a:r>
          </a:p>
          <a:p>
            <a:pPr algn="just">
              <a:buNone/>
            </a:pPr>
            <a:endParaRPr lang="fr-FR" sz="2000" dirty="0" smtClean="0"/>
          </a:p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20" y="2143117"/>
            <a:ext cx="27146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8" name="object 53"/>
          <p:cNvSpPr txBox="1"/>
          <p:nvPr/>
        </p:nvSpPr>
        <p:spPr>
          <a:xfrm>
            <a:off x="500034" y="1357299"/>
            <a:ext cx="71488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  <a:tab pos="4942840" algn="l"/>
              </a:tabLst>
            </a:pPr>
            <a:r>
              <a:rPr sz="2800" spc="-5" dirty="0">
                <a:latin typeface="Arial"/>
                <a:cs typeface="Arial"/>
              </a:rPr>
              <a:t>Deux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méthodes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principales:	</a:t>
            </a:r>
            <a:r>
              <a:rPr sz="2800" spc="-5" dirty="0">
                <a:latin typeface="Arial"/>
                <a:cs typeface="Arial"/>
              </a:rPr>
              <a:t>GET </a:t>
            </a:r>
            <a:r>
              <a:rPr sz="2800" dirty="0">
                <a:latin typeface="Arial"/>
                <a:cs typeface="Arial"/>
              </a:rPr>
              <a:t>et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POST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1"/>
            <a:ext cx="7072362" cy="357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9"/>
            <a:ext cx="79296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import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600" dirty="0" smtClean="0"/>
              <a:t>java.io.* ;</a:t>
            </a:r>
          </a:p>
          <a:p>
            <a:r>
              <a:rPr lang="fr-F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import </a:t>
            </a:r>
            <a:r>
              <a:rPr lang="fr-FR" sz="1600" dirty="0" err="1" smtClean="0"/>
              <a:t>javax.servlet</a:t>
            </a:r>
            <a:r>
              <a:rPr lang="fr-FR" sz="1600" dirty="0" smtClean="0"/>
              <a:t>.* ;</a:t>
            </a:r>
          </a:p>
          <a:p>
            <a:r>
              <a:rPr lang="fr-F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import </a:t>
            </a:r>
            <a:r>
              <a:rPr lang="fr-FR" sz="1600" dirty="0" err="1" smtClean="0"/>
              <a:t>javax.servlet.http</a:t>
            </a:r>
            <a:r>
              <a:rPr lang="fr-FR" sz="1600" dirty="0" smtClean="0"/>
              <a:t>.* ;</a:t>
            </a:r>
          </a:p>
          <a:p>
            <a:r>
              <a:rPr lang="fr-FR" sz="1600" dirty="0" smtClean="0"/>
              <a:t> </a:t>
            </a:r>
          </a:p>
          <a:p>
            <a:r>
              <a:rPr lang="fr-F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public </a:t>
            </a:r>
            <a:r>
              <a:rPr lang="fr-FR" sz="1600" dirty="0" smtClean="0"/>
              <a:t>Bonjour  </a:t>
            </a:r>
            <a:r>
              <a:rPr lang="fr-FR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extends</a:t>
            </a:r>
            <a:r>
              <a:rPr lang="fr-FR" sz="1600" dirty="0" smtClean="0"/>
              <a:t> </a:t>
            </a:r>
            <a:r>
              <a:rPr lang="fr-FR" sz="1600" dirty="0" err="1" smtClean="0"/>
              <a:t>HttpServlet</a:t>
            </a:r>
            <a:r>
              <a:rPr lang="fr-FR" sz="1600" dirty="0" smtClean="0"/>
              <a:t> {</a:t>
            </a:r>
          </a:p>
          <a:p>
            <a:r>
              <a:rPr lang="fr-FR" sz="1600" b="1" dirty="0" smtClean="0"/>
              <a:t> </a:t>
            </a:r>
            <a:r>
              <a:rPr lang="fr-F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public  </a:t>
            </a:r>
            <a:r>
              <a:rPr lang="fr-FR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void</a:t>
            </a:r>
            <a:r>
              <a:rPr lang="fr-F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600" dirty="0" err="1" smtClean="0"/>
              <a:t>doGet</a:t>
            </a:r>
            <a:r>
              <a:rPr lang="fr-FR" sz="1600" dirty="0" smtClean="0"/>
              <a:t>(</a:t>
            </a:r>
            <a:r>
              <a:rPr lang="fr-FR" sz="1600" dirty="0" err="1" smtClean="0"/>
              <a:t>HttpServletRequest</a:t>
            </a:r>
            <a:r>
              <a:rPr lang="fr-FR" sz="1600" dirty="0" smtClean="0"/>
              <a:t> </a:t>
            </a:r>
            <a:r>
              <a:rPr lang="fr-FR" sz="1600" dirty="0" err="1" smtClean="0"/>
              <a:t>request</a:t>
            </a:r>
            <a:r>
              <a:rPr lang="fr-FR" sz="1600" dirty="0" smtClean="0"/>
              <a:t>, </a:t>
            </a:r>
            <a:r>
              <a:rPr lang="fr-FR" sz="1600" dirty="0" err="1" smtClean="0"/>
              <a:t>HttpServletResponse</a:t>
            </a:r>
            <a:r>
              <a:rPr lang="fr-FR" sz="1600" dirty="0" smtClean="0"/>
              <a:t> </a:t>
            </a:r>
            <a:r>
              <a:rPr lang="fr-FR" sz="1600" dirty="0" err="1" smtClean="0"/>
              <a:t>response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	 </a:t>
            </a:r>
            <a:r>
              <a:rPr lang="fr-FR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throws</a:t>
            </a:r>
            <a:r>
              <a:rPr lang="fr-FR" sz="1600" dirty="0" smtClean="0"/>
              <a:t> </a:t>
            </a:r>
            <a:r>
              <a:rPr lang="fr-FR" sz="1600" dirty="0" err="1" smtClean="0"/>
              <a:t>IOException</a:t>
            </a:r>
            <a:r>
              <a:rPr lang="fr-FR" sz="1600" dirty="0" smtClean="0"/>
              <a:t>  {</a:t>
            </a:r>
          </a:p>
          <a:p>
            <a:r>
              <a:rPr lang="fr-FR" sz="1600" dirty="0" smtClean="0"/>
              <a:t>		</a:t>
            </a:r>
            <a:r>
              <a:rPr lang="fr-FR" sz="1600" dirty="0" err="1" smtClean="0"/>
              <a:t>response.setContentType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fr-F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/html"</a:t>
            </a:r>
            <a:r>
              <a:rPr lang="fr-FR" sz="1600" dirty="0" smtClean="0"/>
              <a:t>) ;</a:t>
            </a:r>
          </a:p>
          <a:p>
            <a:r>
              <a:rPr lang="fr-FR" sz="1600" dirty="0" smtClean="0"/>
              <a:t>		</a:t>
            </a:r>
            <a:r>
              <a:rPr lang="en-US" sz="1600" dirty="0" err="1" smtClean="0"/>
              <a:t>PrintWriter</a:t>
            </a:r>
            <a:r>
              <a:rPr lang="en-US" sz="1600" dirty="0" smtClean="0"/>
              <a:t> out = </a:t>
            </a:r>
            <a:r>
              <a:rPr lang="en-US" sz="1600" dirty="0" err="1" smtClean="0"/>
              <a:t>response.getWriter</a:t>
            </a:r>
            <a:r>
              <a:rPr lang="en-US" sz="1600" dirty="0" smtClean="0"/>
              <a:t>() </a:t>
            </a:r>
            <a:endParaRPr lang="fr-FR" sz="1600" dirty="0" smtClean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out.println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"&lt;html&gt;&lt;head&gt;"</a:t>
            </a:r>
            <a:r>
              <a:rPr lang="en-US" sz="1600" dirty="0" smtClean="0"/>
              <a:t>) ;</a:t>
            </a:r>
            <a:endParaRPr lang="fr-FR" sz="1600" dirty="0" smtClean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out.println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"&lt;title&gt;Bonjour le monde !&lt;/title&gt;&lt;/head&gt;"</a:t>
            </a:r>
            <a:r>
              <a:rPr lang="en-US" sz="1600" dirty="0" smtClean="0"/>
              <a:t>) ;</a:t>
            </a:r>
            <a:endParaRPr lang="fr-FR" sz="1600" dirty="0" smtClean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out.println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"&lt;body&gt;"</a:t>
            </a:r>
            <a:r>
              <a:rPr lang="en-US" sz="1600" dirty="0" smtClean="0"/>
              <a:t>) ;</a:t>
            </a:r>
            <a:endParaRPr lang="fr-FR" sz="1600" dirty="0" smtClean="0"/>
          </a:p>
          <a:p>
            <a:r>
              <a:rPr lang="en-US" sz="1600" dirty="0" smtClean="0"/>
              <a:t>		</a:t>
            </a:r>
            <a:r>
              <a:rPr lang="fr-FR" sz="1600" dirty="0" err="1" smtClean="0"/>
              <a:t>out.println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"&lt;h1&gt;Bonjour le monde !&lt;/h1&gt;"</a:t>
            </a:r>
            <a:r>
              <a:rPr lang="fr-FR" sz="1600" dirty="0" smtClean="0"/>
              <a:t>) ;</a:t>
            </a:r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out.println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"&lt;/body&gt;&lt;/html&gt;"</a:t>
            </a:r>
            <a:r>
              <a:rPr lang="en-US" sz="1600" dirty="0" smtClean="0"/>
              <a:t>) ;   </a:t>
            </a:r>
            <a:endParaRPr lang="fr-FR" sz="1600" dirty="0" smtClean="0"/>
          </a:p>
          <a:p>
            <a:r>
              <a:rPr lang="en-US" sz="1600" dirty="0" smtClean="0"/>
              <a:t>	</a:t>
            </a:r>
            <a:r>
              <a:rPr lang="fr-FR" sz="1600" dirty="0" smtClean="0"/>
              <a:t>}</a:t>
            </a:r>
          </a:p>
          <a:p>
            <a:r>
              <a:rPr lang="fr-FR" sz="1600" dirty="0" smtClean="0"/>
              <a:t>}</a:t>
            </a:r>
          </a:p>
          <a:p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Exemple d’extraction des informations HTTP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hia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3"/>
            <a:ext cx="7358114" cy="49614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Exemple d’extraction des informations HTTP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77867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1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Passer des paramètres dans un URL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dhia\Desktop\Web-HTML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14379"/>
            <a:ext cx="2438400" cy="2438400"/>
          </a:xfrm>
          <a:prstGeom prst="rect">
            <a:avLst/>
          </a:prstGeom>
          <a:noFill/>
        </p:spPr>
      </p:pic>
      <p:pic>
        <p:nvPicPr>
          <p:cNvPr id="3075" name="Picture 3" descr="C:\Users\dhia\Desktop\Web-HTML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314379"/>
            <a:ext cx="2438400" cy="2438400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785786" y="3886145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Page 1 (</a:t>
            </a:r>
            <a:r>
              <a:rPr lang="fr-FR" sz="2000" dirty="0" err="1" smtClean="0"/>
              <a:t>servlet</a:t>
            </a:r>
            <a:r>
              <a:rPr lang="fr-FR" sz="2000" dirty="0" smtClean="0"/>
              <a:t>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500826" y="3957584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Page 2 (</a:t>
            </a:r>
            <a:r>
              <a:rPr lang="fr-FR" sz="2000" dirty="0" err="1" smtClean="0"/>
              <a:t>servlet</a:t>
            </a:r>
            <a:r>
              <a:rPr lang="fr-FR" sz="2000" dirty="0" smtClean="0"/>
              <a:t>)</a:t>
            </a:r>
          </a:p>
        </p:txBody>
      </p:sp>
      <p:sp>
        <p:nvSpPr>
          <p:cNvPr id="16" name="Arc 15"/>
          <p:cNvSpPr/>
          <p:nvPr/>
        </p:nvSpPr>
        <p:spPr>
          <a:xfrm>
            <a:off x="2786050" y="1957321"/>
            <a:ext cx="3286148" cy="714380"/>
          </a:xfrm>
          <a:prstGeom prst="arc">
            <a:avLst>
              <a:gd name="adj1" fmla="val 10809140"/>
              <a:gd name="adj2" fmla="val 2151095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hevron 16"/>
          <p:cNvSpPr/>
          <p:nvPr/>
        </p:nvSpPr>
        <p:spPr>
          <a:xfrm>
            <a:off x="5929322" y="1957320"/>
            <a:ext cx="214314" cy="5000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071802" y="2385950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Page 1 passe de numéros comme paramètres pour faire une somme et afficher les résultats dans page2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85720" y="5000636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fr-FR" sz="2000" b="1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= ‘’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page2?num1=2&amp;num2=20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’’&gt; cliquer ici pour faire la somme &lt;/a&gt;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1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lundi 13 mars 2017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Passer des paramètres dans un URL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4"/>
            <a:ext cx="7643866" cy="48424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3784014</TotalTime>
  <Words>443</Words>
  <PresentationFormat>Affichage à l'écran (4:3)</PresentationFormat>
  <Paragraphs>170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 Université M’hamed Bougara – Boumerdes Faculté des sciences Département Informatique 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Merci pour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Université M’hamed Bougara – Boumerdes Faculté des sciences Département Informatique </dc:title>
  <dc:creator>dhia</dc:creator>
  <cp:lastModifiedBy>dhia</cp:lastModifiedBy>
  <cp:revision>79</cp:revision>
  <dcterms:created xsi:type="dcterms:W3CDTF">2017-02-05T18:29:08Z</dcterms:created>
  <dcterms:modified xsi:type="dcterms:W3CDTF">2017-03-13T08:12:04Z</dcterms:modified>
</cp:coreProperties>
</file>