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60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57C68-70A6-42E9-89B9-D1474B50FC13}" type="datetimeFigureOut">
              <a:rPr lang="fr-FR" smtClean="0"/>
              <a:pPr/>
              <a:t>31/12/2009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C5E6B-8B68-408A-976F-EC928D282A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FB1A9-4A5D-4A3A-A76E-AEBAE2ECE6FC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31/12/2009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31/12/2009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31/12/2009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31/12/2009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31/12/2009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31/12/2009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31/12/2009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31/12/2009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31/12/2009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31/12/2009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31/12/2009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31/12/2009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92880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/>
            </a:r>
            <a:b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</a:br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Université M’</a:t>
            </a:r>
            <a:r>
              <a:rPr lang="fr-FR" sz="2400" dirty="0" err="1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hamed</a:t>
            </a:r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fr-FR" sz="2400" dirty="0" err="1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Bougara</a:t>
            </a:r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 – </a:t>
            </a:r>
            <a:r>
              <a:rPr lang="fr-FR" sz="2400" dirty="0" err="1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Boumerdes</a:t>
            </a:r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/>
            </a:r>
            <a:b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</a:br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Faculté des sciences</a:t>
            </a:r>
            <a:b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</a:br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Département Informatique</a:t>
            </a:r>
            <a:b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</a:br>
            <a:endParaRPr lang="fr-FR" sz="2400" dirty="0">
              <a:solidFill>
                <a:srgbClr val="C00000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4282" y="2214554"/>
            <a:ext cx="8715436" cy="4071967"/>
          </a:xfrm>
        </p:spPr>
        <p:txBody>
          <a:bodyPr>
            <a:normAutofit/>
          </a:bodyPr>
          <a:lstStyle/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pPr algn="r"/>
            <a:r>
              <a:rPr lang="fr-FR" sz="2000" dirty="0" smtClean="0">
                <a:solidFill>
                  <a:schemeClr val="tx1"/>
                </a:solidFill>
                <a:latin typeface="Arial Rounded MT Bold" pitchFamily="34" charset="0"/>
                <a:cs typeface="Times New Roman" pitchFamily="18" charset="0"/>
              </a:rPr>
              <a:t>Présenté par :</a:t>
            </a:r>
          </a:p>
          <a:p>
            <a:pPr algn="r"/>
            <a:r>
              <a:rPr lang="fr-FR" sz="2000" b="1" dirty="0" smtClean="0">
                <a:solidFill>
                  <a:schemeClr val="tx1"/>
                </a:solidFill>
                <a:latin typeface="Arial Rounded MT Bold" pitchFamily="34" charset="0"/>
                <a:cs typeface="Times New Roman" pitchFamily="18" charset="0"/>
              </a:rPr>
              <a:t>SALHI.D</a:t>
            </a:r>
          </a:p>
        </p:txBody>
      </p:sp>
      <p:pic>
        <p:nvPicPr>
          <p:cNvPr id="1026" name="Picture 2" descr="C:\Users\dhia\Desktop\travail\2016-2017\S2\ENSEIGNEMENT\cawa\latex\CAW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383112"/>
            <a:ext cx="3892566" cy="354621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071538" y="2130976"/>
            <a:ext cx="71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Conception des Applications Web Avancées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642910" y="1000108"/>
            <a:ext cx="7786742" cy="499687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fr-FR" dirty="0" smtClean="0"/>
              <a:t>Quelques règles: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Une balise par paires </a:t>
            </a:r>
            <a:r>
              <a:rPr lang="fr-FR" dirty="0" smtClean="0"/>
              <a:t>peut contenir une </a:t>
            </a:r>
            <a:r>
              <a:rPr lang="fr-FR" b="1" dirty="0"/>
              <a:t>valeur</a:t>
            </a:r>
            <a:r>
              <a:rPr lang="fr-FR" dirty="0" smtClean="0"/>
              <a:t> </a:t>
            </a:r>
            <a:r>
              <a:rPr lang="fr-FR" b="1" dirty="0"/>
              <a:t>simple</a:t>
            </a:r>
            <a:r>
              <a:rPr lang="fr-FR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fr-FR" dirty="0" smtClean="0"/>
              <a:t>une </a:t>
            </a:r>
            <a:r>
              <a:rPr lang="fr-FR" dirty="0"/>
              <a:t>chaîne de caractères, </a:t>
            </a:r>
            <a:endParaRPr lang="fr-FR" dirty="0" smtClean="0"/>
          </a:p>
          <a:p>
            <a:pPr lvl="2">
              <a:spcBef>
                <a:spcPts val="600"/>
              </a:spcBef>
            </a:pPr>
            <a:r>
              <a:rPr lang="fr-FR" dirty="0" smtClean="0"/>
              <a:t>un </a:t>
            </a:r>
            <a:r>
              <a:rPr lang="fr-FR" dirty="0"/>
              <a:t>nombre entier, </a:t>
            </a:r>
            <a:endParaRPr lang="fr-FR" dirty="0" smtClean="0"/>
          </a:p>
          <a:p>
            <a:pPr lvl="2">
              <a:spcBef>
                <a:spcPts val="600"/>
              </a:spcBef>
            </a:pPr>
            <a:r>
              <a:rPr lang="fr-FR" dirty="0" smtClean="0"/>
              <a:t>un nombre </a:t>
            </a:r>
            <a:r>
              <a:rPr lang="fr-FR" dirty="0"/>
              <a:t>décimal, etc</a:t>
            </a:r>
            <a:r>
              <a:rPr lang="fr-FR" dirty="0" smtClean="0"/>
              <a:t>.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fr-FR" dirty="0" smtClean="0"/>
              <a:t>Exemple:</a:t>
            </a:r>
          </a:p>
          <a:p>
            <a:pPr marL="1371600" lvl="3" indent="0">
              <a:spcBef>
                <a:spcPts val="600"/>
              </a:spcBef>
              <a:buNone/>
            </a:pPr>
            <a:r>
              <a:rPr lang="fr-FR" sz="2400" dirty="0">
                <a:solidFill>
                  <a:srgbClr val="FF0000"/>
                </a:solidFill>
              </a:rPr>
              <a:t>&lt;balise1&gt;</a:t>
            </a:r>
            <a:r>
              <a:rPr lang="fr-FR" sz="2400" dirty="0"/>
              <a:t>Ceci est une chaîne de caractères</a:t>
            </a:r>
            <a:r>
              <a:rPr lang="fr-FR" sz="2400" dirty="0">
                <a:solidFill>
                  <a:srgbClr val="FF0000"/>
                </a:solidFill>
              </a:rPr>
              <a:t>&lt;/balise1&gt;</a:t>
            </a:r>
          </a:p>
          <a:p>
            <a:pPr marL="1371600" lvl="3" indent="0">
              <a:spcBef>
                <a:spcPts val="600"/>
              </a:spcBef>
              <a:buNone/>
            </a:pPr>
            <a:r>
              <a:rPr lang="fr-FR" sz="2400" dirty="0">
                <a:solidFill>
                  <a:srgbClr val="FF0000"/>
                </a:solidFill>
              </a:rPr>
              <a:t>&lt;balise2&gt;</a:t>
            </a:r>
            <a:r>
              <a:rPr lang="fr-FR" sz="2400" dirty="0"/>
              <a:t>10</a:t>
            </a:r>
            <a:r>
              <a:rPr lang="fr-FR" sz="2400" dirty="0">
                <a:solidFill>
                  <a:srgbClr val="FF0000"/>
                </a:solidFill>
              </a:rPr>
              <a:t>&lt;/balise2&gt;</a:t>
            </a:r>
          </a:p>
          <a:p>
            <a:pPr marL="1371600" lvl="3" indent="0">
              <a:spcBef>
                <a:spcPts val="600"/>
              </a:spcBef>
              <a:buNone/>
            </a:pPr>
            <a:r>
              <a:rPr lang="fr-FR" sz="2400" dirty="0">
                <a:solidFill>
                  <a:srgbClr val="FF0000"/>
                </a:solidFill>
              </a:rPr>
              <a:t>&lt;balise3&gt;</a:t>
            </a:r>
            <a:r>
              <a:rPr lang="fr-FR" sz="2400" dirty="0"/>
              <a:t>7.5</a:t>
            </a:r>
            <a:r>
              <a:rPr lang="fr-FR" sz="2400" dirty="0">
                <a:solidFill>
                  <a:srgbClr val="FF0000"/>
                </a:solidFill>
              </a:rPr>
              <a:t>&lt;/balise3</a:t>
            </a:r>
            <a:r>
              <a:rPr lang="fr-FR" sz="2400" dirty="0" smtClean="0">
                <a:solidFill>
                  <a:srgbClr val="FF0000"/>
                </a:solidFill>
              </a:rPr>
              <a:t>&gt;</a:t>
            </a:r>
          </a:p>
          <a:p>
            <a:pPr marL="857250" lvl="1" indent="-342900">
              <a:spcBef>
                <a:spcPts val="600"/>
              </a:spcBef>
            </a:pPr>
            <a:r>
              <a:rPr lang="fr-FR" dirty="0"/>
              <a:t>Une balise par paires peut également contenir une </a:t>
            </a:r>
            <a:r>
              <a:rPr lang="fr-FR" b="1" dirty="0"/>
              <a:t>autre balise</a:t>
            </a:r>
            <a:r>
              <a:rPr lang="fr-FR" dirty="0"/>
              <a:t>. On parle alors </a:t>
            </a:r>
            <a:r>
              <a:rPr lang="fr-FR" dirty="0" smtClean="0"/>
              <a:t>d'</a:t>
            </a:r>
            <a:r>
              <a:rPr lang="fr-FR" b="1" dirty="0" smtClean="0"/>
              <a:t>arborescence</a:t>
            </a:r>
            <a:r>
              <a:rPr lang="fr-FR" dirty="0" smtClean="0"/>
              <a:t>.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fr-FR" dirty="0"/>
              <a:t>Exemple:</a:t>
            </a:r>
          </a:p>
          <a:p>
            <a:pPr marL="1371600" lvl="3" indent="0">
              <a:spcBef>
                <a:spcPts val="600"/>
              </a:spcBef>
              <a:buNone/>
            </a:pPr>
            <a:r>
              <a:rPr lang="fr-FR" sz="2400" dirty="0">
                <a:solidFill>
                  <a:srgbClr val="FF0000"/>
                </a:solidFill>
              </a:rPr>
              <a:t>&lt;</a:t>
            </a:r>
            <a:r>
              <a:rPr lang="fr-FR" sz="2400" dirty="0" smtClean="0">
                <a:solidFill>
                  <a:srgbClr val="FF0000"/>
                </a:solidFill>
              </a:rPr>
              <a:t>balise1&gt;</a:t>
            </a:r>
          </a:p>
          <a:p>
            <a:pPr marL="1371600" lvl="3" indent="0">
              <a:spcBef>
                <a:spcPts val="600"/>
              </a:spcBef>
              <a:buNone/>
            </a:pPr>
            <a:r>
              <a:rPr lang="fr-FR" sz="2400" dirty="0">
                <a:solidFill>
                  <a:srgbClr val="FF0000"/>
                </a:solidFill>
              </a:rPr>
              <a:t>	</a:t>
            </a:r>
            <a:r>
              <a:rPr lang="fr-FR" sz="2400" dirty="0" smtClean="0">
                <a:solidFill>
                  <a:srgbClr val="FF0000"/>
                </a:solidFill>
              </a:rPr>
              <a:t>&lt;balise2&gt;</a:t>
            </a:r>
            <a:r>
              <a:rPr lang="fr-FR" sz="2400" dirty="0"/>
              <a:t>10</a:t>
            </a:r>
            <a:r>
              <a:rPr lang="fr-FR" sz="2400" dirty="0" smtClean="0">
                <a:solidFill>
                  <a:srgbClr val="FF0000"/>
                </a:solidFill>
              </a:rPr>
              <a:t>&lt;/balise2&gt;</a:t>
            </a:r>
          </a:p>
          <a:p>
            <a:pPr marL="1371600" lvl="3" indent="0">
              <a:spcBef>
                <a:spcPts val="600"/>
              </a:spcBef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&lt;/balise1&gt;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2" name="Légende encadrée avec une bordure 1 11"/>
          <p:cNvSpPr/>
          <p:nvPr/>
        </p:nvSpPr>
        <p:spPr>
          <a:xfrm>
            <a:off x="6357950" y="4857760"/>
            <a:ext cx="2571768" cy="860611"/>
          </a:xfrm>
          <a:prstGeom prst="accentBorderCallout1">
            <a:avLst>
              <a:gd name="adj1" fmla="val 18750"/>
              <a:gd name="adj2" fmla="val -8333"/>
              <a:gd name="adj3" fmla="val 66667"/>
              <a:gd name="adj4" fmla="val -457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Faites attention au chevauchements des balises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571472" y="785794"/>
            <a:ext cx="7929618" cy="4996873"/>
          </a:xfrm>
        </p:spPr>
        <p:txBody>
          <a:bodyPr>
            <a:normAutofit fontScale="92500" lnSpcReduction="10000"/>
          </a:bodyPr>
          <a:lstStyle/>
          <a:p>
            <a:r>
              <a:rPr lang="fr-FR" sz="2600" dirty="0"/>
              <a:t>Une </a:t>
            </a:r>
            <a:r>
              <a:rPr lang="fr-FR" sz="2600" b="1" dirty="0"/>
              <a:t>balise unique</a:t>
            </a:r>
            <a:r>
              <a:rPr lang="fr-FR" sz="2600" dirty="0"/>
              <a:t> est en réalité une balise par paires qui n'a pas de contenu</a:t>
            </a:r>
            <a:r>
              <a:rPr lang="fr-FR" sz="2600" dirty="0" smtClean="0"/>
              <a:t>.</a:t>
            </a:r>
          </a:p>
          <a:p>
            <a:pPr marL="457200" lvl="1" indent="0">
              <a:buNone/>
            </a:pPr>
            <a:r>
              <a:rPr lang="fr-FR" sz="2600" dirty="0" smtClean="0"/>
              <a:t>Exemple</a:t>
            </a:r>
            <a:r>
              <a:rPr lang="fr-FR" sz="2600" dirty="0"/>
              <a:t>: </a:t>
            </a:r>
            <a:r>
              <a:rPr lang="fr-FR" sz="2600" dirty="0">
                <a:solidFill>
                  <a:srgbClr val="FF0000"/>
                </a:solidFill>
              </a:rPr>
              <a:t>&lt;</a:t>
            </a:r>
            <a:r>
              <a:rPr lang="fr-FR" sz="2600" dirty="0" smtClean="0">
                <a:solidFill>
                  <a:srgbClr val="FF0000"/>
                </a:solidFill>
              </a:rPr>
              <a:t>balise /&gt;</a:t>
            </a:r>
          </a:p>
          <a:p>
            <a:pPr marL="400050"/>
            <a:r>
              <a:rPr lang="fr-FR" sz="2600" dirty="0"/>
              <a:t>Son utilité est</a:t>
            </a:r>
            <a:r>
              <a:rPr lang="fr-FR" sz="2600" dirty="0" smtClean="0"/>
              <a:t>:</a:t>
            </a:r>
          </a:p>
          <a:p>
            <a:pPr marL="800100" lvl="1"/>
            <a:r>
              <a:rPr lang="fr-FR" sz="2600" dirty="0" smtClean="0"/>
              <a:t>Jouer un rôle fonctionnel, exemple:  </a:t>
            </a:r>
            <a:r>
              <a:rPr lang="fr-FR" sz="2600" dirty="0">
                <a:solidFill>
                  <a:srgbClr val="FF0000"/>
                </a:solidFill>
              </a:rPr>
              <a:t>&lt;</a:t>
            </a:r>
            <a:r>
              <a:rPr lang="fr-FR" sz="2600" dirty="0" err="1">
                <a:solidFill>
                  <a:srgbClr val="FF0000"/>
                </a:solidFill>
              </a:rPr>
              <a:t>br</a:t>
            </a:r>
            <a:r>
              <a:rPr lang="fr-FR" sz="2600" dirty="0">
                <a:solidFill>
                  <a:srgbClr val="FF0000"/>
                </a:solidFill>
              </a:rPr>
              <a:t> /&gt;</a:t>
            </a:r>
            <a:endParaRPr lang="fr-FR" sz="2600" dirty="0" smtClean="0"/>
          </a:p>
          <a:p>
            <a:pPr marL="800100" lvl="1"/>
            <a:r>
              <a:rPr lang="fr-FR" sz="2600" dirty="0" smtClean="0"/>
              <a:t>Permettre la simplification d’écriture:</a:t>
            </a:r>
          </a:p>
          <a:p>
            <a:pPr marL="514350" lvl="1" indent="0">
              <a:buNone/>
            </a:pPr>
            <a:r>
              <a:rPr lang="fr-FR" sz="2600" dirty="0" smtClean="0"/>
              <a:t>Exemple: Pour </a:t>
            </a:r>
            <a:r>
              <a:rPr lang="fr-FR" sz="2600" dirty="0"/>
              <a:t>un langage de dessin 2D, </a:t>
            </a:r>
            <a:endParaRPr lang="fr-FR" sz="2600" dirty="0" smtClean="0"/>
          </a:p>
          <a:p>
            <a:pPr marL="914400" lvl="2" indent="0">
              <a:buNone/>
            </a:pPr>
            <a:r>
              <a:rPr lang="fr-FR" sz="2600" dirty="0">
                <a:solidFill>
                  <a:srgbClr val="FF0000"/>
                </a:solidFill>
              </a:rPr>
              <a:t>&lt;point&gt;</a:t>
            </a:r>
          </a:p>
          <a:p>
            <a:pPr marL="914400" lvl="2" indent="0">
              <a:buNone/>
            </a:pPr>
            <a:r>
              <a:rPr lang="fr-FR" sz="2600" dirty="0"/>
              <a:t>	</a:t>
            </a:r>
            <a:r>
              <a:rPr lang="fr-FR" sz="2600" dirty="0">
                <a:solidFill>
                  <a:srgbClr val="FF0000"/>
                </a:solidFill>
              </a:rPr>
              <a:t>&lt;x&gt;</a:t>
            </a:r>
            <a:r>
              <a:rPr lang="fr-FR" sz="2600" dirty="0"/>
              <a:t>0</a:t>
            </a:r>
            <a:r>
              <a:rPr lang="fr-FR" sz="2600" dirty="0">
                <a:solidFill>
                  <a:srgbClr val="FF0000"/>
                </a:solidFill>
              </a:rPr>
              <a:t>&lt;/x&gt;</a:t>
            </a:r>
          </a:p>
          <a:p>
            <a:pPr marL="914400" lvl="2" indent="0">
              <a:buNone/>
            </a:pPr>
            <a:r>
              <a:rPr lang="fr-FR" sz="2600" dirty="0"/>
              <a:t>	</a:t>
            </a:r>
            <a:r>
              <a:rPr lang="fr-FR" sz="2600" dirty="0">
                <a:solidFill>
                  <a:srgbClr val="FF0000"/>
                </a:solidFill>
              </a:rPr>
              <a:t>&lt;y&gt;</a:t>
            </a:r>
            <a:r>
              <a:rPr lang="fr-FR" sz="2600" dirty="0"/>
              <a:t>1</a:t>
            </a:r>
            <a:r>
              <a:rPr lang="fr-FR" sz="2600" dirty="0">
                <a:solidFill>
                  <a:srgbClr val="FF0000"/>
                </a:solidFill>
              </a:rPr>
              <a:t>&lt;/y&gt;</a:t>
            </a:r>
          </a:p>
          <a:p>
            <a:pPr marL="914400" lvl="2" indent="0">
              <a:buNone/>
            </a:pPr>
            <a:r>
              <a:rPr lang="fr-FR" sz="2600" dirty="0">
                <a:solidFill>
                  <a:srgbClr val="FF0000"/>
                </a:solidFill>
              </a:rPr>
              <a:t>&lt;/point&gt; </a:t>
            </a:r>
          </a:p>
          <a:p>
            <a:pPr marL="914400" lvl="2" indent="0">
              <a:buNone/>
            </a:pPr>
            <a:r>
              <a:rPr lang="fr-FR" dirty="0" smtClean="0"/>
              <a:t> </a:t>
            </a:r>
          </a:p>
        </p:txBody>
      </p:sp>
      <p:sp>
        <p:nvSpPr>
          <p:cNvPr id="12" name="Flèche droite 11"/>
          <p:cNvSpPr/>
          <p:nvPr/>
        </p:nvSpPr>
        <p:spPr>
          <a:xfrm>
            <a:off x="3786183" y="3786190"/>
            <a:ext cx="2143140" cy="107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pourrait être équivalent à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72198" y="3929066"/>
            <a:ext cx="22860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fr-FR" sz="2100" dirty="0" smtClean="0">
                <a:solidFill>
                  <a:srgbClr val="FF0000"/>
                </a:solidFill>
              </a:rPr>
              <a:t>&lt;</a:t>
            </a:r>
            <a:r>
              <a:rPr lang="fr-FR" sz="2100" dirty="0">
                <a:solidFill>
                  <a:srgbClr val="FF0000"/>
                </a:solidFill>
              </a:rPr>
              <a:t>point </a:t>
            </a:r>
            <a:r>
              <a:rPr lang="fr-FR" dirty="0">
                <a:solidFill>
                  <a:srgbClr val="00B050"/>
                </a:solidFill>
              </a:rPr>
              <a:t>x</a:t>
            </a:r>
            <a:r>
              <a:rPr lang="fr-FR" dirty="0">
                <a:solidFill>
                  <a:srgbClr val="FF0000"/>
                </a:solidFill>
              </a:rPr>
              <a:t>=</a:t>
            </a:r>
            <a:r>
              <a:rPr lang="fr-FR" dirty="0">
                <a:solidFill>
                  <a:schemeClr val="accent4"/>
                </a:solidFill>
              </a:rPr>
              <a:t>"0" </a:t>
            </a:r>
            <a:r>
              <a:rPr lang="fr-FR" dirty="0">
                <a:solidFill>
                  <a:srgbClr val="00B050"/>
                </a:solidFill>
              </a:rPr>
              <a:t>y</a:t>
            </a:r>
            <a:r>
              <a:rPr lang="fr-FR" dirty="0">
                <a:solidFill>
                  <a:srgbClr val="FF0000"/>
                </a:solidFill>
              </a:rPr>
              <a:t>=</a:t>
            </a:r>
            <a:r>
              <a:rPr lang="fr-FR" dirty="0">
                <a:solidFill>
                  <a:schemeClr val="accent4"/>
                </a:solidFill>
              </a:rPr>
              <a:t>"1</a:t>
            </a:r>
            <a:r>
              <a:rPr lang="fr-FR" dirty="0" smtClean="0">
                <a:solidFill>
                  <a:schemeClr val="accent4"/>
                </a:solidFill>
              </a:rPr>
              <a:t>"</a:t>
            </a:r>
            <a:r>
              <a:rPr lang="fr-FR" sz="2100" dirty="0" smtClean="0">
                <a:solidFill>
                  <a:srgbClr val="FF0000"/>
                </a:solidFill>
              </a:rPr>
              <a:t>/&gt;</a:t>
            </a:r>
            <a:endParaRPr lang="fr-FR" sz="2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0034" y="714356"/>
            <a:ext cx="5286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Les balises: règles de nommage</a:t>
            </a:r>
            <a:endParaRPr lang="fr-FR" sz="2400" b="1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571472" y="1714488"/>
            <a:ext cx="7858180" cy="3643338"/>
          </a:xfrm>
        </p:spPr>
        <p:txBody>
          <a:bodyPr>
            <a:normAutofit/>
          </a:bodyPr>
          <a:lstStyle/>
          <a:p>
            <a:r>
              <a:rPr lang="fr-FR" sz="2000" dirty="0"/>
              <a:t>Les noms peuvent contenir des lettres, des chiffres ou des caractères spéciaux</a:t>
            </a:r>
            <a:r>
              <a:rPr lang="fr-FR" sz="2000" dirty="0" smtClean="0"/>
              <a:t>.</a:t>
            </a:r>
          </a:p>
          <a:p>
            <a:endParaRPr lang="fr-FR" sz="2000" dirty="0"/>
          </a:p>
          <a:p>
            <a:r>
              <a:rPr lang="fr-FR" sz="2000" dirty="0"/>
              <a:t>Les noms ne peuvent pas débuter par un nombre ou un caractère de ponctuation</a:t>
            </a:r>
            <a:r>
              <a:rPr lang="fr-FR" sz="2000" dirty="0" smtClean="0"/>
              <a:t>.</a:t>
            </a:r>
          </a:p>
          <a:p>
            <a:endParaRPr lang="fr-FR" sz="2000" dirty="0" smtClean="0"/>
          </a:p>
          <a:p>
            <a:r>
              <a:rPr lang="fr-FR" sz="2000" dirty="0" smtClean="0"/>
              <a:t>Les </a:t>
            </a:r>
            <a:r>
              <a:rPr lang="fr-FR" sz="2000" dirty="0"/>
              <a:t>noms ne peuvent pas contenir d'espaces</a:t>
            </a:r>
            <a:r>
              <a:rPr lang="fr-FR" sz="2000" dirty="0" smtClean="0"/>
              <a:t>.</a:t>
            </a:r>
          </a:p>
          <a:p>
            <a:endParaRPr lang="fr-FR" sz="2000" dirty="0"/>
          </a:p>
          <a:p>
            <a:r>
              <a:rPr lang="fr-FR" sz="2000" dirty="0"/>
              <a:t>On évitera les caractères </a:t>
            </a:r>
            <a:r>
              <a:rPr lang="fr-FR" sz="2000" b="1" dirty="0"/>
              <a:t>- , ; . &lt;</a:t>
            </a:r>
            <a:r>
              <a:rPr lang="fr-FR" sz="2000" dirty="0"/>
              <a:t> et </a:t>
            </a:r>
            <a:r>
              <a:rPr lang="fr-FR" sz="2000" b="1" dirty="0"/>
              <a:t>&gt;</a:t>
            </a:r>
            <a:r>
              <a:rPr lang="fr-FR" sz="2000" dirty="0"/>
              <a:t> qui peuvent être mal interprétés dans vos programmes</a:t>
            </a:r>
            <a:r>
              <a:rPr lang="fr-FR" sz="2000" dirty="0" smtClean="0"/>
              <a:t>.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1472" y="857232"/>
            <a:ext cx="29289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2- Les attributs</a:t>
            </a:r>
            <a:endParaRPr lang="fr-FR" sz="2400" b="1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642910" y="1428736"/>
            <a:ext cx="7858180" cy="4996873"/>
          </a:xfrm>
        </p:spPr>
        <p:txBody>
          <a:bodyPr>
            <a:normAutofit/>
          </a:bodyPr>
          <a:lstStyle/>
          <a:p>
            <a:r>
              <a:rPr lang="fr-FR" sz="2000" dirty="0" smtClean="0"/>
              <a:t>Une balise peut véhiculer une ou plusieurs informations appelées </a:t>
            </a:r>
            <a:r>
              <a:rPr lang="fr-FR" sz="2000" b="1" dirty="0" smtClean="0"/>
              <a:t>attributs</a:t>
            </a:r>
            <a:r>
              <a:rPr lang="fr-FR" sz="2000" dirty="0"/>
              <a:t>. 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Il représente une </a:t>
            </a:r>
            <a:r>
              <a:rPr lang="fr-FR" sz="2000" dirty="0"/>
              <a:t>option ou une donnée cachée. Ce n'est pas l'information principale que souhaite transmettre la balise, mais il donne des renseignements supplémentaires sur son contenu.</a:t>
            </a:r>
          </a:p>
          <a:p>
            <a:pPr marL="457200" lvl="1" indent="0">
              <a:buNone/>
            </a:pPr>
            <a:r>
              <a:rPr lang="fr-FR" sz="2000" dirty="0" smtClean="0"/>
              <a:t>Exemple </a:t>
            </a:r>
            <a:r>
              <a:rPr lang="fr-FR" sz="2000" dirty="0"/>
              <a:t>: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F0000"/>
                </a:solidFill>
              </a:rPr>
              <a:t>&lt;prix</a:t>
            </a:r>
            <a:r>
              <a:rPr lang="fr-FR" sz="2000" dirty="0"/>
              <a:t> </a:t>
            </a:r>
            <a:r>
              <a:rPr lang="fr-FR" sz="2000" dirty="0">
                <a:solidFill>
                  <a:srgbClr val="00B050"/>
                </a:solidFill>
              </a:rPr>
              <a:t>devise</a:t>
            </a:r>
            <a:r>
              <a:rPr lang="fr-FR" sz="2000" dirty="0">
                <a:solidFill>
                  <a:srgbClr val="FF0000"/>
                </a:solidFill>
              </a:rPr>
              <a:t>=</a:t>
            </a:r>
            <a:r>
              <a:rPr lang="fr-FR" sz="2000" dirty="0">
                <a:solidFill>
                  <a:schemeClr val="accent4"/>
                </a:solidFill>
              </a:rPr>
              <a:t>"euro"</a:t>
            </a:r>
            <a:r>
              <a:rPr lang="fr-FR" sz="2000" dirty="0">
                <a:solidFill>
                  <a:srgbClr val="FF0000"/>
                </a:solidFill>
              </a:rPr>
              <a:t>&gt;</a:t>
            </a:r>
            <a:r>
              <a:rPr lang="fr-FR" sz="2000" dirty="0"/>
              <a:t>25.3</a:t>
            </a:r>
            <a:r>
              <a:rPr lang="fr-FR" sz="2000" dirty="0">
                <a:solidFill>
                  <a:srgbClr val="FF0000"/>
                </a:solidFill>
              </a:rPr>
              <a:t>&lt;/prix</a:t>
            </a:r>
            <a:r>
              <a:rPr lang="fr-FR" sz="2000" dirty="0" smtClean="0">
                <a:solidFill>
                  <a:srgbClr val="FF000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F0000"/>
                </a:solidFill>
              </a:rPr>
              <a:t>&lt;prix </a:t>
            </a:r>
            <a:r>
              <a:rPr lang="fr-FR" sz="2000" dirty="0">
                <a:solidFill>
                  <a:srgbClr val="00B050"/>
                </a:solidFill>
              </a:rPr>
              <a:t>devise</a:t>
            </a:r>
            <a:r>
              <a:rPr lang="fr-FR" sz="2000" dirty="0">
                <a:solidFill>
                  <a:srgbClr val="FF0000"/>
                </a:solidFill>
              </a:rPr>
              <a:t>=</a:t>
            </a:r>
            <a:r>
              <a:rPr lang="fr-FR" sz="2000" dirty="0">
                <a:solidFill>
                  <a:schemeClr val="accent4"/>
                </a:solidFill>
              </a:rPr>
              <a:t>"euro"</a:t>
            </a:r>
            <a:r>
              <a:rPr lang="fr-FR" sz="2000" dirty="0"/>
              <a:t> </a:t>
            </a:r>
            <a:r>
              <a:rPr lang="fr-FR" sz="2000" dirty="0" err="1">
                <a:solidFill>
                  <a:srgbClr val="00B050"/>
                </a:solidFill>
              </a:rPr>
              <a:t>moyen_paiement</a:t>
            </a:r>
            <a:r>
              <a:rPr lang="fr-FR" sz="2000" dirty="0">
                <a:solidFill>
                  <a:srgbClr val="FF0000"/>
                </a:solidFill>
              </a:rPr>
              <a:t>=</a:t>
            </a:r>
            <a:r>
              <a:rPr lang="fr-FR" sz="2000" dirty="0">
                <a:solidFill>
                  <a:schemeClr val="accent4"/>
                </a:solidFill>
              </a:rPr>
              <a:t>"chèque"</a:t>
            </a:r>
            <a:r>
              <a:rPr lang="fr-FR" sz="2000" dirty="0">
                <a:solidFill>
                  <a:srgbClr val="FF0000"/>
                </a:solidFill>
              </a:rPr>
              <a:t>&gt;</a:t>
            </a:r>
            <a:r>
              <a:rPr lang="fr-FR" sz="2000" dirty="0"/>
              <a:t>25.3</a:t>
            </a:r>
            <a:r>
              <a:rPr lang="fr-FR" sz="2000" dirty="0">
                <a:solidFill>
                  <a:srgbClr val="FF0000"/>
                </a:solidFill>
              </a:rPr>
              <a:t>&lt;/prix&gt;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1472" y="785794"/>
            <a:ext cx="2748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Règles de nommage</a:t>
            </a:r>
            <a:endParaRPr lang="fr-FR" sz="2400" b="1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642910" y="1428737"/>
            <a:ext cx="7786742" cy="2428892"/>
          </a:xfrm>
        </p:spPr>
        <p:txBody>
          <a:bodyPr>
            <a:normAutofit/>
          </a:bodyPr>
          <a:lstStyle/>
          <a:p>
            <a:r>
              <a:rPr lang="fr-FR" sz="2000" dirty="0"/>
              <a:t>Les règles de nommage sont les mêmes que pour les balises</a:t>
            </a:r>
            <a:r>
              <a:rPr lang="fr-FR" sz="2000" dirty="0" smtClean="0"/>
              <a:t>.</a:t>
            </a:r>
          </a:p>
          <a:p>
            <a:endParaRPr lang="fr-FR" sz="2000" dirty="0"/>
          </a:p>
          <a:p>
            <a:r>
              <a:rPr lang="fr-FR" sz="2000" dirty="0"/>
              <a:t>La valeur d'un attribut doit </a:t>
            </a:r>
            <a:r>
              <a:rPr lang="fr-FR" sz="2000" dirty="0">
                <a:solidFill>
                  <a:srgbClr val="FF0000"/>
                </a:solidFill>
              </a:rPr>
              <a:t>impérativement</a:t>
            </a:r>
            <a:r>
              <a:rPr lang="fr-FR" sz="2000" dirty="0"/>
              <a:t> être </a:t>
            </a:r>
            <a:r>
              <a:rPr lang="fr-FR" sz="2000" dirty="0">
                <a:solidFill>
                  <a:srgbClr val="FF0000"/>
                </a:solidFill>
              </a:rPr>
              <a:t>délimitée</a:t>
            </a:r>
            <a:r>
              <a:rPr lang="fr-FR" sz="2000" dirty="0"/>
              <a:t> par des </a:t>
            </a:r>
            <a:r>
              <a:rPr lang="fr-FR" sz="2000" dirty="0">
                <a:solidFill>
                  <a:srgbClr val="FF0000"/>
                </a:solidFill>
              </a:rPr>
              <a:t>guillemets</a:t>
            </a:r>
            <a:r>
              <a:rPr lang="fr-FR" sz="2000" dirty="0"/>
              <a:t>, </a:t>
            </a:r>
            <a:r>
              <a:rPr lang="fr-FR" sz="2000" dirty="0">
                <a:solidFill>
                  <a:srgbClr val="FF0000"/>
                </a:solidFill>
              </a:rPr>
              <a:t>simples</a:t>
            </a:r>
            <a:r>
              <a:rPr lang="fr-FR" sz="2000" dirty="0"/>
              <a:t> ou </a:t>
            </a:r>
            <a:r>
              <a:rPr lang="fr-FR" sz="2000" dirty="0">
                <a:solidFill>
                  <a:srgbClr val="FF0000"/>
                </a:solidFill>
              </a:rPr>
              <a:t>doubles</a:t>
            </a:r>
            <a:r>
              <a:rPr lang="fr-FR" sz="2000" dirty="0" smtClean="0"/>
              <a:t>.</a:t>
            </a:r>
          </a:p>
          <a:p>
            <a:endParaRPr lang="fr-FR" sz="2000" dirty="0"/>
          </a:p>
          <a:p>
            <a:r>
              <a:rPr lang="fr-FR" sz="2000" dirty="0"/>
              <a:t>Dans une balise, un attribut ne peut-être présent qu'une seule fois.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1472" y="78579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b="1" dirty="0" smtClean="0"/>
              <a:t>3- Les commentaires</a:t>
            </a:r>
            <a:endParaRPr lang="fr-FR" sz="2400" b="1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60"/>
            <a:ext cx="7929618" cy="4996873"/>
          </a:xfrm>
        </p:spPr>
        <p:txBody>
          <a:bodyPr>
            <a:normAutofit/>
          </a:bodyPr>
          <a:lstStyle/>
          <a:p>
            <a:r>
              <a:rPr lang="fr-FR" sz="2000" dirty="0"/>
              <a:t>Un </a:t>
            </a:r>
            <a:r>
              <a:rPr lang="fr-FR" sz="2000" b="1" dirty="0"/>
              <a:t>commentaire </a:t>
            </a:r>
            <a:r>
              <a:rPr lang="fr-FR" sz="2000" dirty="0"/>
              <a:t>est un texte qui permet de donner une indication sur ce que l'on fait. Il vous permet d'annoter votre fichier et d'expliquer une partie de celui-ci</a:t>
            </a:r>
            <a:r>
              <a:rPr lang="fr-FR" sz="2000" dirty="0" smtClean="0"/>
              <a:t>.</a:t>
            </a:r>
          </a:p>
          <a:p>
            <a:endParaRPr lang="fr-FR" sz="2000" dirty="0"/>
          </a:p>
          <a:p>
            <a:r>
              <a:rPr lang="fr-FR" sz="2000" dirty="0"/>
              <a:t>En XML, les commentaires ont une syntaxe particulière. C'est une balise unique qui commence par </a:t>
            </a:r>
            <a:r>
              <a:rPr lang="fr-FR" sz="2000" b="1" dirty="0"/>
              <a:t>&lt;!--</a:t>
            </a:r>
            <a:r>
              <a:rPr lang="fr-FR" sz="2000" dirty="0"/>
              <a:t> et qui se termine par </a:t>
            </a:r>
            <a:r>
              <a:rPr lang="fr-FR" sz="2000" b="1" dirty="0"/>
              <a:t>--&gt;</a:t>
            </a:r>
            <a:r>
              <a:rPr lang="fr-FR" sz="2000" dirty="0"/>
              <a:t>.</a:t>
            </a:r>
          </a:p>
          <a:p>
            <a:pPr marL="457200" lvl="1" indent="0">
              <a:buNone/>
            </a:pPr>
            <a:r>
              <a:rPr lang="fr-FR" sz="2000" dirty="0" smtClean="0"/>
              <a:t>Exemple :</a:t>
            </a:r>
          </a:p>
          <a:p>
            <a:pPr marL="457200" lvl="1" indent="0">
              <a:buNone/>
            </a:pPr>
            <a:endParaRPr lang="fr-FR" sz="2000" dirty="0"/>
          </a:p>
          <a:p>
            <a:pPr marL="457200" lvl="1" indent="0">
              <a:buNone/>
            </a:pPr>
            <a:r>
              <a:rPr lang="fr-FR" sz="2000" dirty="0">
                <a:solidFill>
                  <a:schemeClr val="bg1">
                    <a:lumMod val="65000"/>
                  </a:schemeClr>
                </a:solidFill>
              </a:rPr>
              <a:t>&lt;!-- Description du prix --&gt;</a:t>
            </a:r>
          </a:p>
          <a:p>
            <a:pPr marL="457200" lvl="1" indent="0"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&lt;</a:t>
            </a:r>
            <a:r>
              <a:rPr lang="fr-FR" sz="2000" dirty="0">
                <a:solidFill>
                  <a:srgbClr val="FF0000"/>
                </a:solidFill>
              </a:rPr>
              <a:t>prix</a:t>
            </a:r>
            <a:r>
              <a:rPr lang="fr-FR" sz="2000" dirty="0"/>
              <a:t> </a:t>
            </a:r>
            <a:r>
              <a:rPr lang="fr-FR" sz="2000" dirty="0">
                <a:solidFill>
                  <a:srgbClr val="00B050"/>
                </a:solidFill>
              </a:rPr>
              <a:t>devise</a:t>
            </a:r>
            <a:r>
              <a:rPr lang="fr-FR" sz="2000" dirty="0">
                <a:solidFill>
                  <a:srgbClr val="FF0000"/>
                </a:solidFill>
              </a:rPr>
              <a:t>=</a:t>
            </a:r>
            <a:r>
              <a:rPr lang="fr-FR" sz="2000" dirty="0">
                <a:solidFill>
                  <a:schemeClr val="accent4"/>
                </a:solidFill>
              </a:rPr>
              <a:t>"euro"</a:t>
            </a:r>
            <a:r>
              <a:rPr lang="fr-FR" sz="2000" dirty="0">
                <a:solidFill>
                  <a:srgbClr val="FF0000"/>
                </a:solidFill>
              </a:rPr>
              <a:t>&gt;</a:t>
            </a:r>
            <a:r>
              <a:rPr lang="fr-FR" sz="2000" dirty="0"/>
              <a:t>25.3</a:t>
            </a:r>
            <a:r>
              <a:rPr lang="fr-FR" sz="2000" dirty="0">
                <a:solidFill>
                  <a:srgbClr val="FF0000"/>
                </a:solidFill>
              </a:rPr>
              <a:t>&lt;/prix</a:t>
            </a:r>
            <a:r>
              <a:rPr lang="fr-FR" sz="2000" dirty="0" smtClean="0">
                <a:solidFill>
                  <a:srgbClr val="FF0000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1472" y="714356"/>
            <a:ext cx="4018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Structure d’un document XML</a:t>
            </a:r>
            <a:endParaRPr lang="fr-FR" sz="2400" b="1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642910" y="1142984"/>
            <a:ext cx="7858180" cy="4996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Un document XML comprend les constituants suivants: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Prologue</a:t>
            </a:r>
            <a:r>
              <a:rPr lang="fr-FR" dirty="0" smtClean="0"/>
              <a:t>: Il </a:t>
            </a:r>
            <a:r>
              <a:rPr lang="fr-FR" dirty="0"/>
              <a:t>contient des déclarations </a:t>
            </a:r>
            <a:r>
              <a:rPr lang="fr-FR" dirty="0" smtClean="0"/>
              <a:t>facultatives.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Corps </a:t>
            </a:r>
            <a:r>
              <a:rPr lang="fr-FR" dirty="0">
                <a:solidFill>
                  <a:srgbClr val="FF0000"/>
                </a:solidFill>
              </a:rPr>
              <a:t>du </a:t>
            </a:r>
            <a:r>
              <a:rPr lang="fr-FR" dirty="0" smtClean="0">
                <a:solidFill>
                  <a:srgbClr val="FF0000"/>
                </a:solidFill>
              </a:rPr>
              <a:t>document</a:t>
            </a:r>
            <a:r>
              <a:rPr lang="fr-FR" dirty="0" smtClean="0"/>
              <a:t>: C'est </a:t>
            </a:r>
            <a:r>
              <a:rPr lang="fr-FR" dirty="0"/>
              <a:t>le contenu même du </a:t>
            </a:r>
            <a:r>
              <a:rPr lang="fr-FR" dirty="0" smtClean="0"/>
              <a:t>document.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Commentaires </a:t>
            </a:r>
            <a:r>
              <a:rPr lang="fr-FR" dirty="0">
                <a:solidFill>
                  <a:srgbClr val="FF0000"/>
                </a:solidFill>
              </a:rPr>
              <a:t>et instructions de </a:t>
            </a:r>
            <a:r>
              <a:rPr lang="fr-FR" dirty="0" smtClean="0">
                <a:solidFill>
                  <a:srgbClr val="FF0000"/>
                </a:solidFill>
              </a:rPr>
              <a:t>traitement</a:t>
            </a:r>
            <a:r>
              <a:rPr lang="fr-FR" dirty="0" smtClean="0"/>
              <a:t>: Ceux-ci </a:t>
            </a:r>
            <a:r>
              <a:rPr lang="fr-FR" dirty="0"/>
              <a:t>peuvent apparaître partout dans le document, dans le prologue et le corps</a:t>
            </a:r>
            <a:r>
              <a:rPr lang="fr-FR" dirty="0" smtClean="0"/>
              <a:t>.</a:t>
            </a:r>
          </a:p>
          <a:p>
            <a:r>
              <a:rPr lang="fr-FR" dirty="0" smtClean="0"/>
              <a:t>Sa structure est:</a:t>
            </a:r>
          </a:p>
        </p:txBody>
      </p:sp>
      <p:pic>
        <p:nvPicPr>
          <p:cNvPr id="14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43108" y="3714752"/>
            <a:ext cx="4960436" cy="2049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1472" y="785794"/>
            <a:ext cx="3793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1- Le prologue: L’entête XML</a:t>
            </a:r>
            <a:endParaRPr lang="fr-FR" sz="2400" b="1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642910" y="1214422"/>
            <a:ext cx="7858180" cy="499687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fr-FR" sz="2000" dirty="0" smtClean="0"/>
              <a:t>Elle correspond </a:t>
            </a:r>
            <a:r>
              <a:rPr lang="fr-FR" sz="2000" dirty="0"/>
              <a:t>à la première ligne de votre document XML. </a:t>
            </a:r>
            <a:r>
              <a:rPr lang="fr-FR" sz="2000" dirty="0" smtClean="0"/>
              <a:t>Elle </a:t>
            </a:r>
            <a:r>
              <a:rPr lang="fr-FR" sz="2000" dirty="0"/>
              <a:t>donne des informations de </a:t>
            </a:r>
            <a:r>
              <a:rPr lang="fr-FR" sz="2000" dirty="0" smtClean="0"/>
              <a:t>traitement.</a:t>
            </a:r>
          </a:p>
          <a:p>
            <a:r>
              <a:rPr lang="fr-FR" sz="2000" dirty="0" smtClean="0">
                <a:solidFill>
                  <a:srgbClr val="00B050"/>
                </a:solidFill>
              </a:rPr>
              <a:t>Version</a:t>
            </a:r>
            <a:r>
              <a:rPr lang="fr-FR" sz="2000" dirty="0">
                <a:solidFill>
                  <a:srgbClr val="00B050"/>
                </a:solidFill>
              </a:rPr>
              <a:t>: </a:t>
            </a:r>
            <a:r>
              <a:rPr lang="fr-FR" sz="2000" dirty="0"/>
              <a:t>elle indique la version du XML utilisé (1.0 ou 1.1</a:t>
            </a:r>
            <a:r>
              <a:rPr lang="fr-FR" sz="2000" dirty="0" smtClean="0"/>
              <a:t>).</a:t>
            </a:r>
          </a:p>
          <a:p>
            <a:endParaRPr lang="fr-FR" sz="800" dirty="0"/>
          </a:p>
          <a:p>
            <a:r>
              <a:rPr lang="fr-FR" sz="2000" dirty="0" err="1" smtClean="0">
                <a:solidFill>
                  <a:srgbClr val="00B050"/>
                </a:solidFill>
              </a:rPr>
              <a:t>Encoding</a:t>
            </a:r>
            <a:r>
              <a:rPr lang="fr-FR" sz="2000" dirty="0">
                <a:solidFill>
                  <a:srgbClr val="00B050"/>
                </a:solidFill>
              </a:rPr>
              <a:t>: </a:t>
            </a:r>
            <a:r>
              <a:rPr lang="fr-FR" sz="2000" dirty="0"/>
              <a:t>Il s'agit du </a:t>
            </a:r>
            <a:r>
              <a:rPr lang="fr-FR" sz="2000" b="1" dirty="0"/>
              <a:t>jeu de caractères</a:t>
            </a:r>
            <a:r>
              <a:rPr lang="fr-FR" sz="2000" dirty="0"/>
              <a:t> utilisé dans le document XML. Par défaut, l'encodage de XML est </a:t>
            </a:r>
            <a:r>
              <a:rPr lang="fr-FR" sz="2000" dirty="0" smtClean="0"/>
              <a:t>l'UTF-8 pour la langue arabe.</a:t>
            </a:r>
          </a:p>
          <a:p>
            <a:endParaRPr lang="fr-FR" sz="500" dirty="0"/>
          </a:p>
          <a:p>
            <a:r>
              <a:rPr lang="fr-FR" sz="2000" dirty="0" err="1">
                <a:solidFill>
                  <a:srgbClr val="00B050"/>
                </a:solidFill>
              </a:rPr>
              <a:t>Standalone</a:t>
            </a:r>
            <a:r>
              <a:rPr lang="fr-FR" sz="2000" dirty="0">
                <a:solidFill>
                  <a:srgbClr val="00B050"/>
                </a:solidFill>
              </a:rPr>
              <a:t>: </a:t>
            </a:r>
            <a:r>
              <a:rPr lang="fr-FR" sz="2000" dirty="0"/>
              <a:t>Cette information permet de savoir si votre document XML est autonome ou si un autre document lui est rattaché (notion à voir après</a:t>
            </a:r>
            <a:r>
              <a:rPr lang="fr-FR" sz="2000" dirty="0" smtClean="0"/>
              <a:t>). Valeur égale à </a:t>
            </a:r>
            <a:r>
              <a:rPr lang="fr-FR" sz="2000" dirty="0" err="1" smtClean="0">
                <a:solidFill>
                  <a:srgbClr val="FF0000"/>
                </a:solidFill>
              </a:rPr>
              <a:t>yes</a:t>
            </a:r>
            <a:r>
              <a:rPr lang="fr-FR" sz="2000" dirty="0" smtClean="0"/>
              <a:t> or </a:t>
            </a:r>
            <a:r>
              <a:rPr lang="fr-FR" sz="2000" dirty="0" smtClean="0">
                <a:solidFill>
                  <a:srgbClr val="FF0000"/>
                </a:solidFill>
              </a:rPr>
              <a:t>no</a:t>
            </a:r>
          </a:p>
          <a:p>
            <a:pPr marL="914400" lvl="2" indent="0">
              <a:buNone/>
            </a:pPr>
            <a:r>
              <a:rPr lang="fr-FR" sz="2000" dirty="0" smtClean="0"/>
              <a:t>Exemple:</a:t>
            </a:r>
            <a:endParaRPr lang="fr-FR" sz="20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42976" y="4643446"/>
            <a:ext cx="7146201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57224" y="1214422"/>
            <a:ext cx="7493560" cy="50583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71472" y="714356"/>
            <a:ext cx="1355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/>
              <a:t>Exemple: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428596" y="2786058"/>
            <a:ext cx="8229600" cy="68579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fr-FR" dirty="0" smtClean="0">
                <a:solidFill>
                  <a:srgbClr val="C00000"/>
                </a:solidFill>
              </a:rPr>
              <a:t>Exemple d’un répertoire téléphonique </a:t>
            </a:r>
            <a:endParaRPr lang="fr-FR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8683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48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A431-CDB4-46EA-9788-F5B42BA94049}" type="datetime2">
              <a:rPr lang="fr-FR" smtClean="0"/>
              <a:pPr/>
              <a:t>jeudi 31 décembre 2009</a:t>
            </a:fld>
            <a:endParaRPr lang="fr-BE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pic>
        <p:nvPicPr>
          <p:cNvPr id="1026" name="Picture 2" descr="C:\Users\dhia\Pictures\2608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643050"/>
            <a:ext cx="3576654" cy="35766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itre 6"/>
          <p:cNvSpPr txBox="1">
            <a:spLocks/>
          </p:cNvSpPr>
          <p:nvPr/>
        </p:nvSpPr>
        <p:spPr>
          <a:xfrm>
            <a:off x="500034" y="1714488"/>
            <a:ext cx="8915399" cy="2286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Créer des définitions pour les documents XML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 DTD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571472" y="928670"/>
            <a:ext cx="8229600" cy="521497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fr-FR" sz="2200" dirty="0" smtClean="0"/>
              <a:t>Pour  créer une base de données dans un premier temps, il faut tout d’abord la structure de cette base de données (le schéma relationnel) . La même démarche on l’applique en XML, on doit schématiser notre fichier XML par un autre fichier de type </a:t>
            </a:r>
            <a:r>
              <a:rPr lang="fr-FR" sz="2200" b="1" dirty="0" smtClean="0"/>
              <a:t>DTD </a:t>
            </a:r>
            <a:r>
              <a:rPr lang="fr-FR" sz="2200" dirty="0" smtClean="0"/>
              <a:t>(</a:t>
            </a: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fr-FR" sz="2400" dirty="0" smtClean="0"/>
              <a:t>éclaration du </a:t>
            </a: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fr-FR" sz="2400" dirty="0" smtClean="0"/>
              <a:t>ype de </a:t>
            </a: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fr-FR" sz="2400" dirty="0" smtClean="0"/>
              <a:t>ocument) </a:t>
            </a:r>
            <a:r>
              <a:rPr lang="fr-FR" sz="2200" dirty="0" smtClean="0"/>
              <a:t>ce fichier la contient des éléments qui décrivent le fichier XML où chaque élément contient des champs.</a:t>
            </a:r>
            <a:endParaRPr lang="fr-FR" sz="2200" dirty="0"/>
          </a:p>
        </p:txBody>
      </p:sp>
      <p:pic>
        <p:nvPicPr>
          <p:cNvPr id="2052" name="Picture 4" descr="C:\Users\dhia\Pictures\2000px-Text-xm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3429000"/>
            <a:ext cx="1928826" cy="2357429"/>
          </a:xfrm>
          <a:prstGeom prst="rect">
            <a:avLst/>
          </a:prstGeom>
          <a:noFill/>
        </p:spPr>
      </p:pic>
      <p:pic>
        <p:nvPicPr>
          <p:cNvPr id="2053" name="Picture 5" descr="C:\Users\dhia\Pictures\dtd-file-format-extension_318-4578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429000"/>
            <a:ext cx="2252667" cy="2252667"/>
          </a:xfrm>
          <a:prstGeom prst="rect">
            <a:avLst/>
          </a:prstGeom>
          <a:noFill/>
        </p:spPr>
      </p:pic>
      <p:sp>
        <p:nvSpPr>
          <p:cNvPr id="12" name="Flèche droite 11"/>
          <p:cNvSpPr/>
          <p:nvPr/>
        </p:nvSpPr>
        <p:spPr>
          <a:xfrm>
            <a:off x="3643306" y="4071942"/>
            <a:ext cx="1785950" cy="100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457200" y="785795"/>
            <a:ext cx="8229600" cy="5340370"/>
          </a:xfrm>
        </p:spPr>
        <p:txBody>
          <a:bodyPr/>
          <a:lstStyle/>
          <a:p>
            <a:pPr>
              <a:buNone/>
            </a:pPr>
            <a:r>
              <a:rPr lang="fr-FR" sz="2400" dirty="0" smtClean="0"/>
              <a:t>Les appels</a:t>
            </a:r>
          </a:p>
          <a:p>
            <a:pPr>
              <a:buNone/>
            </a:pPr>
            <a:r>
              <a:rPr lang="fr-FR" sz="2400" dirty="0" smtClean="0"/>
              <a:t>Appel interne :</a:t>
            </a:r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r>
              <a:rPr lang="fr-FR" sz="2400" dirty="0" smtClean="0"/>
              <a:t>Appel externe :</a:t>
            </a:r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500034" y="1857364"/>
            <a:ext cx="8201025" cy="1381125"/>
            <a:chOff x="3149978" y="2611685"/>
            <a:chExt cx="8201025" cy="1381125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149978" y="2611685"/>
              <a:ext cx="8201025" cy="1381125"/>
            </a:xfrm>
            <a:prstGeom prst="rect">
              <a:avLst/>
            </a:prstGeom>
          </p:spPr>
        </p:pic>
        <p:cxnSp>
          <p:nvCxnSpPr>
            <p:cNvPr id="14" name="Connecteur droit 13"/>
            <p:cNvCxnSpPr/>
            <p:nvPr/>
          </p:nvCxnSpPr>
          <p:spPr>
            <a:xfrm>
              <a:off x="4526732" y="3114389"/>
              <a:ext cx="8148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3359650" y="2821523"/>
              <a:ext cx="1167082" cy="3259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928662" y="4214818"/>
            <a:ext cx="7339556" cy="995880"/>
            <a:chOff x="3580712" y="5178584"/>
            <a:chExt cx="7339556" cy="995880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511" t="672" r="1544" b="79642"/>
            <a:stretch/>
          </p:blipFill>
          <p:spPr>
            <a:xfrm>
              <a:off x="3580712" y="5178584"/>
              <a:ext cx="7339556" cy="995880"/>
            </a:xfrm>
            <a:prstGeom prst="rect">
              <a:avLst/>
            </a:prstGeom>
          </p:spPr>
        </p:pic>
        <p:sp>
          <p:nvSpPr>
            <p:cNvPr id="18" name="Ellipse 17"/>
            <p:cNvSpPr/>
            <p:nvPr/>
          </p:nvSpPr>
          <p:spPr>
            <a:xfrm>
              <a:off x="6237838" y="5640309"/>
              <a:ext cx="832918" cy="3259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7143184" y="5966234"/>
              <a:ext cx="205513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457200" y="785795"/>
            <a:ext cx="8229600" cy="5340370"/>
          </a:xfrm>
        </p:spPr>
        <p:txBody>
          <a:bodyPr/>
          <a:lstStyle/>
          <a:p>
            <a:r>
              <a:rPr lang="fr-FR" dirty="0" smtClean="0"/>
              <a:t>Structure d’un fichier DTD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214414" y="1364354"/>
            <a:ext cx="5913670" cy="4308872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fr-FR" sz="2400" dirty="0" smtClean="0">
                <a:solidFill>
                  <a:srgbClr val="C00000"/>
                </a:solidFill>
                <a:latin typeface="Menlo"/>
                <a:cs typeface="Arial" pitchFamily="34" charset="0"/>
              </a:rPr>
              <a:t>Entête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&lt;?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xml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 version="1.0</a:t>
            </a:r>
            <a:r>
              <a:rPr lang="fr-FR" sz="2000" dirty="0" smtClean="0">
                <a:solidFill>
                  <a:srgbClr val="333333"/>
                </a:solidFill>
                <a:latin typeface="Menlo"/>
                <a:cs typeface="Arial" pitchFamily="34" charset="0"/>
              </a:rPr>
              <a:t>"</a:t>
            </a:r>
            <a:r>
              <a:rPr kumimoji="0" lang="fr-FR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fr-FR" sz="2000" b="0" i="0" u="none" strike="noStrike" cap="none" normalizeH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encoding</a:t>
            </a:r>
            <a:r>
              <a:rPr lang="fr-FR" sz="2000" dirty="0" smtClean="0">
                <a:solidFill>
                  <a:srgbClr val="333333"/>
                </a:solidFill>
                <a:latin typeface="Menlo"/>
                <a:cs typeface="Arial" pitchFamily="34" charset="0"/>
              </a:rPr>
              <a:t>="UTF-8"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?&gt;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000" dirty="0" smtClean="0">
              <a:solidFill>
                <a:srgbClr val="333333"/>
              </a:solidFill>
              <a:latin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Menlo"/>
                <a:cs typeface="Arial" pitchFamily="34" charset="0"/>
              </a:rPr>
              <a:t>2. </a:t>
            </a:r>
            <a:r>
              <a:rPr lang="fr-FR" sz="2400" dirty="0" smtClean="0">
                <a:solidFill>
                  <a:srgbClr val="C00000"/>
                </a:solidFill>
                <a:latin typeface="Menlo"/>
                <a:cs typeface="Arial" pitchFamily="34" charset="0"/>
              </a:rPr>
              <a:t>Eléments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&lt;!ELEMENT 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repertoire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 (personne*)&gt;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&lt;!ELEMENT personne (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nom,prenom,publication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+)&gt;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&lt;!ELEMENT nom (#PCDATA)&gt;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&lt;!ELEMENT </a:t>
            </a:r>
            <a:r>
              <a:rPr kumimoji="0" lang="fr-F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prenom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 (#PCDATA)&gt;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 &lt;!ELEMENT publication (#PCDATA)&gt;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3. Attributs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/>
              <a:t>&lt;!ATTLIST personne </a:t>
            </a:r>
            <a:r>
              <a:rPr lang="fr-FR" sz="2400" dirty="0" err="1" smtClean="0"/>
              <a:t>age</a:t>
            </a:r>
            <a:r>
              <a:rPr lang="fr-FR" sz="2400" dirty="0" smtClean="0"/>
              <a:t> CDATA&gt;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/>
          <a:lstStyle/>
          <a:p>
            <a:r>
              <a:rPr lang="fr-FR" dirty="0" smtClean="0"/>
              <a:t>Les déclarations :</a:t>
            </a:r>
          </a:p>
          <a:p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 err="1" smtClean="0"/>
              <a:t>element</a:t>
            </a:r>
            <a:r>
              <a:rPr lang="fr-FR" dirty="0" smtClean="0"/>
              <a:t> nom type &gt;</a:t>
            </a:r>
          </a:p>
          <a:p>
            <a:pPr>
              <a:buNone/>
            </a:pP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 rot="10800000" flipV="1">
            <a:off x="2714612" y="2786058"/>
            <a:ext cx="1000132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929058" y="2786058"/>
            <a:ext cx="1000132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071670" y="3429000"/>
            <a:ext cx="121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#PCDATA</a:t>
            </a:r>
          </a:p>
          <a:p>
            <a:endParaRPr lang="fr-FR" sz="20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4286248" y="3435494"/>
            <a:ext cx="4071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Structure (d’autres champs)</a:t>
            </a:r>
          </a:p>
          <a:p>
            <a:endParaRPr lang="fr-FR" sz="2000" b="1" dirty="0" smtClean="0"/>
          </a:p>
          <a:p>
            <a:pPr>
              <a:buFontTx/>
              <a:buChar char="-"/>
            </a:pPr>
            <a:r>
              <a:rPr lang="fr-FR" sz="2000" b="1" dirty="0" smtClean="0"/>
              <a:t>C1,C2 </a:t>
            </a:r>
            <a:r>
              <a:rPr lang="fr-FR" sz="2000" dirty="0" smtClean="0"/>
              <a:t>: l’élément C1 puis C2</a:t>
            </a:r>
          </a:p>
          <a:p>
            <a:pPr>
              <a:buFontTx/>
              <a:buChar char="-"/>
            </a:pPr>
            <a:r>
              <a:rPr lang="fr-FR" sz="2000" b="1" dirty="0" smtClean="0"/>
              <a:t> C1|C2 </a:t>
            </a:r>
            <a:r>
              <a:rPr lang="fr-FR" sz="2000" dirty="0" smtClean="0"/>
              <a:t>: C1 ou C2</a:t>
            </a:r>
          </a:p>
          <a:p>
            <a:pPr>
              <a:buFontTx/>
              <a:buChar char="-"/>
            </a:pPr>
            <a:r>
              <a:rPr lang="fr-FR" sz="2000" b="1" dirty="0" smtClean="0"/>
              <a:t>C+ </a:t>
            </a:r>
            <a:r>
              <a:rPr lang="fr-FR" sz="2000" dirty="0" smtClean="0"/>
              <a:t>: 1 ou plusieurs élément C.</a:t>
            </a:r>
          </a:p>
          <a:p>
            <a:pPr>
              <a:buFontTx/>
              <a:buChar char="-"/>
            </a:pPr>
            <a:r>
              <a:rPr lang="fr-FR" sz="2000" b="1" dirty="0" smtClean="0"/>
              <a:t>C* </a:t>
            </a:r>
            <a:r>
              <a:rPr lang="fr-FR" sz="2000" dirty="0" smtClean="0"/>
              <a:t>: 0 ou plusieurs élément C.</a:t>
            </a:r>
          </a:p>
          <a:p>
            <a:pPr>
              <a:buFontTx/>
              <a:buChar char="-"/>
            </a:pPr>
            <a:r>
              <a:rPr lang="fr-FR" sz="2000" b="1" dirty="0" smtClean="0"/>
              <a:t>C? </a:t>
            </a:r>
            <a:r>
              <a:rPr lang="fr-FR" sz="2000" dirty="0" smtClean="0"/>
              <a:t>: 0 ou 1 élément de C.</a:t>
            </a:r>
          </a:p>
          <a:p>
            <a:pPr>
              <a:buFontTx/>
              <a:buChar char="-"/>
            </a:pP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Espace réservé du contenu 12"/>
          <p:cNvSpPr txBox="1">
            <a:spLocks/>
          </p:cNvSpPr>
          <p:nvPr/>
        </p:nvSpPr>
        <p:spPr>
          <a:xfrm>
            <a:off x="428596" y="2786058"/>
            <a:ext cx="8229600" cy="6857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Exemple d’une</a:t>
            </a: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boite Mail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42910" y="857232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Les attributs</a:t>
            </a:r>
          </a:p>
          <a:p>
            <a:endParaRPr lang="fr-FR" sz="2400" b="1" dirty="0" smtClean="0"/>
          </a:p>
          <a:p>
            <a:r>
              <a:rPr lang="fr-FR" sz="2400" b="1" dirty="0" smtClean="0"/>
              <a:t>&lt;! ATTLIST </a:t>
            </a:r>
            <a:r>
              <a:rPr lang="fr-FR" sz="2400" b="1" dirty="0" err="1" smtClean="0"/>
              <a:t>element</a:t>
            </a:r>
            <a:r>
              <a:rPr lang="fr-FR" sz="2400" b="1" dirty="0" smtClean="0"/>
              <a:t> nom type Option&gt;</a:t>
            </a:r>
          </a:p>
        </p:txBody>
      </p:sp>
      <p:cxnSp>
        <p:nvCxnSpPr>
          <p:cNvPr id="15" name="Connecteur en angle 14"/>
          <p:cNvCxnSpPr/>
          <p:nvPr/>
        </p:nvCxnSpPr>
        <p:spPr>
          <a:xfrm rot="5400000">
            <a:off x="3143240" y="2500306"/>
            <a:ext cx="1500198" cy="500066"/>
          </a:xfrm>
          <a:prstGeom prst="bentConnector3">
            <a:avLst>
              <a:gd name="adj1" fmla="val 10171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0" y="3286124"/>
            <a:ext cx="371474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CDATA : </a:t>
            </a:r>
            <a:r>
              <a:rPr lang="fr-FR" dirty="0" smtClean="0"/>
              <a:t>texte</a:t>
            </a:r>
          </a:p>
          <a:p>
            <a:r>
              <a:rPr lang="fr-FR" b="1" dirty="0" smtClean="0"/>
              <a:t>ID </a:t>
            </a:r>
            <a:r>
              <a:rPr lang="fr-FR" dirty="0" smtClean="0"/>
              <a:t>: Unique</a:t>
            </a:r>
          </a:p>
          <a:p>
            <a:r>
              <a:rPr lang="fr-FR" b="1" dirty="0" smtClean="0"/>
              <a:t>(val1|val2|val3)</a:t>
            </a:r>
            <a:r>
              <a:rPr lang="fr-FR" dirty="0" smtClean="0"/>
              <a:t> : choix parmi la liste</a:t>
            </a:r>
            <a:endParaRPr lang="fr-FR" dirty="0"/>
          </a:p>
        </p:txBody>
      </p:sp>
      <p:cxnSp>
        <p:nvCxnSpPr>
          <p:cNvPr id="22" name="Connecteur en angle 21"/>
          <p:cNvCxnSpPr/>
          <p:nvPr/>
        </p:nvCxnSpPr>
        <p:spPr>
          <a:xfrm rot="16200000" flipH="1">
            <a:off x="4464843" y="2536025"/>
            <a:ext cx="1643074" cy="571504"/>
          </a:xfrm>
          <a:prstGeom prst="bentConnector3">
            <a:avLst>
              <a:gd name="adj1" fmla="val 100593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572132" y="3429000"/>
            <a:ext cx="328614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#</a:t>
            </a:r>
            <a:r>
              <a:rPr lang="fr-FR" b="1" dirty="0" err="1" smtClean="0"/>
              <a:t>Required</a:t>
            </a:r>
            <a:r>
              <a:rPr lang="fr-FR" b="1" dirty="0" smtClean="0"/>
              <a:t> </a:t>
            </a:r>
            <a:r>
              <a:rPr lang="fr-FR" dirty="0" smtClean="0"/>
              <a:t>: Attribut obligatoire</a:t>
            </a:r>
          </a:p>
          <a:p>
            <a:r>
              <a:rPr lang="fr-FR" b="1" dirty="0" smtClean="0"/>
              <a:t>#</a:t>
            </a:r>
            <a:r>
              <a:rPr lang="fr-FR" b="1" dirty="0" err="1" smtClean="0"/>
              <a:t>Implied</a:t>
            </a:r>
            <a:r>
              <a:rPr lang="fr-FR" b="1" dirty="0" smtClean="0"/>
              <a:t> </a:t>
            </a:r>
            <a:r>
              <a:rPr lang="fr-FR" dirty="0" smtClean="0"/>
              <a:t>: Attribut optionnel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Espace réservé du contenu 12"/>
          <p:cNvSpPr txBox="1">
            <a:spLocks/>
          </p:cNvSpPr>
          <p:nvPr/>
        </p:nvSpPr>
        <p:spPr>
          <a:xfrm>
            <a:off x="428596" y="2786058"/>
            <a:ext cx="8229600" cy="6857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Exemple 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</a:t>
            </a: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 ville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2571744"/>
            <a:ext cx="8229600" cy="8683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solidFill>
                  <a:srgbClr val="C00000"/>
                </a:solidFill>
                <a:latin typeface="Arial Rounded MT Bold" pitchFamily="34" charset="0"/>
              </a:rPr>
              <a:t>Merci pour votre attention</a:t>
            </a:r>
            <a:endParaRPr lang="fr-FR" sz="48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13B6-FEFD-4CB0-B300-7EB29A23A7D9}" type="datetime2">
              <a:rPr lang="fr-FR" smtClean="0"/>
              <a:pPr/>
              <a:t>jeudi 31 décembre 2009</a:t>
            </a:fld>
            <a:endParaRPr lang="fr-BE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357158" y="1714488"/>
            <a:ext cx="8501090" cy="33575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4800" i="1" dirty="0"/>
              <a:t>le </a:t>
            </a:r>
            <a:r>
              <a:rPr lang="fr-FR" sz="4800" b="1" i="1" dirty="0"/>
              <a:t>langage XML </a:t>
            </a:r>
            <a:r>
              <a:rPr lang="fr-FR" sz="4800" i="1" dirty="0"/>
              <a:t>est un langage qui permet de décrire des données à l'aide de </a:t>
            </a:r>
            <a:r>
              <a:rPr lang="fr-FR" sz="4800" b="1" i="1" dirty="0"/>
              <a:t>balises</a:t>
            </a:r>
            <a:r>
              <a:rPr lang="fr-FR" sz="4800" i="1" dirty="0"/>
              <a:t> et de règles que l'on peut personnaliser</a:t>
            </a:r>
            <a:endParaRPr lang="fr-F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itre 1"/>
          <p:cNvSpPr txBox="1">
            <a:spLocks/>
          </p:cNvSpPr>
          <p:nvPr/>
        </p:nvSpPr>
        <p:spPr>
          <a:xfrm>
            <a:off x="571472" y="642918"/>
            <a:ext cx="9587344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Origine et objectif du XML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2844" y="1349953"/>
            <a:ext cx="857256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2000" dirty="0" smtClean="0"/>
              <a:t>Aux débuts d'Internet, les ordinateurs et les programmes échangeaient des données en utilisant des fichiers. </a:t>
            </a:r>
          </a:p>
          <a:p>
            <a:pPr lvl="2"/>
            <a:r>
              <a:rPr lang="fr-FR" sz="2000" b="1" dirty="0" smtClean="0"/>
              <a:t>Inconvénient: </a:t>
            </a:r>
            <a:r>
              <a:rPr lang="fr-FR" sz="2000" dirty="0" smtClean="0"/>
              <a:t>il fallait sans cesse adapter les programmes au format du fichier ce qui représentait une charge de travail importante.</a:t>
            </a:r>
          </a:p>
          <a:p>
            <a:pPr lvl="2"/>
            <a:endParaRPr lang="fr-FR" sz="2000" dirty="0" smtClean="0"/>
          </a:p>
          <a:p>
            <a:pPr lvl="1"/>
            <a:r>
              <a:rPr lang="fr-FR" sz="2000" dirty="0" smtClean="0"/>
              <a:t>La solution est Le langage </a:t>
            </a:r>
            <a:r>
              <a:rPr lang="fr-FR" sz="2000" b="1" dirty="0" smtClean="0"/>
              <a:t>SGML </a:t>
            </a:r>
            <a:r>
              <a:rPr lang="fr-FR" sz="2000" dirty="0" smtClean="0"/>
              <a:t>ou </a:t>
            </a:r>
            <a:r>
              <a:rPr lang="fr-FR" sz="2000" b="1" dirty="0" smtClean="0"/>
              <a:t>S</a:t>
            </a:r>
            <a:r>
              <a:rPr lang="fr-FR" sz="2000" dirty="0" smtClean="0"/>
              <a:t>tandard </a:t>
            </a:r>
            <a:r>
              <a:rPr lang="fr-FR" sz="2000" b="1" dirty="0" err="1" smtClean="0"/>
              <a:t>G</a:t>
            </a:r>
            <a:r>
              <a:rPr lang="fr-FR" sz="2000" dirty="0" err="1" smtClean="0"/>
              <a:t>eneralized</a:t>
            </a:r>
            <a:r>
              <a:rPr lang="fr-FR" sz="2000" dirty="0" smtClean="0"/>
              <a:t> </a:t>
            </a:r>
            <a:r>
              <a:rPr lang="fr-FR" sz="2000" b="1" dirty="0" err="1" smtClean="0"/>
              <a:t>M</a:t>
            </a:r>
            <a:r>
              <a:rPr lang="fr-FR" sz="2000" dirty="0" err="1" smtClean="0"/>
              <a:t>arkup</a:t>
            </a:r>
            <a:r>
              <a:rPr lang="fr-FR" sz="2000" dirty="0" smtClean="0"/>
              <a:t> </a:t>
            </a:r>
            <a:r>
              <a:rPr lang="fr-FR" sz="2000" b="1" dirty="0" err="1" smtClean="0"/>
              <a:t>L</a:t>
            </a:r>
            <a:r>
              <a:rPr lang="fr-FR" sz="2000" dirty="0" err="1" smtClean="0"/>
              <a:t>anguage</a:t>
            </a:r>
            <a:r>
              <a:rPr lang="fr-FR" sz="2000" dirty="0" smtClean="0"/>
              <a:t>: C'est un langage puissant, extensible et standard qui permet de décrire à l'aide de </a:t>
            </a:r>
            <a:r>
              <a:rPr lang="fr-FR" sz="2000" b="1" dirty="0" smtClean="0"/>
              <a:t>balises </a:t>
            </a:r>
            <a:r>
              <a:rPr lang="fr-FR" sz="2000" dirty="0" smtClean="0"/>
              <a:t>un ensemble de données. </a:t>
            </a:r>
          </a:p>
          <a:p>
            <a:pPr lvl="2"/>
            <a:r>
              <a:rPr lang="fr-FR" sz="2000" b="1" dirty="0" smtClean="0"/>
              <a:t>Inconvénient: </a:t>
            </a:r>
            <a:r>
              <a:rPr lang="fr-FR" sz="2000" dirty="0" smtClean="0"/>
              <a:t>langage, très complexe, n'était pas forcément compatible pour effectuer des échanges sur le web.</a:t>
            </a:r>
          </a:p>
          <a:p>
            <a:pPr lvl="2"/>
            <a:endParaRPr lang="fr-FR" sz="2000" dirty="0" smtClean="0"/>
          </a:p>
          <a:p>
            <a:pPr lvl="1"/>
            <a:r>
              <a:rPr lang="fr-FR" sz="2000" dirty="0" smtClean="0"/>
              <a:t>La solution est Le langage </a:t>
            </a:r>
            <a:r>
              <a:rPr lang="fr-FR" sz="2000" b="1" dirty="0" smtClean="0"/>
              <a:t>XML</a:t>
            </a:r>
            <a:r>
              <a:rPr lang="fr-FR" sz="2000" dirty="0" smtClean="0"/>
              <a:t> : XML 1.0 est devenu une recommandation du W3C (le "</a:t>
            </a:r>
            <a:r>
              <a:rPr lang="fr-FR" sz="2000" i="1" dirty="0" smtClean="0"/>
              <a:t>World Wild Web Consortium</a:t>
            </a:r>
            <a:r>
              <a:rPr lang="fr-FR" sz="2000" dirty="0" smtClean="0"/>
              <a:t>") le 10 février 1998.</a:t>
            </a:r>
          </a:p>
          <a:p>
            <a:pPr lvl="1"/>
            <a:r>
              <a:rPr lang="fr-FR" sz="2000" dirty="0" smtClean="0"/>
              <a:t>Depuis, les spécifications du langage ont évolué, et la version 1.1 a été publiée le 4 février 2004. C'est pourtant la version 1.0 du langage XML qui est encore la plus utilisée aujourd'hui.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itre 1"/>
          <p:cNvSpPr txBox="1">
            <a:spLocks/>
          </p:cNvSpPr>
          <p:nvPr/>
        </p:nvSpPr>
        <p:spPr>
          <a:xfrm>
            <a:off x="571472" y="642918"/>
            <a:ext cx="9587344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Origine et objectif du XML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357158" y="1357298"/>
            <a:ext cx="8429684" cy="499687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fr-FR" sz="2400" b="1" dirty="0" smtClean="0"/>
              <a:t>   Objectifs</a:t>
            </a:r>
          </a:p>
          <a:p>
            <a:pPr lvl="1" algn="just"/>
            <a:r>
              <a:rPr lang="fr-FR" sz="2000" dirty="0" smtClean="0"/>
              <a:t>Faciliter </a:t>
            </a:r>
            <a:r>
              <a:rPr lang="fr-FR" sz="2000" dirty="0"/>
              <a:t>les </a:t>
            </a:r>
            <a:r>
              <a:rPr lang="fr-FR" sz="2000" dirty="0">
                <a:solidFill>
                  <a:srgbClr val="FF0000"/>
                </a:solidFill>
              </a:rPr>
              <a:t>échanges de données </a:t>
            </a:r>
            <a:r>
              <a:rPr lang="fr-FR" sz="2000" dirty="0"/>
              <a:t>entre les machines </a:t>
            </a:r>
            <a:endParaRPr lang="fr-FR" sz="2000" dirty="0" smtClean="0"/>
          </a:p>
          <a:p>
            <a:pPr lvl="1" algn="just"/>
            <a:endParaRPr lang="fr-FR" sz="2000" dirty="0" smtClean="0"/>
          </a:p>
          <a:p>
            <a:pPr lvl="1" algn="just"/>
            <a:r>
              <a:rPr lang="fr-FR" sz="2000" dirty="0" smtClean="0"/>
              <a:t>Décrire </a:t>
            </a:r>
            <a:r>
              <a:rPr lang="fr-FR" sz="2000" dirty="0"/>
              <a:t>les données de manière aussi bien </a:t>
            </a:r>
            <a:r>
              <a:rPr lang="fr-FR" sz="2000" dirty="0">
                <a:solidFill>
                  <a:srgbClr val="FF0000"/>
                </a:solidFill>
              </a:rPr>
              <a:t>compréhensible</a:t>
            </a:r>
            <a:r>
              <a:rPr lang="fr-FR" sz="2000" dirty="0"/>
              <a:t> par les hommes qui écrivent les documents XML que par les machines qui les exploitent</a:t>
            </a:r>
            <a:r>
              <a:rPr lang="fr-FR" sz="2000" dirty="0" smtClean="0"/>
              <a:t>.</a:t>
            </a:r>
          </a:p>
          <a:p>
            <a:pPr lvl="1" algn="just"/>
            <a:endParaRPr lang="fr-FR" sz="2000" dirty="0" smtClean="0"/>
          </a:p>
          <a:p>
            <a:pPr lvl="1" algn="just"/>
            <a:r>
              <a:rPr lang="fr-FR" sz="2000" dirty="0" smtClean="0"/>
              <a:t>Le </a:t>
            </a:r>
            <a:r>
              <a:rPr lang="fr-FR" sz="2000" dirty="0"/>
              <a:t>XML se veut également </a:t>
            </a:r>
            <a:r>
              <a:rPr lang="fr-FR" sz="2000" dirty="0">
                <a:solidFill>
                  <a:srgbClr val="FF0000"/>
                </a:solidFill>
              </a:rPr>
              <a:t>compatible</a:t>
            </a:r>
            <a:r>
              <a:rPr lang="fr-FR" sz="2000" dirty="0"/>
              <a:t> avec le </a:t>
            </a:r>
            <a:r>
              <a:rPr lang="fr-FR" sz="2000" dirty="0" smtClean="0"/>
              <a:t>web </a:t>
            </a:r>
            <a:r>
              <a:rPr lang="fr-FR" sz="2000" dirty="0"/>
              <a:t>afin que les échanges de données puissent se faire facilement à travers le réseau Internet.</a:t>
            </a:r>
            <a:endParaRPr lang="fr-FR" sz="2000" dirty="0" smtClean="0"/>
          </a:p>
          <a:p>
            <a:pPr lvl="1" algn="just"/>
            <a:endParaRPr lang="fr-FR" sz="2000" dirty="0" smtClean="0"/>
          </a:p>
          <a:p>
            <a:pPr lvl="1" algn="just"/>
            <a:r>
              <a:rPr lang="fr-FR" sz="2000" dirty="0" smtClean="0"/>
              <a:t>Le </a:t>
            </a:r>
            <a:r>
              <a:rPr lang="fr-FR" sz="2000" dirty="0"/>
              <a:t>XML se veut donc </a:t>
            </a:r>
            <a:r>
              <a:rPr lang="fr-FR" sz="2000" dirty="0">
                <a:solidFill>
                  <a:srgbClr val="FF0000"/>
                </a:solidFill>
              </a:rPr>
              <a:t>standardisé</a:t>
            </a:r>
            <a:r>
              <a:rPr lang="fr-FR" sz="2000" dirty="0"/>
              <a:t>, </a:t>
            </a:r>
            <a:r>
              <a:rPr lang="fr-FR" sz="2000" dirty="0">
                <a:solidFill>
                  <a:srgbClr val="FF0000"/>
                </a:solidFill>
              </a:rPr>
              <a:t>simple</a:t>
            </a:r>
            <a:r>
              <a:rPr lang="fr-FR" sz="2000" dirty="0"/>
              <a:t>, mais surtout </a:t>
            </a:r>
            <a:r>
              <a:rPr lang="fr-FR" sz="2000" dirty="0">
                <a:solidFill>
                  <a:srgbClr val="FF0000"/>
                </a:solidFill>
              </a:rPr>
              <a:t>extensible</a:t>
            </a:r>
            <a:r>
              <a:rPr lang="fr-FR" sz="2000" dirty="0"/>
              <a:t> et </a:t>
            </a:r>
            <a:r>
              <a:rPr lang="fr-FR" sz="2000" dirty="0">
                <a:solidFill>
                  <a:srgbClr val="FF0000"/>
                </a:solidFill>
              </a:rPr>
              <a:t>configurable</a:t>
            </a:r>
            <a:r>
              <a:rPr lang="fr-FR" sz="2000" dirty="0"/>
              <a:t> afin que n'importe quel type de données puisse être décrit.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itre 1"/>
          <p:cNvSpPr txBox="1">
            <a:spLocks/>
          </p:cNvSpPr>
          <p:nvPr/>
        </p:nvSpPr>
        <p:spPr>
          <a:xfrm>
            <a:off x="357158" y="500042"/>
            <a:ext cx="9587344" cy="107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Éditeur XML: 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editiX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(multiplateforme)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357298"/>
            <a:ext cx="6908800" cy="500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itre 1"/>
          <p:cNvSpPr txBox="1">
            <a:spLocks/>
          </p:cNvSpPr>
          <p:nvPr/>
        </p:nvSpPr>
        <p:spPr>
          <a:xfrm>
            <a:off x="571472" y="642918"/>
            <a:ext cx="9587344" cy="762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 éléments de base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642910" y="1285860"/>
            <a:ext cx="9587344" cy="4996873"/>
          </a:xfrm>
        </p:spPr>
        <p:txBody>
          <a:bodyPr>
            <a:normAutofit/>
          </a:bodyPr>
          <a:lstStyle/>
          <a:p>
            <a:endParaRPr lang="fr-FR" sz="2000" dirty="0" smtClean="0"/>
          </a:p>
          <a:p>
            <a:r>
              <a:rPr lang="fr-FR" sz="2000" dirty="0" smtClean="0"/>
              <a:t>Il existe trois éléments de base du langage XML:</a:t>
            </a:r>
          </a:p>
          <a:p>
            <a:pPr lvl="1"/>
            <a:r>
              <a:rPr lang="fr-FR" sz="2000" dirty="0" smtClean="0"/>
              <a:t>Les balises</a:t>
            </a:r>
          </a:p>
          <a:p>
            <a:pPr lvl="1"/>
            <a:r>
              <a:rPr lang="fr-FR" sz="2000" dirty="0" smtClean="0"/>
              <a:t>Les attributs</a:t>
            </a:r>
          </a:p>
          <a:p>
            <a:pPr lvl="1"/>
            <a:r>
              <a:rPr lang="fr-FR" sz="2000" dirty="0" smtClean="0"/>
              <a:t>Les commentaires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itre 1"/>
          <p:cNvSpPr txBox="1">
            <a:spLocks/>
          </p:cNvSpPr>
          <p:nvPr/>
        </p:nvSpPr>
        <p:spPr>
          <a:xfrm>
            <a:off x="-443344" y="642918"/>
            <a:ext cx="9587344" cy="107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1- les balises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571472" y="2285992"/>
            <a:ext cx="8001056" cy="3071834"/>
          </a:xfrm>
        </p:spPr>
        <p:txBody>
          <a:bodyPr>
            <a:normAutofit/>
          </a:bodyPr>
          <a:lstStyle/>
          <a:p>
            <a:r>
              <a:rPr lang="fr-FR" sz="2400" dirty="0"/>
              <a:t>En effet, les </a:t>
            </a:r>
            <a:r>
              <a:rPr lang="fr-FR" sz="2400" b="1" dirty="0"/>
              <a:t>balises</a:t>
            </a:r>
            <a:r>
              <a:rPr lang="fr-FR" sz="2400" dirty="0"/>
              <a:t> sont les éléments de base d'un document XML. Une </a:t>
            </a:r>
            <a:r>
              <a:rPr lang="fr-FR" sz="2400" dirty="0" smtClean="0"/>
              <a:t>balise </a:t>
            </a:r>
            <a:r>
              <a:rPr lang="fr-FR" sz="2400" dirty="0"/>
              <a:t>porte un nom </a:t>
            </a:r>
            <a:r>
              <a:rPr lang="fr-FR" sz="2400" dirty="0" smtClean="0"/>
              <a:t>et commence </a:t>
            </a:r>
            <a:r>
              <a:rPr lang="fr-FR" sz="2400" dirty="0"/>
              <a:t>donc par un </a:t>
            </a:r>
            <a:r>
              <a:rPr lang="fr-FR" sz="2400" b="1" dirty="0"/>
              <a:t>&lt;</a:t>
            </a:r>
            <a:r>
              <a:rPr lang="fr-FR" sz="2400" dirty="0"/>
              <a:t> et se termine par un </a:t>
            </a:r>
            <a:r>
              <a:rPr lang="fr-FR" sz="2400" b="1" dirty="0" smtClean="0"/>
              <a:t>&gt;</a:t>
            </a:r>
            <a:r>
              <a:rPr lang="fr-FR" sz="2400" dirty="0" smtClean="0"/>
              <a:t>.</a:t>
            </a:r>
          </a:p>
          <a:p>
            <a:pPr lvl="1"/>
            <a:r>
              <a:rPr lang="fr-FR" sz="2400" dirty="0" smtClean="0"/>
              <a:t>Exemple: &lt;étudiant&gt;, &lt;nom&gt;, &lt;adresse&gt;, </a:t>
            </a:r>
            <a:r>
              <a:rPr lang="fr-FR" sz="2400" dirty="0" err="1" smtClean="0"/>
              <a:t>etc</a:t>
            </a:r>
            <a:r>
              <a:rPr lang="fr-FR" sz="2400" dirty="0" smtClean="0"/>
              <a:t>…</a:t>
            </a:r>
          </a:p>
          <a:p>
            <a:r>
              <a:rPr lang="fr-FR" sz="2400" dirty="0" smtClean="0"/>
              <a:t>Deux type de balises</a:t>
            </a:r>
          </a:p>
          <a:p>
            <a:pPr lvl="1"/>
            <a:r>
              <a:rPr lang="fr-FR" sz="2400" dirty="0"/>
              <a:t>les </a:t>
            </a:r>
            <a:r>
              <a:rPr lang="fr-FR" sz="2400" b="1" dirty="0"/>
              <a:t>balises par paires</a:t>
            </a:r>
            <a:r>
              <a:rPr lang="fr-FR" sz="2400" dirty="0"/>
              <a:t> et </a:t>
            </a:r>
            <a:endParaRPr lang="fr-FR" sz="2400" dirty="0" smtClean="0"/>
          </a:p>
          <a:p>
            <a:pPr lvl="1"/>
            <a:r>
              <a:rPr lang="fr-FR" sz="2400" dirty="0" smtClean="0"/>
              <a:t>les</a:t>
            </a:r>
            <a:r>
              <a:rPr lang="fr-FR" sz="2400" dirty="0"/>
              <a:t> </a:t>
            </a:r>
            <a:r>
              <a:rPr lang="fr-FR" sz="2400" b="1" dirty="0"/>
              <a:t>balises uniques</a:t>
            </a:r>
            <a:r>
              <a:rPr lang="fr-FR" sz="2400" dirty="0" smtClean="0"/>
              <a:t>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Arial Rounded MT Bold" pitchFamily="34" charset="0"/>
              </a:rPr>
              <a:t>XML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jeudi 31 décembre 2009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642910" y="1714488"/>
            <a:ext cx="7858180" cy="36433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fr-FR" sz="2200" dirty="0"/>
              <a:t>Les </a:t>
            </a:r>
            <a:r>
              <a:rPr lang="fr-FR" sz="2200" b="1" dirty="0"/>
              <a:t>balises par paires</a:t>
            </a:r>
            <a:r>
              <a:rPr lang="fr-FR" sz="2200" dirty="0"/>
              <a:t> sont composées en réalité de 2 balises que l'on appelle </a:t>
            </a:r>
            <a:r>
              <a:rPr lang="fr-FR" sz="2200" b="1" dirty="0"/>
              <a:t>ouvrantes</a:t>
            </a:r>
            <a:r>
              <a:rPr lang="fr-FR" sz="2200" dirty="0"/>
              <a:t> et </a:t>
            </a:r>
            <a:r>
              <a:rPr lang="fr-FR" sz="2200" b="1" dirty="0"/>
              <a:t>fermantes</a:t>
            </a:r>
            <a:r>
              <a:rPr lang="fr-FR" sz="2200" dirty="0" smtClean="0"/>
              <a:t>.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fr-FR" sz="2200" dirty="0" smtClean="0"/>
              <a:t>Exemple: </a:t>
            </a:r>
            <a:r>
              <a:rPr lang="fr-FR" sz="2200" dirty="0" smtClean="0">
                <a:solidFill>
                  <a:srgbClr val="FF0000"/>
                </a:solidFill>
              </a:rPr>
              <a:t>&lt;balise</a:t>
            </a:r>
            <a:r>
              <a:rPr lang="fr-FR" sz="2200" dirty="0">
                <a:solidFill>
                  <a:srgbClr val="FF0000"/>
                </a:solidFill>
              </a:rPr>
              <a:t>&gt;&lt;/balise</a:t>
            </a:r>
            <a:r>
              <a:rPr lang="fr-FR" sz="2200" dirty="0" smtClean="0">
                <a:solidFill>
                  <a:srgbClr val="FF0000"/>
                </a:solidFill>
              </a:rPr>
              <a:t>&gt;</a:t>
            </a:r>
          </a:p>
          <a:p>
            <a:pPr marL="400050" lvl="1" indent="0">
              <a:spcBef>
                <a:spcPts val="600"/>
              </a:spcBef>
              <a:buNone/>
            </a:pPr>
            <a:endParaRPr lang="fr-FR" sz="2200" dirty="0" smtClean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2200" dirty="0" smtClean="0"/>
              <a:t>XML est sensible à la case</a:t>
            </a:r>
          </a:p>
          <a:p>
            <a:pPr>
              <a:spcBef>
                <a:spcPts val="600"/>
              </a:spcBef>
            </a:pPr>
            <a:endParaRPr lang="fr-FR" sz="2200" dirty="0" smtClean="0"/>
          </a:p>
          <a:p>
            <a:pPr defTabSz="914400" eaLnBrk="0" fontAlgn="base" hangingPunct="0">
              <a:spcBef>
                <a:spcPts val="600"/>
              </a:spcBef>
              <a:spcAft>
                <a:spcPct val="0"/>
              </a:spcAft>
              <a:buClrTx/>
            </a:pPr>
            <a:r>
              <a:rPr lang="fr-FR" altLang="fr-FR" sz="2200" dirty="0"/>
              <a:t>Bien évidemment, on peut mettre "des choses" entre </a:t>
            </a:r>
            <a:r>
              <a:rPr lang="fr-FR" altLang="fr-FR" sz="2200" dirty="0" smtClean="0"/>
              <a:t>ces balises</a:t>
            </a:r>
            <a:r>
              <a:rPr lang="fr-FR" altLang="fr-FR" sz="2200" dirty="0"/>
              <a:t>. On parle alors de </a:t>
            </a:r>
            <a:r>
              <a:rPr lang="fr-FR" altLang="fr-FR" sz="2200" dirty="0" smtClean="0"/>
              <a:t>contenu.</a:t>
            </a:r>
          </a:p>
          <a:p>
            <a:pPr marL="457200" lvl="1" indent="0" defTabSz="914400" eaLnBrk="0" fontAlgn="base" hangingPunct="0">
              <a:spcBef>
                <a:spcPts val="600"/>
              </a:spcBef>
              <a:spcAft>
                <a:spcPct val="0"/>
              </a:spcAft>
              <a:buClrTx/>
              <a:buNone/>
            </a:pPr>
            <a:r>
              <a:rPr lang="fr-FR" altLang="fr-FR" sz="2200" dirty="0" smtClean="0"/>
              <a:t>Exemple : </a:t>
            </a:r>
            <a:r>
              <a:rPr lang="fr-FR" altLang="fr-FR" sz="2200" dirty="0" smtClean="0">
                <a:solidFill>
                  <a:srgbClr val="FF0000"/>
                </a:solidFill>
              </a:rPr>
              <a:t>&lt;balise&gt;</a:t>
            </a:r>
            <a:r>
              <a:rPr lang="fr-FR" altLang="fr-FR" sz="2200" dirty="0" smtClean="0"/>
              <a:t>Je</a:t>
            </a:r>
            <a:r>
              <a:rPr lang="fr-FR" altLang="fr-FR" sz="2200" dirty="0"/>
              <a:t> suis le contenu de la balise</a:t>
            </a:r>
            <a:r>
              <a:rPr lang="fr-FR" altLang="fr-FR" sz="2200" dirty="0">
                <a:solidFill>
                  <a:srgbClr val="FF0000"/>
                </a:solidFill>
              </a:rPr>
              <a:t>&lt;/balise</a:t>
            </a:r>
            <a:r>
              <a:rPr lang="fr-FR" altLang="fr-FR" sz="2200" dirty="0" smtClean="0">
                <a:solidFill>
                  <a:srgbClr val="FF0000"/>
                </a:solidFill>
              </a:rPr>
              <a:t>&gt;</a:t>
            </a:r>
            <a:endParaRPr lang="fr-FR" altLang="fr-FR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3784830</TotalTime>
  <Words>857</Words>
  <PresentationFormat>Affichage à l'écran (4:3)</PresentationFormat>
  <Paragraphs>278</Paragraphs>
  <Slides>28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Thème Office</vt:lpstr>
      <vt:lpstr> Université M’hamed Bougara – Boumerdes Faculté des sciences Département Informatique 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XML</vt:lpstr>
      <vt:lpstr>Merci pour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Université M’hamed Bougara – Boumerdes Faculté des sciences Département Informatique </dc:title>
  <dc:creator>dhia</dc:creator>
  <cp:lastModifiedBy>dhia</cp:lastModifiedBy>
  <cp:revision>110</cp:revision>
  <dcterms:created xsi:type="dcterms:W3CDTF">2017-02-05T18:29:08Z</dcterms:created>
  <dcterms:modified xsi:type="dcterms:W3CDTF">2010-01-01T07:17:36Z</dcterms:modified>
</cp:coreProperties>
</file>