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4"/>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0"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24" autoAdjust="0"/>
  </p:normalViewPr>
  <p:slideViewPr>
    <p:cSldViewPr>
      <p:cViewPr varScale="1">
        <p:scale>
          <a:sx n="69" d="100"/>
          <a:sy n="69" d="100"/>
        </p:scale>
        <p:origin x="1410" y="96"/>
      </p:cViewPr>
      <p:guideLst>
        <p:guide orient="horz" pos="2160"/>
        <p:guide pos="2880"/>
      </p:guideLst>
    </p:cSldViewPr>
  </p:slideViewPr>
  <p:outlineViewPr>
    <p:cViewPr>
      <p:scale>
        <a:sx n="33" d="100"/>
        <a:sy n="33" d="100"/>
      </p:scale>
      <p:origin x="0" y="1422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57C68-70A6-42E9-89B9-D1474B50FC13}" type="datetimeFigureOut">
              <a:rPr lang="fr-FR" smtClean="0"/>
              <a:pPr/>
              <a:t>26/05/2018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1C5E6B-8B68-408A-976F-EC928D282A5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6"/>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9"/>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1"/>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49"/>
            <a:ext cx="3008313" cy="1162051"/>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9"/>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26/05/2018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26/05/2018</a:t>
            </a:fld>
            <a:endParaRPr lang="fr-BE"/>
          </a:p>
        </p:txBody>
      </p:sp>
      <p:sp>
        <p:nvSpPr>
          <p:cNvPr id="5" name="Espace réservé du pied de page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928803"/>
          </a:xfrm>
          <a:solidFill>
            <a:schemeClr val="accent1">
              <a:lumMod val="20000"/>
              <a:lumOff val="80000"/>
            </a:schemeClr>
          </a:solidFill>
          <a:ln>
            <a:solidFill>
              <a:schemeClr val="bg1"/>
            </a:solidFill>
          </a:ln>
        </p:spPr>
        <p:txBody>
          <a:bodyPr>
            <a:normAutofit/>
          </a:bodyPr>
          <a:lstStyle/>
          <a:p>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Université M’</a:t>
            </a:r>
            <a:r>
              <a:rPr lang="fr-FR" sz="2400" dirty="0" err="1" smtClean="0">
                <a:solidFill>
                  <a:srgbClr val="C00000"/>
                </a:solidFill>
                <a:latin typeface="Arial Rounded MT Bold" pitchFamily="34" charset="0"/>
                <a:cs typeface="Times New Roman" pitchFamily="18" charset="0"/>
              </a:rPr>
              <a:t>hamed</a:t>
            </a:r>
            <a:r>
              <a:rPr lang="fr-FR" sz="2400" dirty="0" smtClean="0">
                <a:solidFill>
                  <a:srgbClr val="C00000"/>
                </a:solidFill>
                <a:latin typeface="Arial Rounded MT Bold" pitchFamily="34" charset="0"/>
                <a:cs typeface="Times New Roman" pitchFamily="18" charset="0"/>
              </a:rPr>
              <a:t> </a:t>
            </a:r>
            <a:r>
              <a:rPr lang="fr-FR" sz="2400" dirty="0" err="1" smtClean="0">
                <a:solidFill>
                  <a:srgbClr val="C00000"/>
                </a:solidFill>
                <a:latin typeface="Arial Rounded MT Bold" pitchFamily="34" charset="0"/>
                <a:cs typeface="Times New Roman" pitchFamily="18" charset="0"/>
              </a:rPr>
              <a:t>Bougara</a:t>
            </a:r>
            <a:r>
              <a:rPr lang="fr-FR" sz="2400" dirty="0" smtClean="0">
                <a:solidFill>
                  <a:srgbClr val="C00000"/>
                </a:solidFill>
                <a:latin typeface="Arial Rounded MT Bold" pitchFamily="34" charset="0"/>
                <a:cs typeface="Times New Roman" pitchFamily="18" charset="0"/>
              </a:rPr>
              <a:t> – </a:t>
            </a:r>
            <a:r>
              <a:rPr lang="fr-FR" sz="2400" dirty="0" err="1" smtClean="0">
                <a:solidFill>
                  <a:srgbClr val="C00000"/>
                </a:solidFill>
                <a:latin typeface="Arial Rounded MT Bold" pitchFamily="34" charset="0"/>
                <a:cs typeface="Times New Roman" pitchFamily="18" charset="0"/>
              </a:rPr>
              <a:t>Boumerdes</a:t>
            </a:r>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Faculté des sciences</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Département Informatique</a:t>
            </a:r>
            <a:br>
              <a:rPr lang="fr-FR" sz="2400" dirty="0" smtClean="0">
                <a:solidFill>
                  <a:srgbClr val="C00000"/>
                </a:solidFill>
                <a:latin typeface="Arial Rounded MT Bold" pitchFamily="34" charset="0"/>
                <a:cs typeface="Times New Roman" pitchFamily="18" charset="0"/>
              </a:rPr>
            </a:br>
            <a:endParaRPr lang="fr-FR" sz="2400" dirty="0">
              <a:solidFill>
                <a:srgbClr val="C00000"/>
              </a:solidFill>
              <a:latin typeface="Arial Rounded MT Bold" pitchFamily="34" charset="0"/>
              <a:cs typeface="Times New Roman" pitchFamily="18" charset="0"/>
            </a:endParaRPr>
          </a:p>
        </p:txBody>
      </p:sp>
      <p:sp>
        <p:nvSpPr>
          <p:cNvPr id="3" name="Sous-titre 2"/>
          <p:cNvSpPr>
            <a:spLocks noGrp="1"/>
          </p:cNvSpPr>
          <p:nvPr>
            <p:ph type="subTitle" idx="1"/>
          </p:nvPr>
        </p:nvSpPr>
        <p:spPr>
          <a:xfrm>
            <a:off x="214282" y="2214554"/>
            <a:ext cx="8715436" cy="4071967"/>
          </a:xfrm>
        </p:spPr>
        <p:txBody>
          <a:bodyPr>
            <a:normAutofit/>
          </a:bodyPr>
          <a:lstStyle/>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pPr algn="r"/>
            <a:r>
              <a:rPr lang="fr-FR" sz="2000" dirty="0" smtClean="0">
                <a:solidFill>
                  <a:schemeClr val="tx1"/>
                </a:solidFill>
                <a:latin typeface="Arial Rounded MT Bold" pitchFamily="34" charset="0"/>
                <a:cs typeface="Times New Roman" pitchFamily="18" charset="0"/>
              </a:rPr>
              <a:t>Présenté par :</a:t>
            </a:r>
          </a:p>
          <a:p>
            <a:pPr algn="r"/>
            <a:r>
              <a:rPr lang="fr-FR" sz="2000" b="1" dirty="0" smtClean="0">
                <a:solidFill>
                  <a:schemeClr val="tx1"/>
                </a:solidFill>
                <a:latin typeface="Arial Rounded MT Bold" pitchFamily="34" charset="0"/>
                <a:cs typeface="Times New Roman" pitchFamily="18" charset="0"/>
              </a:rPr>
              <a:t>SALHI.D</a:t>
            </a:r>
          </a:p>
        </p:txBody>
      </p:sp>
      <p:pic>
        <p:nvPicPr>
          <p:cNvPr id="1026" name="Picture 2" descr="C:\Users\dhia\Desktop\travail\2016-2017\S2\ENSEIGNEMENT\cawa\latex\CAWA.png"/>
          <p:cNvPicPr>
            <a:picLocks noChangeAspect="1" noChangeArrowheads="1"/>
          </p:cNvPicPr>
          <p:nvPr/>
        </p:nvPicPr>
        <p:blipFill>
          <a:blip r:embed="rId3"/>
          <a:srcRect/>
          <a:stretch>
            <a:fillRect/>
          </a:stretch>
        </p:blipFill>
        <p:spPr bwMode="auto">
          <a:xfrm>
            <a:off x="2571736" y="2383112"/>
            <a:ext cx="3892566" cy="3546219"/>
          </a:xfrm>
          <a:prstGeom prst="rect">
            <a:avLst/>
          </a:prstGeom>
          <a:noFill/>
        </p:spPr>
      </p:pic>
      <p:sp>
        <p:nvSpPr>
          <p:cNvPr id="5" name="Rectangle 4"/>
          <p:cNvSpPr/>
          <p:nvPr/>
        </p:nvSpPr>
        <p:spPr>
          <a:xfrm>
            <a:off x="1071538" y="2130976"/>
            <a:ext cx="7143800" cy="461665"/>
          </a:xfrm>
          <a:prstGeom prst="rect">
            <a:avLst/>
          </a:prstGeom>
        </p:spPr>
        <p:txBody>
          <a:bodyPr wrap="square">
            <a:spAutoFit/>
          </a:bodyPr>
          <a:lstStyle/>
          <a:p>
            <a:r>
              <a:rPr lang="fr-FR" sz="2400" b="1" dirty="0" smtClean="0">
                <a:solidFill>
                  <a:schemeClr val="accent1">
                    <a:lumMod val="75000"/>
                  </a:schemeClr>
                </a:solidFill>
                <a:latin typeface="Arial Rounded MT Bold" pitchFamily="34" charset="0"/>
                <a:cs typeface="Times New Roman" pitchFamily="18" charset="0"/>
              </a:rPr>
              <a:t>Conception des Applications Web Avancées</a:t>
            </a:r>
            <a:endParaRPr lang="fr-FR"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10</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286280"/>
          </a:xfrm>
        </p:spPr>
        <p:txBody>
          <a:bodyPr>
            <a:noAutofit/>
          </a:bodyPr>
          <a:lstStyle/>
          <a:p>
            <a:pPr marL="0" indent="0">
              <a:buNone/>
            </a:pPr>
            <a:r>
              <a:rPr lang="fr-FR" sz="2000" b="1" dirty="0" err="1" smtClean="0"/>
              <a:t>Mapping</a:t>
            </a:r>
            <a:r>
              <a:rPr lang="fr-FR" sz="2000" b="1" dirty="0" smtClean="0"/>
              <a:t> des </a:t>
            </a:r>
            <a:r>
              <a:rPr lang="fr-FR" sz="2000" b="1" dirty="0" err="1" smtClean="0"/>
              <a:t>servlets</a:t>
            </a:r>
            <a:endParaRPr lang="fr-FR" sz="2000" b="1" dirty="0" smtClean="0"/>
          </a:p>
          <a:p>
            <a:pPr>
              <a:buNone/>
            </a:pPr>
            <a:r>
              <a:rPr lang="nn-NO" sz="2000" b="1" dirty="0" smtClean="0">
                <a:solidFill>
                  <a:schemeClr val="tx2">
                    <a:lumMod val="60000"/>
                    <a:lumOff val="40000"/>
                  </a:schemeClr>
                </a:solidFill>
              </a:rPr>
              <a:t>&lt;web-app&gt;</a:t>
            </a:r>
          </a:p>
          <a:p>
            <a:pPr>
              <a:buNone/>
            </a:pPr>
            <a:r>
              <a:rPr lang="nn-NO" sz="2000" b="1" dirty="0" smtClean="0">
                <a:solidFill>
                  <a:schemeClr val="tx2">
                    <a:lumMod val="60000"/>
                    <a:lumOff val="40000"/>
                  </a:schemeClr>
                </a:solidFill>
              </a:rPr>
              <a:t>...</a:t>
            </a:r>
          </a:p>
          <a:p>
            <a:pPr>
              <a:buNone/>
            </a:pPr>
            <a:r>
              <a:rPr lang="nn-NO" sz="2000" b="1" dirty="0" smtClean="0">
                <a:solidFill>
                  <a:schemeClr val="tx2">
                    <a:lumMod val="60000"/>
                    <a:lumOff val="40000"/>
                  </a:schemeClr>
                </a:solidFill>
              </a:rPr>
              <a:t>&lt;servlet-mapping&gt; </a:t>
            </a:r>
          </a:p>
          <a:p>
            <a:pPr>
              <a:buNone/>
            </a:pPr>
            <a:r>
              <a:rPr lang="nn-NO" sz="2000" b="1" dirty="0" smtClean="0">
                <a:solidFill>
                  <a:schemeClr val="tx2">
                    <a:lumMod val="60000"/>
                    <a:lumOff val="40000"/>
                  </a:schemeClr>
                </a:solidFill>
              </a:rPr>
              <a:t>&lt;servlet-name&gt;maservlet&lt;/servlet-name&gt;</a:t>
            </a:r>
          </a:p>
          <a:p>
            <a:pPr>
              <a:buNone/>
            </a:pPr>
            <a:r>
              <a:rPr lang="nn-NO" sz="2000" b="1" dirty="0" smtClean="0">
                <a:solidFill>
                  <a:schemeClr val="tx2">
                    <a:lumMod val="60000"/>
                    <a:lumOff val="40000"/>
                  </a:schemeClr>
                </a:solidFill>
              </a:rPr>
              <a:t>&lt;url-pattern&gt;/uneservlet&lt;/url-pattern&gt; </a:t>
            </a:r>
          </a:p>
          <a:p>
            <a:pPr>
              <a:buNone/>
            </a:pPr>
            <a:r>
              <a:rPr lang="nn-NO" sz="2000" b="1" dirty="0" smtClean="0">
                <a:solidFill>
                  <a:schemeClr val="tx2">
                    <a:lumMod val="60000"/>
                    <a:lumOff val="40000"/>
                  </a:schemeClr>
                </a:solidFill>
              </a:rPr>
              <a:t>&lt;/servlet-mapping&gt;</a:t>
            </a:r>
          </a:p>
          <a:p>
            <a:pPr>
              <a:buNone/>
            </a:pPr>
            <a:r>
              <a:rPr lang="nn-NO" sz="2000" b="1" dirty="0" smtClean="0">
                <a:solidFill>
                  <a:schemeClr val="tx2">
                    <a:lumMod val="60000"/>
                    <a:lumOff val="40000"/>
                  </a:schemeClr>
                </a:solidFill>
              </a:rPr>
              <a:t>...</a:t>
            </a:r>
          </a:p>
          <a:p>
            <a:pPr>
              <a:buNone/>
            </a:pPr>
            <a:r>
              <a:rPr lang="nn-NO" sz="2000" b="1" dirty="0" smtClean="0">
                <a:solidFill>
                  <a:schemeClr val="tx2">
                    <a:lumMod val="60000"/>
                    <a:lumOff val="40000"/>
                  </a:schemeClr>
                </a:solidFill>
              </a:rPr>
              <a:t>&lt;/web-app&gt;</a:t>
            </a:r>
          </a:p>
          <a:p>
            <a:pPr>
              <a:buNone/>
            </a:pPr>
            <a:endParaRPr lang="nn-NO" sz="2000" b="1" dirty="0" smtClean="0">
              <a:solidFill>
                <a:schemeClr val="tx2">
                  <a:lumMod val="60000"/>
                  <a:lumOff val="40000"/>
                </a:schemeClr>
              </a:solidFill>
            </a:endParaRPr>
          </a:p>
          <a:p>
            <a:pPr>
              <a:buNone/>
            </a:pPr>
            <a:r>
              <a:rPr lang="fr-FR" sz="2000" dirty="0" smtClean="0"/>
              <a:t>Effectuer un </a:t>
            </a:r>
            <a:r>
              <a:rPr lang="fr-FR" sz="2000" dirty="0" err="1" smtClean="0"/>
              <a:t>mapping</a:t>
            </a:r>
            <a:r>
              <a:rPr lang="fr-FR" sz="2000" dirty="0" smtClean="0"/>
              <a:t> est très simple, et se déroule au sein d'une balise</a:t>
            </a:r>
            <a:r>
              <a:rPr lang="fr-FR" sz="2000" b="1" dirty="0" smtClean="0"/>
              <a:t> </a:t>
            </a:r>
            <a:r>
              <a:rPr lang="fr-FR" sz="2000" b="1" dirty="0" err="1" smtClean="0"/>
              <a:t>servlet</a:t>
            </a:r>
            <a:r>
              <a:rPr lang="fr-FR" sz="2000" b="1" dirty="0" smtClean="0"/>
              <a:t>-</a:t>
            </a:r>
            <a:r>
              <a:rPr lang="fr-FR" sz="2000" b="1" dirty="0" err="1" smtClean="0"/>
              <a:t>mapping</a:t>
            </a:r>
            <a:r>
              <a:rPr lang="fr-FR" sz="2000" dirty="0" smtClean="0"/>
              <a:t>. Il faut spécifier le nom de la </a:t>
            </a:r>
            <a:r>
              <a:rPr lang="fr-FR" sz="2000" dirty="0" err="1" smtClean="0"/>
              <a:t>servlet</a:t>
            </a:r>
            <a:r>
              <a:rPr lang="fr-FR" sz="2000" dirty="0" smtClean="0"/>
              <a:t> à mapper (balise </a:t>
            </a:r>
            <a:r>
              <a:rPr lang="fr-FR" sz="2000" b="1" dirty="0" err="1" smtClean="0"/>
              <a:t>servlet</a:t>
            </a:r>
            <a:r>
              <a:rPr lang="fr-FR" sz="2000" b="1" dirty="0" smtClean="0"/>
              <a:t>-</a:t>
            </a:r>
            <a:r>
              <a:rPr lang="fr-FR" sz="2000" b="1" dirty="0" err="1" smtClean="0"/>
              <a:t>name</a:t>
            </a:r>
            <a:r>
              <a:rPr lang="fr-FR" sz="2000" dirty="0" smtClean="0"/>
              <a:t>). Ce nom doit correspondre à un nom de </a:t>
            </a:r>
            <a:r>
              <a:rPr lang="fr-FR" sz="2000" dirty="0" err="1" smtClean="0"/>
              <a:t>servlet</a:t>
            </a:r>
            <a:r>
              <a:rPr lang="fr-FR" sz="2000" dirty="0" smtClean="0"/>
              <a:t> défini dans la déclaration des </a:t>
            </a:r>
            <a:r>
              <a:rPr lang="fr-FR" sz="2000" dirty="0" err="1" smtClean="0"/>
              <a:t>servlets</a:t>
            </a:r>
            <a:r>
              <a:rPr lang="fr-FR" sz="2000" dirty="0" smtClean="0"/>
              <a:t> (voir paragraphe précédent). Puis, dans la balise </a:t>
            </a:r>
            <a:r>
              <a:rPr lang="fr-FR" sz="2000" b="1" dirty="0" smtClean="0"/>
              <a:t>url-pattern</a:t>
            </a:r>
            <a:r>
              <a:rPr lang="fr-FR" sz="2000" dirty="0" smtClean="0"/>
              <a:t>, définir l'URL par laquelle cette </a:t>
            </a:r>
            <a:r>
              <a:rPr lang="fr-FR" sz="2000" dirty="0" err="1" smtClean="0"/>
              <a:t>servlet</a:t>
            </a:r>
            <a:r>
              <a:rPr lang="fr-FR" sz="2000" dirty="0" smtClean="0"/>
              <a:t> est accessible.</a:t>
            </a:r>
            <a:endParaRPr lang="nn-NO" sz="2000" b="1" dirty="0" smtClean="0">
              <a:solidFill>
                <a:schemeClr val="tx2">
                  <a:lumMod val="60000"/>
                  <a:lumOff val="40000"/>
                </a:schemeClr>
              </a:solidFill>
            </a:endParaRPr>
          </a:p>
          <a:p>
            <a:pPr marL="0" indent="0">
              <a:buNone/>
            </a:pPr>
            <a:endParaRPr lang="fr-FR"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11</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643602"/>
          </a:xfrm>
        </p:spPr>
        <p:txBody>
          <a:bodyPr>
            <a:noAutofit/>
          </a:bodyPr>
          <a:lstStyle/>
          <a:p>
            <a:pPr marL="0" indent="0">
              <a:buNone/>
            </a:pPr>
            <a:r>
              <a:rPr lang="fr-FR" sz="2000" b="1" dirty="0" smtClean="0"/>
              <a:t>Attributs de sessions</a:t>
            </a:r>
          </a:p>
          <a:p>
            <a:pPr>
              <a:buNone/>
            </a:pPr>
            <a:endParaRPr lang="fr-FR" sz="800" b="1" dirty="0" smtClean="0"/>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a:t>
            </a:r>
          </a:p>
          <a:p>
            <a:pPr>
              <a:buNone/>
            </a:pPr>
            <a:r>
              <a:rPr lang="fr-FR" sz="2000" b="1" dirty="0" smtClean="0">
                <a:solidFill>
                  <a:schemeClr val="tx2">
                    <a:lumMod val="60000"/>
                    <a:lumOff val="40000"/>
                  </a:schemeClr>
                </a:solidFill>
              </a:rPr>
              <a:t>&lt;session-config&gt; </a:t>
            </a:r>
          </a:p>
          <a:p>
            <a:pPr>
              <a:buNone/>
            </a:pPr>
            <a:r>
              <a:rPr lang="fr-FR" sz="2000" b="1" dirty="0" smtClean="0">
                <a:solidFill>
                  <a:schemeClr val="tx2">
                    <a:lumMod val="60000"/>
                    <a:lumOff val="40000"/>
                  </a:schemeClr>
                </a:solidFill>
              </a:rPr>
              <a:t>&lt;session-timeout&gt;30&lt;/session-timeout&gt;</a:t>
            </a:r>
          </a:p>
          <a:p>
            <a:pPr>
              <a:buNone/>
            </a:pPr>
            <a:r>
              <a:rPr lang="fr-FR" sz="2000" b="1" dirty="0" smtClean="0">
                <a:solidFill>
                  <a:schemeClr val="tx2">
                    <a:lumMod val="60000"/>
                    <a:lumOff val="40000"/>
                  </a:schemeClr>
                </a:solidFill>
              </a:rPr>
              <a:t>&lt;/session-config&gt;</a:t>
            </a:r>
          </a:p>
          <a:p>
            <a:pPr>
              <a:buNone/>
            </a:pPr>
            <a:r>
              <a:rPr lang="fr-FR" sz="2000" b="1" dirty="0" smtClean="0">
                <a:solidFill>
                  <a:schemeClr val="tx2">
                    <a:lumMod val="60000"/>
                    <a:lumOff val="40000"/>
                  </a:schemeClr>
                </a:solidFill>
              </a:rPr>
              <a:t>...</a:t>
            </a:r>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endParaRPr lang="fr-FR" sz="2000" dirty="0" smtClean="0"/>
          </a:p>
          <a:p>
            <a:pPr marL="0" indent="0">
              <a:buNone/>
            </a:pPr>
            <a:r>
              <a:rPr lang="fr-FR" sz="2000" dirty="0" smtClean="0"/>
              <a:t>La balise </a:t>
            </a:r>
            <a:r>
              <a:rPr lang="fr-FR" sz="2000" b="1" dirty="0" smtClean="0"/>
              <a:t>session-timeout</a:t>
            </a:r>
            <a:r>
              <a:rPr lang="fr-FR" sz="2000" dirty="0" smtClean="0"/>
              <a:t> permet de définir la durée, en minutes, pendant laquelle la session d'un utilisateur (objet Java </a:t>
            </a:r>
            <a:r>
              <a:rPr lang="fr-FR" sz="2000" b="1" dirty="0" err="1" smtClean="0"/>
              <a:t>HttpSession</a:t>
            </a:r>
            <a:r>
              <a:rPr lang="fr-FR" sz="2000" b="1" dirty="0" smtClean="0"/>
              <a:t> </a:t>
            </a:r>
            <a:r>
              <a:rPr lang="fr-FR" sz="2000" dirty="0" smtClean="0"/>
              <a:t>géré par le serveur) reste active.</a:t>
            </a:r>
            <a:endParaRPr lang="fr-F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12</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214974"/>
          </a:xfrm>
        </p:spPr>
        <p:txBody>
          <a:bodyPr>
            <a:noAutofit/>
          </a:bodyPr>
          <a:lstStyle/>
          <a:p>
            <a:pPr marL="0" indent="0">
              <a:buNone/>
            </a:pPr>
            <a:r>
              <a:rPr lang="fr-FR" sz="2000" b="1" dirty="0" smtClean="0"/>
              <a:t>Fichiers index</a:t>
            </a:r>
          </a:p>
          <a:p>
            <a:pPr marL="0" indent="0">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r>
              <a:rPr lang="fr-FR" sz="2000" b="1" dirty="0" smtClean="0">
                <a:solidFill>
                  <a:schemeClr val="tx2">
                    <a:lumMod val="60000"/>
                    <a:lumOff val="40000"/>
                  </a:schemeClr>
                </a:solidFill>
              </a:rPr>
              <a:t>...</a:t>
            </a:r>
          </a:p>
          <a:p>
            <a:pPr marL="0" indent="0">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welcome</a:t>
            </a:r>
            <a:r>
              <a:rPr lang="fr-FR" sz="2000" b="1" dirty="0" smtClean="0">
                <a:solidFill>
                  <a:schemeClr val="tx2">
                    <a:lumMod val="60000"/>
                    <a:lumOff val="40000"/>
                  </a:schemeClr>
                </a:solidFill>
              </a:rPr>
              <a:t>-file-</a:t>
            </a:r>
            <a:r>
              <a:rPr lang="fr-FR" sz="2000" b="1" dirty="0" err="1" smtClean="0">
                <a:solidFill>
                  <a:schemeClr val="tx2">
                    <a:lumMod val="60000"/>
                    <a:lumOff val="40000"/>
                  </a:schemeClr>
                </a:solidFill>
              </a:rPr>
              <a:t>list</a:t>
            </a:r>
            <a:r>
              <a:rPr lang="fr-FR" sz="2000" b="1" dirty="0" smtClean="0">
                <a:solidFill>
                  <a:schemeClr val="tx2">
                    <a:lumMod val="60000"/>
                    <a:lumOff val="40000"/>
                  </a:schemeClr>
                </a:solidFill>
              </a:rPr>
              <a:t>&gt; </a:t>
            </a:r>
          </a:p>
          <a:p>
            <a:pPr marL="0" indent="0">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welcome</a:t>
            </a:r>
            <a:r>
              <a:rPr lang="fr-FR" sz="2000" b="1" dirty="0" smtClean="0">
                <a:solidFill>
                  <a:schemeClr val="tx2">
                    <a:lumMod val="60000"/>
                    <a:lumOff val="40000"/>
                  </a:schemeClr>
                </a:solidFill>
              </a:rPr>
              <a:t>-file&gt;index.html&lt;/welcome-file&gt; </a:t>
            </a:r>
          </a:p>
          <a:p>
            <a:pPr marL="0" indent="0">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welcome</a:t>
            </a:r>
            <a:r>
              <a:rPr lang="fr-FR" sz="2000" b="1" dirty="0" smtClean="0">
                <a:solidFill>
                  <a:schemeClr val="tx2">
                    <a:lumMod val="60000"/>
                    <a:lumOff val="40000"/>
                  </a:schemeClr>
                </a:solidFill>
              </a:rPr>
              <a:t>-file&gt;index.jsp&lt;/</a:t>
            </a:r>
            <a:r>
              <a:rPr lang="fr-FR" sz="2000" b="1" dirty="0" err="1" smtClean="0">
                <a:solidFill>
                  <a:schemeClr val="tx2">
                    <a:lumMod val="60000"/>
                    <a:lumOff val="40000"/>
                  </a:schemeClr>
                </a:solidFill>
              </a:rPr>
              <a:t>welcome</a:t>
            </a:r>
            <a:r>
              <a:rPr lang="fr-FR" sz="2000" b="1" dirty="0" smtClean="0">
                <a:solidFill>
                  <a:schemeClr val="tx2">
                    <a:lumMod val="60000"/>
                    <a:lumOff val="40000"/>
                  </a:schemeClr>
                </a:solidFill>
              </a:rPr>
              <a:t>-file&gt; </a:t>
            </a:r>
          </a:p>
          <a:p>
            <a:pPr marL="0" indent="0">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welcome</a:t>
            </a:r>
            <a:r>
              <a:rPr lang="fr-FR" sz="2000" b="1" dirty="0" smtClean="0">
                <a:solidFill>
                  <a:schemeClr val="tx2">
                    <a:lumMod val="60000"/>
                    <a:lumOff val="40000"/>
                  </a:schemeClr>
                </a:solidFill>
              </a:rPr>
              <a:t>-file-</a:t>
            </a:r>
            <a:r>
              <a:rPr lang="fr-FR" sz="2000" b="1" dirty="0" err="1" smtClean="0">
                <a:solidFill>
                  <a:schemeClr val="tx2">
                    <a:lumMod val="60000"/>
                    <a:lumOff val="40000"/>
                  </a:schemeClr>
                </a:solidFill>
              </a:rPr>
              <a:t>list</a:t>
            </a:r>
            <a:r>
              <a:rPr lang="fr-FR" sz="2000" b="1" dirty="0" smtClean="0">
                <a:solidFill>
                  <a:schemeClr val="tx2">
                    <a:lumMod val="60000"/>
                    <a:lumOff val="40000"/>
                  </a:schemeClr>
                </a:solidFill>
              </a:rPr>
              <a:t>&gt;</a:t>
            </a:r>
          </a:p>
          <a:p>
            <a:pPr marL="0" indent="0">
              <a:buNone/>
            </a:pPr>
            <a:r>
              <a:rPr lang="fr-FR" sz="2000" b="1" dirty="0" smtClean="0">
                <a:solidFill>
                  <a:schemeClr val="tx2">
                    <a:lumMod val="60000"/>
                    <a:lumOff val="40000"/>
                  </a:schemeClr>
                </a:solidFill>
              </a:rPr>
              <a:t>...</a:t>
            </a:r>
          </a:p>
          <a:p>
            <a:pPr marL="0" indent="0">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r>
              <a:rPr lang="fr-FR" sz="2000" dirty="0" smtClean="0"/>
              <a:t>Un descripteur de déploiement permet également de spécifier les fichiers d'accueil de l'application web. Dans notre exemple, Le serveur cherchera donc la page index.html dans le </a:t>
            </a:r>
            <a:r>
              <a:rPr lang="fr-FR" sz="2000" b="1" dirty="0" smtClean="0"/>
              <a:t>document </a:t>
            </a:r>
            <a:r>
              <a:rPr lang="fr-FR" sz="2000" b="1" dirty="0" err="1" smtClean="0"/>
              <a:t>root</a:t>
            </a:r>
            <a:r>
              <a:rPr lang="fr-FR" sz="2000" dirty="0" smtClean="0"/>
              <a:t> de l'application. Si elle n'existe pas (mieux vaut alors ne pas la fournir dans cette liste !), le fichier index.jsp sera recherché.</a:t>
            </a:r>
            <a:endParaRPr lang="fr-FR" sz="2000" b="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13</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buNone/>
            </a:pPr>
            <a:r>
              <a:rPr lang="fr-FR" sz="2000" b="1" dirty="0" smtClean="0"/>
              <a:t>Contraintes de sécurité</a:t>
            </a:r>
          </a:p>
          <a:p>
            <a:pPr marL="0" indent="0">
              <a:buNone/>
            </a:pPr>
            <a:endParaRPr lang="fr-FR" sz="2000" b="1" dirty="0" smtClean="0"/>
          </a:p>
          <a:p>
            <a:pPr marL="0" indent="0">
              <a:buNone/>
            </a:pPr>
            <a:r>
              <a:rPr lang="fr-FR" sz="2000" dirty="0" smtClean="0"/>
              <a:t>Protéger l'accès à une ressource consiste à lui appliquer une contrainte de sécurité. Cette contrainte sera définie au sein d'une application, donc dans le descripteur de déploiement </a:t>
            </a:r>
            <a:r>
              <a:rPr lang="fr-FR" sz="2000" b="1" dirty="0" smtClean="0"/>
              <a:t>web.xml</a:t>
            </a:r>
            <a:r>
              <a:rPr lang="fr-FR" sz="2000" dirty="0" smtClean="0"/>
              <a:t> situé dans le répertoire </a:t>
            </a:r>
            <a:r>
              <a:rPr lang="fr-FR" sz="2000" b="1" dirty="0" smtClean="0"/>
              <a:t>WEB-INF</a:t>
            </a:r>
            <a:r>
              <a:rPr lang="fr-FR" sz="2000" dirty="0" smtClean="0"/>
              <a:t> de l'application web. Toute l'application ne sera pas nécessairement sécurisée, nous allons pouvoir définir quelles ressources sont à protéger.</a:t>
            </a:r>
          </a:p>
          <a:p>
            <a:pPr marL="0" indent="0">
              <a:buNone/>
            </a:pPr>
            <a:endParaRPr lang="fr-FR" sz="2000" dirty="0" smtClean="0"/>
          </a:p>
          <a:p>
            <a:pPr marL="0" indent="0">
              <a:buNone/>
            </a:pPr>
            <a:r>
              <a:rPr lang="fr-FR" sz="2000" dirty="0" smtClean="0"/>
              <a:t>Au sein de ce fichier (donc, entre les balises </a:t>
            </a:r>
            <a:r>
              <a:rPr lang="fr-FR" sz="2000" b="1" dirty="0" smtClean="0"/>
              <a:t>&lt;web-</a:t>
            </a:r>
            <a:r>
              <a:rPr lang="fr-FR" sz="2000" b="1" dirty="0" err="1" smtClean="0"/>
              <a:t>app</a:t>
            </a:r>
            <a:r>
              <a:rPr lang="fr-FR" sz="2000" b="1" dirty="0" smtClean="0"/>
              <a:t>&gt; </a:t>
            </a:r>
            <a:r>
              <a:rPr lang="fr-FR" sz="2000" dirty="0" smtClean="0"/>
              <a:t>et </a:t>
            </a:r>
            <a:r>
              <a:rPr lang="fr-FR" sz="2000" b="1" dirty="0" smtClean="0"/>
              <a:t>&lt;/web-</a:t>
            </a:r>
            <a:r>
              <a:rPr lang="fr-FR" sz="2000" b="1" dirty="0" err="1" smtClean="0"/>
              <a:t>app</a:t>
            </a:r>
            <a:r>
              <a:rPr lang="fr-FR" sz="2000" b="1" dirty="0" smtClean="0"/>
              <a:t>&gt;</a:t>
            </a:r>
            <a:r>
              <a:rPr lang="fr-FR" sz="2000" dirty="0" smtClean="0"/>
              <a:t>), on définit une contrainte de sécurité entre les balises </a:t>
            </a:r>
            <a:r>
              <a:rPr lang="fr-FR" sz="2000" b="1" dirty="0" smtClean="0"/>
              <a:t>&lt;</a:t>
            </a:r>
            <a:r>
              <a:rPr lang="fr-FR" sz="2000" b="1" dirty="0" err="1" smtClean="0"/>
              <a:t>security</a:t>
            </a:r>
            <a:r>
              <a:rPr lang="fr-FR" sz="2000" b="1" dirty="0" smtClean="0"/>
              <a:t>-</a:t>
            </a:r>
            <a:r>
              <a:rPr lang="fr-FR" sz="2000" b="1" dirty="0" err="1" smtClean="0"/>
              <a:t>constraint</a:t>
            </a:r>
            <a:r>
              <a:rPr lang="fr-FR" sz="2000" b="1" dirty="0" smtClean="0"/>
              <a:t>&gt;</a:t>
            </a:r>
            <a:r>
              <a:rPr lang="fr-FR" sz="2000" dirty="0" smtClean="0"/>
              <a:t> et </a:t>
            </a:r>
            <a:r>
              <a:rPr lang="fr-FR" sz="2000" b="1" dirty="0" smtClean="0"/>
              <a:t>&lt;/</a:t>
            </a:r>
            <a:r>
              <a:rPr lang="fr-FR" sz="2000" b="1" dirty="0" err="1" smtClean="0"/>
              <a:t>security</a:t>
            </a:r>
            <a:r>
              <a:rPr lang="fr-FR" sz="2000" b="1" dirty="0" smtClean="0"/>
              <a:t>-</a:t>
            </a:r>
            <a:r>
              <a:rPr lang="fr-FR" sz="2000" b="1" dirty="0" err="1" smtClean="0"/>
              <a:t>constraint</a:t>
            </a:r>
            <a:r>
              <a:rPr lang="fr-FR" sz="2000" b="1" dirty="0" smtClean="0"/>
              <a:t>&gt;</a:t>
            </a:r>
            <a:r>
              <a:rPr lang="fr-FR" sz="2000" dirty="0" smtClean="0"/>
              <a:t>. Nous allons étudier les paramètres classiques de sécurité à travers un exemple :</a:t>
            </a:r>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14</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028" name="Picture 4"/>
          <p:cNvPicPr>
            <a:picLocks noChangeAspect="1" noChangeArrowheads="1"/>
          </p:cNvPicPr>
          <p:nvPr/>
        </p:nvPicPr>
        <p:blipFill>
          <a:blip r:embed="rId2"/>
          <a:srcRect/>
          <a:stretch>
            <a:fillRect/>
          </a:stretch>
        </p:blipFill>
        <p:spPr bwMode="auto">
          <a:xfrm>
            <a:off x="1714480" y="1071545"/>
            <a:ext cx="6215106" cy="4776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15</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lgn="just">
              <a:buNone/>
            </a:pPr>
            <a:r>
              <a:rPr lang="fr-FR" sz="2000" dirty="0" smtClean="0"/>
              <a:t>L'élément </a:t>
            </a:r>
            <a:r>
              <a:rPr lang="fr-FR" sz="2000" b="1" dirty="0" smtClean="0"/>
              <a:t>web-</a:t>
            </a:r>
            <a:r>
              <a:rPr lang="fr-FR" sz="2000" b="1" dirty="0" err="1" smtClean="0"/>
              <a:t>resource</a:t>
            </a:r>
            <a:r>
              <a:rPr lang="fr-FR" sz="2000" b="1" dirty="0" smtClean="0"/>
              <a:t>-collection</a:t>
            </a:r>
            <a:r>
              <a:rPr lang="fr-FR" sz="2000" dirty="0" smtClean="0"/>
              <a:t> décrit les ressources pour lesquelles la contrainte va s'appliquer. La balise </a:t>
            </a:r>
            <a:r>
              <a:rPr lang="fr-FR" sz="2000" b="1" dirty="0" smtClean="0"/>
              <a:t>web-</a:t>
            </a:r>
            <a:r>
              <a:rPr lang="fr-FR" sz="2000" b="1" dirty="0" err="1" smtClean="0"/>
              <a:t>resource</a:t>
            </a:r>
            <a:r>
              <a:rPr lang="fr-FR" sz="2000" b="1" dirty="0" smtClean="0"/>
              <a:t>-</a:t>
            </a:r>
            <a:r>
              <a:rPr lang="fr-FR" sz="2000" b="1" dirty="0" err="1" smtClean="0"/>
              <a:t>name</a:t>
            </a:r>
            <a:r>
              <a:rPr lang="fr-FR" sz="2000" dirty="0" smtClean="0"/>
              <a:t> donne un nom à cet ensemble de ressources. Nom qui pourra être réutilisé dans certaines demandes d'authentification.</a:t>
            </a:r>
          </a:p>
          <a:p>
            <a:pPr marL="0" indent="0">
              <a:buNone/>
            </a:pPr>
            <a:endParaRPr lang="fr-FR" sz="2000" dirty="0" smtClean="0"/>
          </a:p>
          <a:p>
            <a:pPr marL="0" indent="0">
              <a:buNone/>
            </a:pPr>
            <a:r>
              <a:rPr lang="fr-FR" sz="2000" dirty="0" smtClean="0"/>
              <a:t>L'élément </a:t>
            </a:r>
            <a:r>
              <a:rPr lang="fr-FR" sz="2000" b="1" dirty="0" smtClean="0"/>
              <a:t>url-pattern</a:t>
            </a:r>
            <a:r>
              <a:rPr lang="fr-FR" sz="2000" dirty="0" smtClean="0"/>
              <a:t> permet de définir pour quelles URL la contrainte doit être mise en œuvre. C'est donc ici que l'on sélectionne les ressources à protéger.</a:t>
            </a:r>
          </a:p>
          <a:p>
            <a:pPr marL="0" indent="0">
              <a:buNone/>
            </a:pPr>
            <a:endParaRPr lang="fr-FR" sz="2000" dirty="0" smtClean="0"/>
          </a:p>
          <a:p>
            <a:pPr marL="0" indent="0">
              <a:buNone/>
            </a:pPr>
            <a:r>
              <a:rPr lang="fr-FR" sz="2000" dirty="0" smtClean="0"/>
              <a:t>Grâce aux balises </a:t>
            </a:r>
            <a:r>
              <a:rPr lang="fr-FR" sz="2000" b="1" dirty="0" smtClean="0"/>
              <a:t>http-method</a:t>
            </a:r>
            <a:r>
              <a:rPr lang="fr-FR" sz="2000" dirty="0" smtClean="0"/>
              <a:t>, on peut définir les méthodes HTTP concernées par la contrainte. On pourra ainsi indiquer que l'accès à telle ressource par la méthode GET doit être protégée, mais pas l'accès à cette même ressource par la méthode POST. Dans notre exemple, on protège les deux.</a:t>
            </a:r>
          </a:p>
          <a:p>
            <a:pPr marL="0" indent="0">
              <a:buNone/>
            </a:pPr>
            <a:endParaRPr lang="fr-FR" sz="2000" dirty="0" smtClean="0"/>
          </a:p>
          <a:p>
            <a:pPr marL="0" indent="0">
              <a:buNone/>
            </a:pPr>
            <a:r>
              <a:rPr lang="fr-FR" sz="2000" dirty="0" smtClean="0"/>
              <a:t>Entre les balises </a:t>
            </a:r>
            <a:r>
              <a:rPr lang="fr-FR" sz="2000" b="1" dirty="0" err="1" smtClean="0"/>
              <a:t>auth</a:t>
            </a:r>
            <a:r>
              <a:rPr lang="fr-FR" sz="2000" b="1" dirty="0" smtClean="0"/>
              <a:t>-</a:t>
            </a:r>
            <a:r>
              <a:rPr lang="fr-FR" sz="2000" b="1" dirty="0" err="1" smtClean="0"/>
              <a:t>constraint</a:t>
            </a:r>
            <a:r>
              <a:rPr lang="fr-FR" sz="2000" dirty="0" smtClean="0"/>
              <a:t>, on peut donc indiquer les </a:t>
            </a:r>
            <a:r>
              <a:rPr lang="fr-FR" sz="2000" b="1" dirty="0" err="1" smtClean="0"/>
              <a:t>role</a:t>
            </a:r>
            <a:r>
              <a:rPr lang="fr-FR" sz="2000" b="1" dirty="0" smtClean="0"/>
              <a:t>-</a:t>
            </a:r>
            <a:r>
              <a:rPr lang="fr-FR" sz="2000" b="1" dirty="0" err="1" smtClean="0"/>
              <a:t>name</a:t>
            </a:r>
            <a:r>
              <a:rPr lang="fr-FR" sz="2000" dirty="0" smtClean="0"/>
              <a:t> ayant le droit d'accéder aux ressources définies plus haut.</a:t>
            </a:r>
            <a:endParaRPr lang="fr-F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16</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buNone/>
            </a:pPr>
            <a:r>
              <a:rPr lang="fr-FR" sz="2000" b="1" dirty="0" smtClean="0"/>
              <a:t>Authentification basique</a:t>
            </a:r>
          </a:p>
          <a:p>
            <a:pPr marL="0" indent="0">
              <a:buNone/>
            </a:pPr>
            <a:endParaRPr lang="fr-FR" sz="800" b="1" dirty="0" smtClean="0"/>
          </a:p>
          <a:p>
            <a:pPr marL="0" indent="0">
              <a:buNone/>
            </a:pPr>
            <a:r>
              <a:rPr lang="fr-FR" sz="2000" dirty="0" smtClean="0"/>
              <a:t>Toujours dans le descripteur de déploiement, on va pouvoir, après les </a:t>
            </a:r>
            <a:r>
              <a:rPr lang="fr-FR" sz="2000" b="1" dirty="0" err="1" smtClean="0"/>
              <a:t>security</a:t>
            </a:r>
            <a:r>
              <a:rPr lang="fr-FR" sz="2000" b="1" dirty="0" smtClean="0"/>
              <a:t>-</a:t>
            </a:r>
            <a:r>
              <a:rPr lang="fr-FR" sz="2000" b="1" dirty="0" err="1" smtClean="0"/>
              <a:t>constraint</a:t>
            </a:r>
            <a:r>
              <a:rPr lang="fr-FR" sz="2000" dirty="0" smtClean="0"/>
              <a:t> configurer le processus de </a:t>
            </a:r>
            <a:r>
              <a:rPr lang="fr-FR" sz="2000" i="1" dirty="0" smtClean="0"/>
              <a:t>login</a:t>
            </a:r>
            <a:r>
              <a:rPr lang="fr-FR" sz="2000" dirty="0" smtClean="0"/>
              <a:t> des utilisateurs. Cela se fait dans un élément XML nommé </a:t>
            </a:r>
            <a:r>
              <a:rPr lang="fr-FR" sz="2000" b="1" dirty="0" smtClean="0"/>
              <a:t>login-config</a:t>
            </a:r>
            <a:r>
              <a:rPr lang="fr-FR" sz="2000" dirty="0" smtClean="0"/>
              <a:t>.</a:t>
            </a:r>
          </a:p>
          <a:p>
            <a:pPr marL="0" indent="0">
              <a:buNone/>
            </a:pPr>
            <a:endParaRPr lang="fr-FR" sz="2000" dirty="0" smtClean="0"/>
          </a:p>
          <a:p>
            <a:pPr marL="0" indent="0">
              <a:buNone/>
            </a:pPr>
            <a:endParaRPr lang="fr-FR" sz="2000" dirty="0"/>
          </a:p>
        </p:txBody>
      </p:sp>
      <p:pic>
        <p:nvPicPr>
          <p:cNvPr id="2050" name="Picture 2"/>
          <p:cNvPicPr>
            <a:picLocks noChangeAspect="1" noChangeArrowheads="1"/>
          </p:cNvPicPr>
          <p:nvPr/>
        </p:nvPicPr>
        <p:blipFill>
          <a:blip r:embed="rId2"/>
          <a:srcRect/>
          <a:stretch>
            <a:fillRect/>
          </a:stretch>
        </p:blipFill>
        <p:spPr bwMode="auto">
          <a:xfrm>
            <a:off x="2214546" y="2285992"/>
            <a:ext cx="5200266"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17</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lgn="just">
              <a:buNone/>
            </a:pPr>
            <a:r>
              <a:rPr lang="fr-FR" sz="2000" dirty="0" smtClean="0"/>
              <a:t>Cela aura pour effet, lorsque l'utilisateur demandera une URL protégée, d'afficher la boîte de dialogue suivante dans le navigateur :</a:t>
            </a:r>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a:p>
            <a:pPr marL="0" indent="0" algn="just">
              <a:buNone/>
            </a:pPr>
            <a:r>
              <a:rPr lang="fr-FR" sz="2000" dirty="0" smtClean="0"/>
              <a:t>C'est côté client qu'est géré cet aspect.  Le </a:t>
            </a:r>
            <a:r>
              <a:rPr lang="fr-FR" sz="2000" i="1" dirty="0" smtClean="0"/>
              <a:t>login</a:t>
            </a:r>
            <a:r>
              <a:rPr lang="fr-FR" sz="2000" dirty="0" smtClean="0"/>
              <a:t> et le mot de passe saisis sont transmis au serveur. De son côté, il se charge de vérifier que le nom d'utilisateur est connu, et le mot de passe correct. Puis il vérifie que cet utilisateur a bien l'un des rôles nécessaires pour accéder à la ressource, donc qu'il répond à la contrainte de sécurité.</a:t>
            </a:r>
            <a:endParaRPr lang="fr-FR" sz="2000" dirty="0"/>
          </a:p>
        </p:txBody>
      </p:sp>
      <p:pic>
        <p:nvPicPr>
          <p:cNvPr id="3074" name="Picture 2" descr="C:\Users\dhia\Pictures\basic.jpg"/>
          <p:cNvPicPr>
            <a:picLocks noChangeAspect="1" noChangeArrowheads="1"/>
          </p:cNvPicPr>
          <p:nvPr/>
        </p:nvPicPr>
        <p:blipFill>
          <a:blip r:embed="rId2"/>
          <a:srcRect/>
          <a:stretch>
            <a:fillRect/>
          </a:stretch>
        </p:blipFill>
        <p:spPr bwMode="auto">
          <a:xfrm>
            <a:off x="1357290" y="1500174"/>
            <a:ext cx="6283898" cy="285752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b="1" dirty="0" smtClean="0">
                <a:solidFill>
                  <a:srgbClr val="C00000"/>
                </a:solidFill>
              </a:rPr>
              <a:t>Exercices en DTD - XML</a:t>
            </a:r>
            <a:endParaRPr lang="fr-FR" sz="3600" b="1"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18</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lgn="just">
              <a:buNone/>
            </a:pPr>
            <a:r>
              <a:rPr lang="fr-FR" sz="2000" dirty="0" smtClean="0"/>
              <a:t>Exercice 01:</a:t>
            </a:r>
          </a:p>
          <a:p>
            <a:pPr marL="0" indent="0" algn="just">
              <a:buNone/>
            </a:pPr>
            <a:r>
              <a:rPr lang="fr-FR" sz="2000" dirty="0" smtClean="0"/>
              <a:t>Soient différentes définitions du même élément projet (on suppose que les éléments tâche et personne sont définis) : </a:t>
            </a:r>
          </a:p>
          <a:p>
            <a:pPr marL="0" indent="0" algn="just">
              <a:buNone/>
            </a:pPr>
            <a:endParaRPr lang="fr-FR" sz="2000" dirty="0" smtClean="0"/>
          </a:p>
          <a:p>
            <a:pPr marL="0" indent="0" algn="just">
              <a:buNone/>
            </a:pPr>
            <a:endParaRPr lang="fr-FR" sz="2000" dirty="0" smtClean="0"/>
          </a:p>
          <a:p>
            <a:pPr marL="0" indent="0" algn="just">
              <a:buNone/>
            </a:pPr>
            <a:endParaRPr lang="fr-FR" sz="2000" dirty="0" smtClean="0"/>
          </a:p>
          <a:p>
            <a:pPr marL="0" indent="0" algn="just">
              <a:buNone/>
            </a:pPr>
            <a:endParaRPr lang="fr-FR" sz="2000" dirty="0" smtClean="0"/>
          </a:p>
          <a:p>
            <a:pPr marL="0" indent="0" algn="just">
              <a:buNone/>
            </a:pPr>
            <a:endParaRPr lang="fr-FR" sz="2000" dirty="0" smtClean="0"/>
          </a:p>
          <a:p>
            <a:pPr marL="0" indent="0" algn="just">
              <a:buNone/>
            </a:pPr>
            <a:endParaRPr lang="fr-FR" sz="2000" dirty="0" smtClean="0"/>
          </a:p>
          <a:p>
            <a:pPr marL="0" indent="0" algn="just">
              <a:buNone/>
            </a:pPr>
            <a:endParaRPr lang="fr-FR" sz="2000" dirty="0" smtClean="0"/>
          </a:p>
          <a:p>
            <a:pPr marL="0" indent="0" algn="just">
              <a:buNone/>
            </a:pPr>
            <a:endParaRPr lang="fr-FR" sz="2000" dirty="0" smtClean="0"/>
          </a:p>
          <a:p>
            <a:pPr marL="0" indent="0" algn="just">
              <a:buNone/>
            </a:pPr>
            <a:r>
              <a:rPr lang="fr-FR" sz="2000" b="1" dirty="0" smtClean="0"/>
              <a:t>Question : </a:t>
            </a:r>
            <a:r>
              <a:rPr lang="fr-FR" sz="2000" dirty="0" smtClean="0"/>
              <a:t>Pour chaque élément projet donné ci-dessus, donner les numéros des définitions pour lesquelles il est valide. </a:t>
            </a:r>
          </a:p>
          <a:p>
            <a:pPr marL="0" indent="0" algn="just">
              <a:buNone/>
            </a:pPr>
            <a:endParaRPr lang="fr-FR" sz="2000" dirty="0"/>
          </a:p>
        </p:txBody>
      </p:sp>
      <p:pic>
        <p:nvPicPr>
          <p:cNvPr id="4099" name="Picture 3"/>
          <p:cNvPicPr>
            <a:picLocks noChangeAspect="1" noChangeArrowheads="1"/>
          </p:cNvPicPr>
          <p:nvPr/>
        </p:nvPicPr>
        <p:blipFill>
          <a:blip r:embed="rId2"/>
          <a:srcRect/>
          <a:stretch>
            <a:fillRect/>
          </a:stretch>
        </p:blipFill>
        <p:spPr bwMode="auto">
          <a:xfrm>
            <a:off x="1000100" y="2000240"/>
            <a:ext cx="6643734" cy="2590638"/>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b="1" dirty="0" smtClean="0">
                <a:solidFill>
                  <a:srgbClr val="C00000"/>
                </a:solidFill>
              </a:rPr>
              <a:t>Exercices en DTD - XML</a:t>
            </a:r>
            <a:endParaRPr lang="fr-FR" sz="3600" b="1"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19</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3500462" cy="3071834"/>
          </a:xfrm>
          <a:ln>
            <a:solidFill>
              <a:schemeClr val="tx1"/>
            </a:solidFill>
          </a:ln>
        </p:spPr>
        <p:txBody>
          <a:bodyPr>
            <a:noAutofit/>
          </a:bodyPr>
          <a:lstStyle/>
          <a:p>
            <a:pPr algn="ctr">
              <a:buNone/>
            </a:pPr>
            <a:r>
              <a:rPr lang="fr-FR" sz="2000" b="1" dirty="0" smtClean="0"/>
              <a:t>&lt;-- exemple A --&gt; </a:t>
            </a:r>
          </a:p>
          <a:p>
            <a:pPr>
              <a:buNone/>
            </a:pPr>
            <a:r>
              <a:rPr lang="fr-FR" sz="2000" dirty="0" smtClean="0"/>
              <a:t>&lt;projet&gt; </a:t>
            </a:r>
          </a:p>
          <a:p>
            <a:pPr>
              <a:buNone/>
            </a:pPr>
            <a:r>
              <a:rPr lang="fr-FR" sz="2000" dirty="0" smtClean="0"/>
              <a:t>&lt;tâche&gt;xxx&lt;/tâche&gt; </a:t>
            </a:r>
          </a:p>
          <a:p>
            <a:pPr>
              <a:buNone/>
            </a:pPr>
            <a:r>
              <a:rPr lang="fr-FR" sz="2000" dirty="0" smtClean="0"/>
              <a:t>&lt;tâche&gt;xxx&lt;/tâche&gt;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&lt;tâche&gt;xxx&lt;/tâche&gt;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&lt;/projet&gt; 	</a:t>
            </a:r>
          </a:p>
          <a:p>
            <a:pPr marL="0" indent="0" algn="just">
              <a:buNone/>
            </a:pPr>
            <a:endParaRPr lang="fr-FR" sz="2000" dirty="0"/>
          </a:p>
        </p:txBody>
      </p:sp>
      <p:sp>
        <p:nvSpPr>
          <p:cNvPr id="12" name="ZoneTexte 11"/>
          <p:cNvSpPr txBox="1"/>
          <p:nvPr/>
        </p:nvSpPr>
        <p:spPr>
          <a:xfrm>
            <a:off x="357158" y="4000504"/>
            <a:ext cx="3500462" cy="923330"/>
          </a:xfrm>
          <a:prstGeom prst="rect">
            <a:avLst/>
          </a:prstGeom>
          <a:noFill/>
          <a:ln>
            <a:solidFill>
              <a:schemeClr val="tx1"/>
            </a:solidFill>
          </a:ln>
        </p:spPr>
        <p:txBody>
          <a:bodyPr wrap="square" rtlCol="0">
            <a:spAutoFit/>
          </a:bodyPr>
          <a:lstStyle/>
          <a:p>
            <a:pPr algn="ctr"/>
            <a:r>
              <a:rPr lang="fr-FR" b="1" dirty="0" smtClean="0"/>
              <a:t>&lt;-- exemple B --&gt; </a:t>
            </a:r>
          </a:p>
          <a:p>
            <a:r>
              <a:rPr lang="fr-FR" dirty="0" smtClean="0"/>
              <a:t>&lt;projet/&gt; </a:t>
            </a:r>
            <a:r>
              <a:rPr lang="fr-FR" b="1" dirty="0" smtClean="0"/>
              <a:t>	</a:t>
            </a:r>
          </a:p>
          <a:p>
            <a:endParaRPr lang="fr-FR" dirty="0"/>
          </a:p>
        </p:txBody>
      </p:sp>
      <p:sp>
        <p:nvSpPr>
          <p:cNvPr id="14" name="ZoneTexte 13"/>
          <p:cNvSpPr txBox="1"/>
          <p:nvPr/>
        </p:nvSpPr>
        <p:spPr>
          <a:xfrm>
            <a:off x="4000496" y="785794"/>
            <a:ext cx="4000528" cy="2862322"/>
          </a:xfrm>
          <a:prstGeom prst="rect">
            <a:avLst/>
          </a:prstGeom>
          <a:noFill/>
          <a:ln>
            <a:solidFill>
              <a:schemeClr val="tx1"/>
            </a:solidFill>
          </a:ln>
        </p:spPr>
        <p:txBody>
          <a:bodyPr wrap="square" rtlCol="0">
            <a:spAutoFit/>
          </a:bodyPr>
          <a:lstStyle/>
          <a:p>
            <a:pPr algn="ctr"/>
            <a:r>
              <a:rPr lang="fr-FR" b="1" dirty="0" smtClean="0"/>
              <a:t>&lt;-- exemple C --&gt; </a:t>
            </a:r>
          </a:p>
          <a:p>
            <a:r>
              <a:rPr lang="fr-FR" dirty="0" smtClean="0"/>
              <a:t>&lt;projet&gt; </a:t>
            </a:r>
          </a:p>
          <a:p>
            <a:r>
              <a:rPr lang="fr-FR" dirty="0" smtClean="0"/>
              <a:t>&lt;tâche&gt;xxx&lt;/tâche&gt; </a:t>
            </a:r>
          </a:p>
          <a:p>
            <a:r>
              <a:rPr lang="fr-FR" dirty="0" smtClean="0"/>
              <a:t>&lt;personne&gt;</a:t>
            </a:r>
            <a:r>
              <a:rPr lang="fr-FR" dirty="0" err="1" smtClean="0"/>
              <a:t>yyy</a:t>
            </a:r>
            <a:r>
              <a:rPr lang="fr-FR" dirty="0" smtClean="0"/>
              <a:t>&lt;/personne&gt; </a:t>
            </a:r>
          </a:p>
          <a:p>
            <a:r>
              <a:rPr lang="fr-FR" dirty="0" smtClean="0"/>
              <a:t>&lt;tâche&gt;xxx&lt;/tâche&gt; </a:t>
            </a:r>
          </a:p>
          <a:p>
            <a:r>
              <a:rPr lang="fr-FR" dirty="0" smtClean="0"/>
              <a:t>&lt;personne&gt;</a:t>
            </a:r>
            <a:r>
              <a:rPr lang="fr-FR" dirty="0" err="1" smtClean="0"/>
              <a:t>yyy</a:t>
            </a:r>
            <a:r>
              <a:rPr lang="fr-FR" dirty="0" smtClean="0"/>
              <a:t>&lt;/personne&gt; </a:t>
            </a:r>
          </a:p>
          <a:p>
            <a:r>
              <a:rPr lang="fr-FR" dirty="0" smtClean="0"/>
              <a:t>&lt;tâche&gt;xxx&lt;/tâche&gt; </a:t>
            </a:r>
          </a:p>
          <a:p>
            <a:r>
              <a:rPr lang="fr-FR" dirty="0" smtClean="0"/>
              <a:t>&lt;personne&gt;</a:t>
            </a:r>
            <a:r>
              <a:rPr lang="fr-FR" dirty="0" err="1" smtClean="0"/>
              <a:t>yyy</a:t>
            </a:r>
            <a:r>
              <a:rPr lang="fr-FR" dirty="0" smtClean="0"/>
              <a:t>&lt;/personne&gt; </a:t>
            </a:r>
          </a:p>
          <a:p>
            <a:r>
              <a:rPr lang="fr-FR" dirty="0" smtClean="0"/>
              <a:t>&lt;/projet&gt; </a:t>
            </a:r>
            <a:r>
              <a:rPr lang="fr-FR" b="1" dirty="0" smtClean="0"/>
              <a:t>	</a:t>
            </a:r>
          </a:p>
          <a:p>
            <a:endParaRPr lang="fr-FR" dirty="0"/>
          </a:p>
        </p:txBody>
      </p:sp>
      <p:sp>
        <p:nvSpPr>
          <p:cNvPr id="15" name="ZoneTexte 14"/>
          <p:cNvSpPr txBox="1"/>
          <p:nvPr/>
        </p:nvSpPr>
        <p:spPr>
          <a:xfrm>
            <a:off x="4000496" y="3786190"/>
            <a:ext cx="4000528" cy="2031325"/>
          </a:xfrm>
          <a:prstGeom prst="rect">
            <a:avLst/>
          </a:prstGeom>
          <a:noFill/>
          <a:ln>
            <a:solidFill>
              <a:schemeClr val="tx1"/>
            </a:solidFill>
          </a:ln>
        </p:spPr>
        <p:txBody>
          <a:bodyPr wrap="square" rtlCol="0">
            <a:spAutoFit/>
          </a:bodyPr>
          <a:lstStyle/>
          <a:p>
            <a:pPr algn="ctr"/>
            <a:r>
              <a:rPr lang="fr-FR" b="1" dirty="0" smtClean="0"/>
              <a:t>&lt;-- exemple D --&gt; </a:t>
            </a:r>
          </a:p>
          <a:p>
            <a:r>
              <a:rPr lang="fr-FR" dirty="0" smtClean="0"/>
              <a:t>&lt;projet&gt; </a:t>
            </a:r>
          </a:p>
          <a:p>
            <a:r>
              <a:rPr lang="fr-FR" dirty="0" smtClean="0"/>
              <a:t>&lt;personne&gt;</a:t>
            </a:r>
            <a:r>
              <a:rPr lang="fr-FR" dirty="0" err="1" smtClean="0"/>
              <a:t>yyy</a:t>
            </a:r>
            <a:r>
              <a:rPr lang="fr-FR" dirty="0" smtClean="0"/>
              <a:t>&lt;/personne&gt; </a:t>
            </a:r>
          </a:p>
          <a:p>
            <a:r>
              <a:rPr lang="fr-FR" dirty="0" smtClean="0"/>
              <a:t>&lt;personne&gt;</a:t>
            </a:r>
            <a:r>
              <a:rPr lang="fr-FR" dirty="0" err="1" smtClean="0"/>
              <a:t>yyy</a:t>
            </a:r>
            <a:r>
              <a:rPr lang="fr-FR" dirty="0" smtClean="0"/>
              <a:t>&lt;/personne&gt; </a:t>
            </a:r>
          </a:p>
          <a:p>
            <a:r>
              <a:rPr lang="fr-FR" dirty="0" smtClean="0"/>
              <a:t>&lt;personne&gt;</a:t>
            </a:r>
            <a:r>
              <a:rPr lang="fr-FR" dirty="0" err="1" smtClean="0"/>
              <a:t>yyy</a:t>
            </a:r>
            <a:r>
              <a:rPr lang="fr-FR" dirty="0" smtClean="0"/>
              <a:t>&lt;/personne&gt; </a:t>
            </a:r>
          </a:p>
          <a:p>
            <a:r>
              <a:rPr lang="fr-FR" dirty="0" smtClean="0"/>
              <a:t>&lt;/projet&gt; </a:t>
            </a:r>
            <a:r>
              <a:rPr lang="fr-FR" b="1" dirty="0" smtClean="0"/>
              <a:t>	</a:t>
            </a:r>
          </a:p>
          <a:p>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868347"/>
          </a:xfrm>
        </p:spPr>
        <p:txBody>
          <a:bodyPr>
            <a:normAutofit/>
          </a:bodyPr>
          <a:lstStyle/>
          <a:p>
            <a:r>
              <a:rPr lang="fr-FR" sz="4800" dirty="0" smtClean="0">
                <a:solidFill>
                  <a:srgbClr val="C00000"/>
                </a:solidFill>
                <a:latin typeface="Arial Rounded MT Bold" pitchFamily="34" charset="0"/>
              </a:rPr>
              <a:t>XML</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B95A431-CDB4-46EA-9788-F5B42BA94049}" type="datetime2">
              <a:rPr lang="fr-FR" smtClean="0"/>
              <a:pPr/>
              <a:t>samedi 26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a:t>
            </a:fld>
            <a:endParaRPr lang="fr-BE"/>
          </a:p>
        </p:txBody>
      </p:sp>
      <p:pic>
        <p:nvPicPr>
          <p:cNvPr id="1026" name="Picture 2" descr="C:\Users\dhia\Pictures\26088.png"/>
          <p:cNvPicPr>
            <a:picLocks noChangeAspect="1" noChangeArrowheads="1"/>
          </p:cNvPicPr>
          <p:nvPr/>
        </p:nvPicPr>
        <p:blipFill>
          <a:blip r:embed="rId2"/>
          <a:srcRect/>
          <a:stretch>
            <a:fillRect/>
          </a:stretch>
        </p:blipFill>
        <p:spPr bwMode="auto">
          <a:xfrm>
            <a:off x="2857488" y="1643050"/>
            <a:ext cx="3576654" cy="357665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b="1" dirty="0" smtClean="0">
                <a:solidFill>
                  <a:srgbClr val="C00000"/>
                </a:solidFill>
              </a:rPr>
              <a:t>Exercices en DTD - XML</a:t>
            </a:r>
            <a:endParaRPr lang="fr-FR" sz="3600" b="1"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20</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3500462" cy="4143404"/>
          </a:xfrm>
          <a:ln>
            <a:solidFill>
              <a:schemeClr val="tx1"/>
            </a:solidFill>
          </a:ln>
        </p:spPr>
        <p:txBody>
          <a:bodyPr>
            <a:noAutofit/>
          </a:bodyPr>
          <a:lstStyle/>
          <a:p>
            <a:pPr algn="ctr">
              <a:buNone/>
            </a:pPr>
            <a:r>
              <a:rPr lang="fr-FR" sz="2000" b="1" dirty="0" smtClean="0"/>
              <a:t>&lt;-- exemple E --&gt; </a:t>
            </a:r>
          </a:p>
          <a:p>
            <a:pPr>
              <a:buNone/>
            </a:pPr>
            <a:r>
              <a:rPr lang="fr-FR" sz="2000" dirty="0" smtClean="0"/>
              <a:t>&lt;projet&gt; </a:t>
            </a:r>
          </a:p>
          <a:p>
            <a:pPr>
              <a:buNone/>
            </a:pPr>
            <a:r>
              <a:rPr lang="fr-FR" sz="2000" dirty="0" smtClean="0"/>
              <a:t>&lt;tâche&gt;xxx&lt;/tâche&gt;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&lt;tâche&gt;xxx&lt;/tâche&gt;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&lt;personne&gt;</a:t>
            </a:r>
            <a:r>
              <a:rPr lang="fr-FR" sz="2000" dirty="0" err="1" smtClean="0"/>
              <a:t>yyy</a:t>
            </a:r>
            <a:r>
              <a:rPr lang="fr-FR" sz="2000" dirty="0" smtClean="0"/>
              <a:t>&lt;/personne&gt; </a:t>
            </a:r>
          </a:p>
          <a:p>
            <a:pPr>
              <a:buNone/>
            </a:pPr>
            <a:r>
              <a:rPr lang="fr-FR" sz="2000" dirty="0" smtClean="0"/>
              <a:t>&lt;/projet&gt; 	</a:t>
            </a:r>
          </a:p>
          <a:p>
            <a:pPr>
              <a:buNone/>
            </a:pPr>
            <a:r>
              <a:rPr lang="fr-FR" sz="2000" dirty="0" smtClean="0"/>
              <a:t>	</a:t>
            </a:r>
          </a:p>
          <a:p>
            <a:pPr marL="0" indent="0" algn="just">
              <a:buNone/>
            </a:pPr>
            <a:endParaRPr lang="fr-FR" sz="2000" dirty="0"/>
          </a:p>
        </p:txBody>
      </p:sp>
      <p:sp>
        <p:nvSpPr>
          <p:cNvPr id="12" name="ZoneTexte 11"/>
          <p:cNvSpPr txBox="1"/>
          <p:nvPr/>
        </p:nvSpPr>
        <p:spPr>
          <a:xfrm>
            <a:off x="357158" y="5072074"/>
            <a:ext cx="3500462" cy="1200329"/>
          </a:xfrm>
          <a:prstGeom prst="rect">
            <a:avLst/>
          </a:prstGeom>
          <a:noFill/>
          <a:ln>
            <a:solidFill>
              <a:schemeClr val="tx1"/>
            </a:solidFill>
          </a:ln>
        </p:spPr>
        <p:txBody>
          <a:bodyPr wrap="square" rtlCol="0">
            <a:spAutoFit/>
          </a:bodyPr>
          <a:lstStyle/>
          <a:p>
            <a:pPr algn="ctr"/>
            <a:r>
              <a:rPr lang="fr-FR" b="1" dirty="0" smtClean="0"/>
              <a:t>&lt;-- exemple F --&gt; </a:t>
            </a:r>
          </a:p>
          <a:p>
            <a:r>
              <a:rPr lang="fr-FR" dirty="0" smtClean="0"/>
              <a:t>&lt;projet&gt; </a:t>
            </a:r>
          </a:p>
          <a:p>
            <a:r>
              <a:rPr lang="fr-FR" dirty="0" smtClean="0"/>
              <a:t>&lt;tâche&gt;xxx&lt;/tâche&gt; </a:t>
            </a:r>
          </a:p>
          <a:p>
            <a:r>
              <a:rPr lang="fr-FR" dirty="0" smtClean="0"/>
              <a:t>&lt;/projet&gt; </a:t>
            </a:r>
            <a:r>
              <a:rPr lang="fr-FR" b="1" dirty="0" smtClean="0"/>
              <a:t>	</a:t>
            </a:r>
          </a:p>
        </p:txBody>
      </p:sp>
      <p:sp>
        <p:nvSpPr>
          <p:cNvPr id="14" name="ZoneTexte 13"/>
          <p:cNvSpPr txBox="1"/>
          <p:nvPr/>
        </p:nvSpPr>
        <p:spPr>
          <a:xfrm>
            <a:off x="4000496" y="785794"/>
            <a:ext cx="4000528" cy="2862322"/>
          </a:xfrm>
          <a:prstGeom prst="rect">
            <a:avLst/>
          </a:prstGeom>
          <a:noFill/>
          <a:ln>
            <a:solidFill>
              <a:schemeClr val="tx1"/>
            </a:solidFill>
          </a:ln>
        </p:spPr>
        <p:txBody>
          <a:bodyPr wrap="square" rtlCol="0">
            <a:spAutoFit/>
          </a:bodyPr>
          <a:lstStyle/>
          <a:p>
            <a:pPr algn="ctr"/>
            <a:r>
              <a:rPr lang="fr-FR" b="1" dirty="0" smtClean="0"/>
              <a:t>&lt;-- exemple G --&gt; </a:t>
            </a:r>
          </a:p>
          <a:p>
            <a:r>
              <a:rPr lang="fr-FR" dirty="0" smtClean="0"/>
              <a:t>&lt;projet&gt; </a:t>
            </a:r>
          </a:p>
          <a:p>
            <a:r>
              <a:rPr lang="fr-FR" dirty="0" smtClean="0"/>
              <a:t>&lt;tâche&gt;xxx&lt;/tâche&gt; </a:t>
            </a:r>
          </a:p>
          <a:p>
            <a:r>
              <a:rPr lang="fr-FR" dirty="0" smtClean="0"/>
              <a:t>&lt;tâche&gt;xxx&lt;/tâche&gt; </a:t>
            </a:r>
          </a:p>
          <a:p>
            <a:r>
              <a:rPr lang="fr-FR" dirty="0" smtClean="0"/>
              <a:t>&lt;tâche&gt;xxx&lt;/tâche&gt; </a:t>
            </a:r>
          </a:p>
          <a:p>
            <a:r>
              <a:rPr lang="fr-FR" dirty="0" smtClean="0"/>
              <a:t>&lt;personne&gt;</a:t>
            </a:r>
            <a:r>
              <a:rPr lang="fr-FR" dirty="0" err="1" smtClean="0"/>
              <a:t>yyy</a:t>
            </a:r>
            <a:r>
              <a:rPr lang="fr-FR" dirty="0" smtClean="0"/>
              <a:t>&lt;/personne&gt; </a:t>
            </a:r>
          </a:p>
          <a:p>
            <a:r>
              <a:rPr lang="fr-FR" dirty="0" smtClean="0"/>
              <a:t>&lt;personne&gt;</a:t>
            </a:r>
            <a:r>
              <a:rPr lang="fr-FR" dirty="0" err="1" smtClean="0"/>
              <a:t>yyy</a:t>
            </a:r>
            <a:r>
              <a:rPr lang="fr-FR" dirty="0" smtClean="0"/>
              <a:t>&lt;/personne&gt; </a:t>
            </a:r>
          </a:p>
          <a:p>
            <a:r>
              <a:rPr lang="fr-FR" dirty="0" smtClean="0"/>
              <a:t>&lt;/projet&gt; </a:t>
            </a:r>
            <a:r>
              <a:rPr lang="fr-FR" b="1" dirty="0" smtClean="0"/>
              <a:t>	</a:t>
            </a:r>
          </a:p>
          <a:p>
            <a:r>
              <a:rPr lang="fr-FR" b="1" dirty="0" smtClean="0"/>
              <a:t>	</a:t>
            </a:r>
          </a:p>
          <a:p>
            <a:endParaRPr lang="fr-FR" dirty="0"/>
          </a:p>
        </p:txBody>
      </p:sp>
      <p:sp>
        <p:nvSpPr>
          <p:cNvPr id="15" name="ZoneTexte 14"/>
          <p:cNvSpPr txBox="1"/>
          <p:nvPr/>
        </p:nvSpPr>
        <p:spPr>
          <a:xfrm>
            <a:off x="4000496" y="3786190"/>
            <a:ext cx="4000528" cy="2585323"/>
          </a:xfrm>
          <a:prstGeom prst="rect">
            <a:avLst/>
          </a:prstGeom>
          <a:noFill/>
          <a:ln>
            <a:solidFill>
              <a:schemeClr val="tx1"/>
            </a:solidFill>
          </a:ln>
        </p:spPr>
        <p:txBody>
          <a:bodyPr wrap="square" rtlCol="0">
            <a:spAutoFit/>
          </a:bodyPr>
          <a:lstStyle/>
          <a:p>
            <a:pPr algn="ctr"/>
            <a:r>
              <a:rPr lang="fr-FR" b="1" dirty="0" smtClean="0"/>
              <a:t>&lt;-- exemple H --&gt; </a:t>
            </a:r>
          </a:p>
          <a:p>
            <a:r>
              <a:rPr lang="fr-FR" dirty="0" smtClean="0"/>
              <a:t>&lt;projet&gt; </a:t>
            </a:r>
          </a:p>
          <a:p>
            <a:r>
              <a:rPr lang="fr-FR" dirty="0" smtClean="0"/>
              <a:t>&lt;personne&gt;</a:t>
            </a:r>
            <a:r>
              <a:rPr lang="fr-FR" dirty="0" err="1" smtClean="0"/>
              <a:t>yyy</a:t>
            </a:r>
            <a:r>
              <a:rPr lang="fr-FR" dirty="0" smtClean="0"/>
              <a:t>&lt;/personne&gt; </a:t>
            </a:r>
          </a:p>
          <a:p>
            <a:r>
              <a:rPr lang="fr-FR" dirty="0" smtClean="0"/>
              <a:t>&lt;personne&gt;</a:t>
            </a:r>
            <a:r>
              <a:rPr lang="fr-FR" dirty="0" err="1" smtClean="0"/>
              <a:t>yyy</a:t>
            </a:r>
            <a:r>
              <a:rPr lang="fr-FR" dirty="0" smtClean="0"/>
              <a:t>&lt;/personne&gt; </a:t>
            </a:r>
          </a:p>
          <a:p>
            <a:r>
              <a:rPr lang="fr-FR" dirty="0" smtClean="0"/>
              <a:t>&lt;tâche&gt;xxx&lt;/tâche&gt; </a:t>
            </a:r>
          </a:p>
          <a:p>
            <a:r>
              <a:rPr lang="fr-FR" dirty="0" smtClean="0"/>
              <a:t>&lt;tâche&gt;xxx&lt;/tâche&gt; </a:t>
            </a:r>
          </a:p>
          <a:p>
            <a:r>
              <a:rPr lang="fr-FR" dirty="0" smtClean="0"/>
              <a:t>&lt;/projet&gt; </a:t>
            </a:r>
            <a:r>
              <a:rPr lang="fr-FR" b="1" dirty="0" smtClean="0"/>
              <a:t>	</a:t>
            </a:r>
          </a:p>
          <a:p>
            <a:r>
              <a:rPr lang="fr-FR" b="1" dirty="0" smtClean="0"/>
              <a:t>	</a:t>
            </a:r>
          </a:p>
          <a:p>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b="1" dirty="0" smtClean="0">
                <a:solidFill>
                  <a:srgbClr val="C00000"/>
                </a:solidFill>
              </a:rPr>
              <a:t>Exercices en DTD - XML</a:t>
            </a:r>
            <a:endParaRPr lang="fr-FR" sz="3600" b="1"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21</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Espace réservé du contenu 15"/>
          <p:cNvSpPr>
            <a:spLocks noGrp="1"/>
          </p:cNvSpPr>
          <p:nvPr>
            <p:ph idx="1"/>
          </p:nvPr>
        </p:nvSpPr>
        <p:spPr>
          <a:xfrm>
            <a:off x="457200" y="785794"/>
            <a:ext cx="8229600" cy="5429287"/>
          </a:xfrm>
        </p:spPr>
        <p:txBody>
          <a:bodyPr>
            <a:normAutofit lnSpcReduction="10000"/>
          </a:bodyPr>
          <a:lstStyle/>
          <a:p>
            <a:pPr>
              <a:buNone/>
            </a:pPr>
            <a:r>
              <a:rPr lang="fr-FR" sz="2400" dirty="0" smtClean="0"/>
              <a:t>Exercice 2</a:t>
            </a:r>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r>
              <a:rPr lang="fr-FR" sz="2400" dirty="0" smtClean="0"/>
              <a:t>Écrire un document XML valide (conforme à la DTD) destiné à transmettre l'énoncé suivant : </a:t>
            </a:r>
          </a:p>
          <a:p>
            <a:pPr>
              <a:buNone/>
            </a:pPr>
            <a:endParaRPr lang="fr-FR" sz="2400" dirty="0"/>
          </a:p>
        </p:txBody>
      </p:sp>
      <p:pic>
        <p:nvPicPr>
          <p:cNvPr id="5123" name="Picture 3"/>
          <p:cNvPicPr>
            <a:picLocks noChangeAspect="1" noChangeArrowheads="1"/>
          </p:cNvPicPr>
          <p:nvPr/>
        </p:nvPicPr>
        <p:blipFill>
          <a:blip r:embed="rId2"/>
          <a:srcRect/>
          <a:stretch>
            <a:fillRect/>
          </a:stretch>
        </p:blipFill>
        <p:spPr bwMode="auto">
          <a:xfrm>
            <a:off x="785786" y="1428736"/>
            <a:ext cx="7511195" cy="3786214"/>
          </a:xfrm>
          <a:prstGeom prst="rect">
            <a:avLst/>
          </a:prstGeom>
          <a:noFill/>
          <a:ln w="9525">
            <a:solidFill>
              <a:schemeClr val="tx1"/>
            </a:solid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714876" y="5572140"/>
            <a:ext cx="78105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7"/>
          </a:xfrm>
        </p:spPr>
        <p:txBody>
          <a:bodyPr>
            <a:normAutofit/>
          </a:bodyPr>
          <a:lstStyle/>
          <a:p>
            <a:r>
              <a:rPr lang="fr-FR" sz="4800" dirty="0" smtClean="0">
                <a:solidFill>
                  <a:srgbClr val="C00000"/>
                </a:solidFill>
                <a:latin typeface="Arial Rounded MT Bold" pitchFamily="34" charset="0"/>
              </a:rPr>
              <a:t>Merci pour votre attention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FE6513B6-FEFD-4CB0-B300-7EB29A23A7D9}" type="datetime2">
              <a:rPr lang="fr-FR" smtClean="0"/>
              <a:pPr/>
              <a:t>samedi 26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22</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286280"/>
          </a:xfrm>
        </p:spPr>
        <p:txBody>
          <a:bodyPr>
            <a:noAutofit/>
          </a:bodyPr>
          <a:lstStyle/>
          <a:p>
            <a:pPr marL="0" indent="0">
              <a:buNone/>
            </a:pPr>
            <a:r>
              <a:rPr lang="fr-FR" sz="2400" b="1" dirty="0" smtClean="0"/>
              <a:t>Qu'est-ce qu'un descripteur de déploiement ?</a:t>
            </a:r>
          </a:p>
          <a:p>
            <a:pPr marL="0" indent="0">
              <a:buNone/>
            </a:pPr>
            <a:endParaRPr lang="fr-FR" sz="2400" b="1" dirty="0" smtClean="0"/>
          </a:p>
          <a:p>
            <a:pPr marL="0" indent="0" algn="just">
              <a:buNone/>
            </a:pPr>
            <a:r>
              <a:rPr lang="fr-FR" sz="2000" dirty="0" smtClean="0"/>
              <a:t>Le descripteur de déploiement d'une application web est un fichier nommé </a:t>
            </a:r>
            <a:r>
              <a:rPr lang="fr-FR" sz="2000" b="1" dirty="0" smtClean="0"/>
              <a:t>web.xml</a:t>
            </a:r>
            <a:r>
              <a:rPr lang="fr-FR" sz="2000" dirty="0" smtClean="0"/>
              <a:t>, situé dans le répertoire </a:t>
            </a:r>
            <a:r>
              <a:rPr lang="fr-FR" sz="2000" b="1" dirty="0" smtClean="0"/>
              <a:t>WEB-INF</a:t>
            </a:r>
            <a:r>
              <a:rPr lang="fr-FR" sz="2000" dirty="0" smtClean="0"/>
              <a:t> du document </a:t>
            </a:r>
            <a:r>
              <a:rPr lang="fr-FR" sz="2000" dirty="0" err="1" smtClean="0"/>
              <a:t>root</a:t>
            </a:r>
            <a:r>
              <a:rPr lang="fr-FR" sz="2000" dirty="0" smtClean="0"/>
              <a:t> (répertoire racine) de l'application web. Il contient les caractéristiques et paramètres de l'application. Cela inclut la description des Servlets utilisées, ou les différents paramètres d'initialisation.</a:t>
            </a:r>
            <a:endParaRPr lang="fr-F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4</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286280"/>
          </a:xfrm>
        </p:spPr>
        <p:txBody>
          <a:bodyPr>
            <a:noAutofit/>
          </a:bodyPr>
          <a:lstStyle/>
          <a:p>
            <a:pPr marL="0" indent="0">
              <a:buNone/>
            </a:pPr>
            <a:r>
              <a:rPr lang="fr-FR" sz="2000" b="1" dirty="0" smtClean="0"/>
              <a:t>Architecture simplifiée du fichier web.xml</a:t>
            </a:r>
          </a:p>
          <a:p>
            <a:pPr marL="0" indent="0">
              <a:buNone/>
            </a:pPr>
            <a:endParaRPr lang="fr-FR" sz="2000" b="1" dirty="0" smtClean="0"/>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xml</a:t>
            </a:r>
            <a:r>
              <a:rPr lang="fr-FR" sz="2000" b="1" dirty="0" smtClean="0">
                <a:solidFill>
                  <a:schemeClr val="tx2">
                    <a:lumMod val="60000"/>
                    <a:lumOff val="40000"/>
                  </a:schemeClr>
                </a:solidFill>
              </a:rPr>
              <a:t> version="1.0" </a:t>
            </a:r>
            <a:r>
              <a:rPr lang="fr-FR" sz="2000" b="1" dirty="0" err="1" smtClean="0">
                <a:solidFill>
                  <a:schemeClr val="tx2">
                    <a:lumMod val="60000"/>
                    <a:lumOff val="40000"/>
                  </a:schemeClr>
                </a:solidFill>
              </a:rPr>
              <a:t>encoding</a:t>
            </a:r>
            <a:r>
              <a:rPr lang="fr-FR" sz="2000" b="1" dirty="0" smtClean="0">
                <a:solidFill>
                  <a:schemeClr val="tx2">
                    <a:lumMod val="60000"/>
                    <a:lumOff val="40000"/>
                  </a:schemeClr>
                </a:solidFill>
              </a:rPr>
              <a:t>="ISO-8859-1"?&gt;</a:t>
            </a:r>
            <a:br>
              <a:rPr lang="fr-FR" sz="2000" b="1" dirty="0" smtClean="0">
                <a:solidFill>
                  <a:schemeClr val="tx2">
                    <a:lumMod val="60000"/>
                    <a:lumOff val="40000"/>
                  </a:schemeClr>
                </a:solidFill>
              </a:rPr>
            </a:br>
            <a:r>
              <a:rPr lang="fr-FR" sz="2000" b="1" dirty="0" smtClean="0">
                <a:solidFill>
                  <a:schemeClr val="tx2">
                    <a:lumMod val="60000"/>
                    <a:lumOff val="40000"/>
                  </a:schemeClr>
                </a:solidFill>
              </a:rPr>
              <a:t>&lt;!DOCTYPE 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 PUBLIC "-//Sun Microsystems, Inc.//DTD Web Application 2.3//EN" "http://java.sun.com/dtd/web-app_2_3.dtd"&gt;</a:t>
            </a:r>
          </a:p>
          <a:p>
            <a:pPr>
              <a:buNone/>
            </a:pPr>
            <a:endParaRPr lang="fr-FR" sz="2000" b="1" dirty="0" smtClean="0">
              <a:solidFill>
                <a:schemeClr val="tx2">
                  <a:lumMod val="60000"/>
                  <a:lumOff val="40000"/>
                </a:schemeClr>
              </a:solidFill>
            </a:endParaRPr>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a:t>
            </a:r>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endParaRPr lang="fr-FR" sz="2000" dirty="0"/>
          </a:p>
        </p:txBody>
      </p:sp>
      <p:sp>
        <p:nvSpPr>
          <p:cNvPr id="12" name="Pensées 11"/>
          <p:cNvSpPr/>
          <p:nvPr/>
        </p:nvSpPr>
        <p:spPr>
          <a:xfrm>
            <a:off x="1000100" y="3071810"/>
            <a:ext cx="7929618" cy="3143272"/>
          </a:xfrm>
          <a:prstGeom prst="cloudCallout">
            <a:avLst>
              <a:gd name="adj1" fmla="val -69067"/>
              <a:gd name="adj2" fmla="val 397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200" dirty="0" smtClean="0"/>
              <a:t>Dans le fichier </a:t>
            </a:r>
            <a:r>
              <a:rPr lang="fr-FR" sz="2200" b="1" dirty="0" smtClean="0"/>
              <a:t>web.xml</a:t>
            </a:r>
            <a:r>
              <a:rPr lang="fr-FR" sz="2200" dirty="0" smtClean="0"/>
              <a:t>, tout se passe entre les balises </a:t>
            </a:r>
            <a:r>
              <a:rPr lang="fr-FR" sz="2200" b="1" dirty="0" smtClean="0"/>
              <a:t>web-</a:t>
            </a:r>
            <a:r>
              <a:rPr lang="fr-FR" sz="2200" b="1" dirty="0" err="1" smtClean="0"/>
              <a:t>app</a:t>
            </a:r>
            <a:r>
              <a:rPr lang="fr-FR" sz="2200" dirty="0" smtClean="0"/>
              <a:t>. </a:t>
            </a:r>
            <a:endParaRPr lang="fr-FR"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5</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286280"/>
          </a:xfrm>
        </p:spPr>
        <p:txBody>
          <a:bodyPr>
            <a:noAutofit/>
          </a:bodyPr>
          <a:lstStyle/>
          <a:p>
            <a:pPr marL="0" indent="0">
              <a:buNone/>
            </a:pPr>
            <a:r>
              <a:rPr lang="fr-FR" sz="2000" b="1" dirty="0" smtClean="0"/>
              <a:t>Description de l'application</a:t>
            </a:r>
          </a:p>
          <a:p>
            <a:pPr marL="0" indent="0">
              <a:buNone/>
            </a:pPr>
            <a:endParaRPr lang="fr-FR" sz="2000" b="1" dirty="0" smtClean="0"/>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br>
              <a:rPr lang="fr-FR" sz="2000" b="1" dirty="0" smtClean="0">
                <a:solidFill>
                  <a:schemeClr val="tx2">
                    <a:lumMod val="60000"/>
                    <a:lumOff val="40000"/>
                  </a:schemeClr>
                </a:solidFill>
              </a:rPr>
            </a:br>
            <a:r>
              <a:rPr lang="fr-FR" sz="2000" b="1" dirty="0" smtClean="0">
                <a:solidFill>
                  <a:schemeClr val="tx2">
                    <a:lumMod val="60000"/>
                    <a:lumOff val="40000"/>
                  </a:schemeClr>
                </a:solidFill>
              </a:rPr>
              <a:t>...</a:t>
            </a:r>
          </a:p>
          <a:p>
            <a:pPr>
              <a:buNone/>
            </a:pPr>
            <a:r>
              <a:rPr lang="fr-FR" sz="2000" b="1" dirty="0" smtClean="0">
                <a:solidFill>
                  <a:schemeClr val="tx2">
                    <a:lumMod val="60000"/>
                    <a:lumOff val="40000"/>
                  </a:schemeClr>
                </a:solidFill>
              </a:rPr>
              <a:t>&lt;display-</a:t>
            </a:r>
            <a:r>
              <a:rPr lang="fr-FR" sz="2000" b="1" dirty="0" err="1" smtClean="0">
                <a:solidFill>
                  <a:schemeClr val="tx2">
                    <a:lumMod val="60000"/>
                    <a:lumOff val="40000"/>
                  </a:schemeClr>
                </a:solidFill>
              </a:rPr>
              <a:t>name</a:t>
            </a:r>
            <a:r>
              <a:rPr lang="fr-FR" sz="2000" b="1" dirty="0" smtClean="0">
                <a:solidFill>
                  <a:schemeClr val="tx2">
                    <a:lumMod val="60000"/>
                    <a:lumOff val="40000"/>
                  </a:schemeClr>
                </a:solidFill>
              </a:rPr>
              <a:t>&gt;Première application&lt;/display-</a:t>
            </a:r>
            <a:r>
              <a:rPr lang="fr-FR" sz="2000" b="1" dirty="0" err="1" smtClean="0">
                <a:solidFill>
                  <a:schemeClr val="tx2">
                    <a:lumMod val="60000"/>
                    <a:lumOff val="40000"/>
                  </a:schemeClr>
                </a:solidFill>
              </a:rPr>
              <a:t>name</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&lt;description&gt;Cette première application que j’utiliser web.xml&lt;/description&gt;</a:t>
            </a:r>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endParaRPr lang="fr-FR" sz="2000" dirty="0"/>
          </a:p>
        </p:txBody>
      </p:sp>
      <p:sp>
        <p:nvSpPr>
          <p:cNvPr id="8" name="Pensées 7"/>
          <p:cNvSpPr/>
          <p:nvPr/>
        </p:nvSpPr>
        <p:spPr>
          <a:xfrm>
            <a:off x="1000100" y="3071810"/>
            <a:ext cx="7929618" cy="3143272"/>
          </a:xfrm>
          <a:prstGeom prst="cloudCallout">
            <a:avLst>
              <a:gd name="adj1" fmla="val -69067"/>
              <a:gd name="adj2" fmla="val 397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buFontTx/>
              <a:buChar char="-"/>
            </a:pPr>
            <a:r>
              <a:rPr lang="fr-FR" sz="2000" b="1" dirty="0" smtClean="0"/>
              <a:t>display-</a:t>
            </a:r>
            <a:r>
              <a:rPr lang="fr-FR" sz="2000" b="1" dirty="0" err="1" smtClean="0"/>
              <a:t>name</a:t>
            </a:r>
            <a:r>
              <a:rPr lang="fr-FR" sz="2000" dirty="0" smtClean="0"/>
              <a:t> permet de donner un nom à l'application. Il s'agit de description, pour s'y retrouver dans les fichiers.</a:t>
            </a:r>
          </a:p>
          <a:p>
            <a:pPr algn="ctr">
              <a:buFontTx/>
              <a:buChar char="-"/>
            </a:pPr>
            <a:r>
              <a:rPr lang="fr-FR" sz="2000" dirty="0" smtClean="0"/>
              <a:t>--------------------------------------------------</a:t>
            </a:r>
          </a:p>
          <a:p>
            <a:pPr algn="ctr"/>
            <a:r>
              <a:rPr lang="fr-FR" sz="2000" b="1" dirty="0" smtClean="0"/>
              <a:t>- description</a:t>
            </a:r>
            <a:r>
              <a:rPr lang="fr-FR" sz="2000" dirty="0" smtClean="0"/>
              <a:t> permet de fournir une description plus détaillée.</a:t>
            </a:r>
            <a:endParaRPr lang="fr-F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6</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buNone/>
            </a:pPr>
            <a:r>
              <a:rPr lang="fr-FR" sz="2000" b="1" dirty="0" smtClean="0"/>
              <a:t>Inventaire des </a:t>
            </a:r>
            <a:r>
              <a:rPr lang="fr-FR" sz="2000" b="1" dirty="0" err="1" smtClean="0"/>
              <a:t>servlets</a:t>
            </a:r>
            <a:endParaRPr lang="fr-FR" sz="2000" b="1" dirty="0" smtClean="0"/>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    &lt;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         &lt;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a:t>
            </a:r>
            <a:r>
              <a:rPr lang="fr-FR" sz="2000" b="1" dirty="0" err="1" smtClean="0">
                <a:solidFill>
                  <a:schemeClr val="tx2">
                    <a:lumMod val="60000"/>
                    <a:lumOff val="40000"/>
                  </a:schemeClr>
                </a:solidFill>
              </a:rPr>
              <a:t>name</a:t>
            </a:r>
            <a:r>
              <a:rPr lang="fr-FR" sz="2000" b="1" dirty="0" smtClean="0">
                <a:solidFill>
                  <a:schemeClr val="tx2">
                    <a:lumMod val="60000"/>
                    <a:lumOff val="40000"/>
                  </a:schemeClr>
                </a:solidFill>
              </a:rPr>
              <a:t>&gt;</a:t>
            </a:r>
            <a:r>
              <a:rPr lang="fr-FR" sz="2000" b="1" dirty="0" err="1" smtClean="0">
                <a:solidFill>
                  <a:schemeClr val="tx2">
                    <a:lumMod val="60000"/>
                    <a:lumOff val="40000"/>
                  </a:schemeClr>
                </a:solidFill>
              </a:rPr>
              <a:t>maservlet</a:t>
            </a: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a:t>
            </a:r>
            <a:r>
              <a:rPr lang="fr-FR" sz="2000" b="1" dirty="0" err="1" smtClean="0">
                <a:solidFill>
                  <a:schemeClr val="tx2">
                    <a:lumMod val="60000"/>
                    <a:lumOff val="40000"/>
                  </a:schemeClr>
                </a:solidFill>
              </a:rPr>
              <a:t>name</a:t>
            </a:r>
            <a:r>
              <a:rPr lang="fr-FR" sz="2000" b="1" dirty="0" smtClean="0">
                <a:solidFill>
                  <a:schemeClr val="tx2">
                    <a:lumMod val="60000"/>
                    <a:lumOff val="40000"/>
                  </a:schemeClr>
                </a:solidFill>
              </a:rPr>
              <a:t>&gt; </a:t>
            </a:r>
          </a:p>
          <a:p>
            <a:pPr>
              <a:buNone/>
            </a:pPr>
            <a:r>
              <a:rPr lang="fr-FR" sz="2000" b="1" dirty="0" smtClean="0">
                <a:solidFill>
                  <a:schemeClr val="tx2">
                    <a:lumMod val="60000"/>
                    <a:lumOff val="40000"/>
                  </a:schemeClr>
                </a:solidFill>
              </a:rPr>
              <a:t>         &lt;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-class&gt;</a:t>
            </a:r>
            <a:r>
              <a:rPr lang="fr-FR" sz="2000" b="1" dirty="0" err="1" smtClean="0">
                <a:solidFill>
                  <a:schemeClr val="tx2">
                    <a:lumMod val="60000"/>
                    <a:lumOff val="40000"/>
                  </a:schemeClr>
                </a:solidFill>
              </a:rPr>
              <a:t>PremiereServlet</a:t>
            </a: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-class&gt; </a:t>
            </a:r>
          </a:p>
          <a:p>
            <a:pPr>
              <a:buNone/>
            </a:pPr>
            <a:r>
              <a:rPr lang="fr-FR" sz="2000" b="1" dirty="0" smtClean="0">
                <a:solidFill>
                  <a:schemeClr val="tx2">
                    <a:lumMod val="60000"/>
                    <a:lumOff val="40000"/>
                  </a:schemeClr>
                </a:solidFill>
              </a:rPr>
              <a:t>         &lt;description&gt;Ma </a:t>
            </a:r>
            <a:r>
              <a:rPr lang="fr-FR" sz="2000" b="1" dirty="0" err="1" smtClean="0">
                <a:solidFill>
                  <a:schemeClr val="tx2">
                    <a:lumMod val="60000"/>
                    <a:lumOff val="40000"/>
                  </a:schemeClr>
                </a:solidFill>
              </a:rPr>
              <a:t>premiere</a:t>
            </a:r>
            <a:r>
              <a:rPr lang="fr-FR" sz="2000" b="1" dirty="0" smtClean="0">
                <a:solidFill>
                  <a:schemeClr val="tx2">
                    <a:lumMod val="60000"/>
                    <a:lumOff val="40000"/>
                  </a:schemeClr>
                </a:solidFill>
              </a:rPr>
              <a:t> Servlet&lt;/description&gt;</a:t>
            </a: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endParaRPr lang="fr-F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7</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286280"/>
          </a:xfrm>
        </p:spPr>
        <p:txBody>
          <a:bodyPr>
            <a:noAutofit/>
          </a:bodyPr>
          <a:lstStyle/>
          <a:p>
            <a:pPr marL="0" indent="0" algn="just">
              <a:buNone/>
            </a:pPr>
            <a:r>
              <a:rPr lang="fr-FR" sz="2000" dirty="0" smtClean="0"/>
              <a:t>Les balises </a:t>
            </a:r>
            <a:r>
              <a:rPr lang="fr-FR" sz="2000" b="1" dirty="0" smtClean="0"/>
              <a:t>&lt;</a:t>
            </a:r>
            <a:r>
              <a:rPr lang="fr-FR" sz="2000" b="1" dirty="0" err="1" smtClean="0"/>
              <a:t>servlet</a:t>
            </a:r>
            <a:r>
              <a:rPr lang="fr-FR" sz="2000" b="1" dirty="0" smtClean="0"/>
              <a:t>&gt;</a:t>
            </a:r>
            <a:r>
              <a:rPr lang="fr-FR" sz="2000" dirty="0" smtClean="0"/>
              <a:t> et </a:t>
            </a:r>
            <a:r>
              <a:rPr lang="fr-FR" sz="2000" b="1" dirty="0" smtClean="0"/>
              <a:t>&lt;/</a:t>
            </a:r>
            <a:r>
              <a:rPr lang="fr-FR" sz="2000" b="1" dirty="0" err="1" smtClean="0"/>
              <a:t>servlet</a:t>
            </a:r>
            <a:r>
              <a:rPr lang="fr-FR" sz="2000" b="1" dirty="0" smtClean="0"/>
              <a:t>&gt;</a:t>
            </a:r>
            <a:r>
              <a:rPr lang="fr-FR" sz="2000" dirty="0" smtClean="0"/>
              <a:t> doivent encadrer la déclaration d'une </a:t>
            </a:r>
            <a:r>
              <a:rPr lang="fr-FR" sz="2000" dirty="0" err="1" smtClean="0"/>
              <a:t>servlet</a:t>
            </a:r>
            <a:r>
              <a:rPr lang="fr-FR" sz="2000" dirty="0" smtClean="0"/>
              <a:t>. On doit affecter un nom à chaque Servlet déclarée, dans une balise </a:t>
            </a:r>
            <a:r>
              <a:rPr lang="fr-FR" sz="2000" b="1" dirty="0" err="1" smtClean="0"/>
              <a:t>servlet</a:t>
            </a:r>
            <a:r>
              <a:rPr lang="fr-FR" sz="2000" b="1" dirty="0" smtClean="0"/>
              <a:t>-</a:t>
            </a:r>
            <a:r>
              <a:rPr lang="fr-FR" sz="2000" b="1" dirty="0" err="1" smtClean="0"/>
              <a:t>name</a:t>
            </a:r>
            <a:r>
              <a:rPr lang="fr-FR" sz="2000" dirty="0" smtClean="0"/>
              <a:t>. Ce nom n'est pas nécessairement le nom de la classe de la Servlet. Il s'agit d'un identifiant interne au fichier </a:t>
            </a:r>
            <a:r>
              <a:rPr lang="fr-FR" sz="2000" b="1" dirty="0" smtClean="0"/>
              <a:t>web.xml</a:t>
            </a:r>
            <a:r>
              <a:rPr lang="fr-FR" sz="2000" dirty="0" smtClean="0"/>
              <a:t>, réutilisé par la suite. </a:t>
            </a:r>
          </a:p>
          <a:p>
            <a:pPr marL="0" indent="0" algn="just">
              <a:buNone/>
            </a:pPr>
            <a:endParaRPr lang="fr-FR" sz="800" dirty="0" smtClean="0"/>
          </a:p>
          <a:p>
            <a:pPr marL="0" indent="0" algn="just">
              <a:buNone/>
            </a:pPr>
            <a:r>
              <a:rPr lang="fr-FR" sz="2000" dirty="0" smtClean="0"/>
              <a:t>Une fois de plus, la balise </a:t>
            </a:r>
            <a:r>
              <a:rPr lang="fr-FR" sz="2000" b="1" dirty="0" smtClean="0"/>
              <a:t>description</a:t>
            </a:r>
            <a:r>
              <a:rPr lang="fr-FR" sz="2000" dirty="0" smtClean="0"/>
              <a:t> permet de fournir une information plus poussée sur la Servlet, si on le souhaite.</a:t>
            </a:r>
          </a:p>
          <a:p>
            <a:pPr marL="0" indent="0" algn="just">
              <a:buNone/>
            </a:pPr>
            <a:endParaRPr lang="fr-FR" sz="800" dirty="0" smtClean="0"/>
          </a:p>
          <a:p>
            <a:pPr marL="0" indent="0" algn="just">
              <a:buNone/>
            </a:pPr>
            <a:r>
              <a:rPr lang="fr-FR" sz="2000" dirty="0" smtClean="0"/>
              <a:t>Il est bien sûr indispensable de définir la classe de la Servlet, dans la balise </a:t>
            </a:r>
            <a:r>
              <a:rPr lang="fr-FR" sz="2000" b="1" dirty="0" smtClean="0"/>
              <a:t>Servlet-class</a:t>
            </a:r>
            <a:r>
              <a:rPr lang="fr-FR" sz="2000" dirty="0" smtClean="0"/>
              <a:t>. Rappelons que cette classe doit se trouver dans le répertoire </a:t>
            </a:r>
            <a:r>
              <a:rPr lang="fr-FR" sz="2000" b="1" dirty="0" smtClean="0"/>
              <a:t>WEB-INF/classes</a:t>
            </a:r>
            <a:r>
              <a:rPr lang="fr-FR" sz="2000" dirty="0" smtClean="0"/>
              <a:t> de l'application, en respectant les packages.</a:t>
            </a:r>
          </a:p>
          <a:p>
            <a:pPr marL="0" indent="0">
              <a:buNone/>
            </a:pPr>
            <a:endParaRPr lang="fr-F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8</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3"/>
            <a:ext cx="8501090" cy="5570557"/>
          </a:xfrm>
        </p:spPr>
        <p:txBody>
          <a:bodyPr>
            <a:noAutofit/>
          </a:bodyPr>
          <a:lstStyle/>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a:t>
            </a: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init</a:t>
            </a:r>
            <a:r>
              <a:rPr lang="fr-FR" sz="2000" b="1" dirty="0" smtClean="0">
                <a:solidFill>
                  <a:schemeClr val="tx2">
                    <a:lumMod val="60000"/>
                    <a:lumOff val="40000"/>
                  </a:schemeClr>
                </a:solidFill>
              </a:rPr>
              <a:t>-</a:t>
            </a:r>
            <a:r>
              <a:rPr lang="fr-FR" sz="2000" b="1" dirty="0" err="1" smtClean="0">
                <a:solidFill>
                  <a:schemeClr val="tx2">
                    <a:lumMod val="60000"/>
                    <a:lumOff val="40000"/>
                  </a:schemeClr>
                </a:solidFill>
              </a:rPr>
              <a:t>param</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param</a:t>
            </a:r>
            <a:r>
              <a:rPr lang="fr-FR" sz="2000" b="1" dirty="0" smtClean="0">
                <a:solidFill>
                  <a:schemeClr val="tx2">
                    <a:lumMod val="60000"/>
                    <a:lumOff val="40000"/>
                  </a:schemeClr>
                </a:solidFill>
              </a:rPr>
              <a:t>-</a:t>
            </a:r>
            <a:r>
              <a:rPr lang="fr-FR" sz="2000" b="1" dirty="0" err="1" smtClean="0">
                <a:solidFill>
                  <a:schemeClr val="tx2">
                    <a:lumMod val="60000"/>
                    <a:lumOff val="40000"/>
                  </a:schemeClr>
                </a:solidFill>
              </a:rPr>
              <a:t>name</a:t>
            </a:r>
            <a:r>
              <a:rPr lang="fr-FR" sz="2000" b="1" dirty="0" smtClean="0">
                <a:solidFill>
                  <a:schemeClr val="tx2">
                    <a:lumMod val="60000"/>
                    <a:lumOff val="40000"/>
                  </a:schemeClr>
                </a:solidFill>
              </a:rPr>
              <a:t>&gt;</a:t>
            </a:r>
            <a:r>
              <a:rPr lang="fr-FR" sz="2000" b="1" dirty="0" err="1" smtClean="0">
                <a:solidFill>
                  <a:schemeClr val="tx2">
                    <a:lumMod val="60000"/>
                    <a:lumOff val="40000"/>
                  </a:schemeClr>
                </a:solidFill>
              </a:rPr>
              <a:t>random</a:t>
            </a: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param</a:t>
            </a:r>
            <a:r>
              <a:rPr lang="fr-FR" sz="2000" b="1" dirty="0" smtClean="0">
                <a:solidFill>
                  <a:schemeClr val="tx2">
                    <a:lumMod val="60000"/>
                    <a:lumOff val="40000"/>
                  </a:schemeClr>
                </a:solidFill>
              </a:rPr>
              <a:t>-</a:t>
            </a:r>
            <a:r>
              <a:rPr lang="fr-FR" sz="2000" b="1" dirty="0" err="1" smtClean="0">
                <a:solidFill>
                  <a:schemeClr val="tx2">
                    <a:lumMod val="60000"/>
                    <a:lumOff val="40000"/>
                  </a:schemeClr>
                </a:solidFill>
              </a:rPr>
              <a:t>name</a:t>
            </a:r>
            <a:r>
              <a:rPr lang="fr-FR" sz="2000" b="1" dirty="0" smtClean="0">
                <a:solidFill>
                  <a:schemeClr val="tx2">
                    <a:lumMod val="60000"/>
                    <a:lumOff val="40000"/>
                  </a:schemeClr>
                </a:solidFill>
              </a:rPr>
              <a:t>&gt; </a:t>
            </a: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param</a:t>
            </a:r>
            <a:r>
              <a:rPr lang="fr-FR" sz="2000" b="1" dirty="0" smtClean="0">
                <a:solidFill>
                  <a:schemeClr val="tx2">
                    <a:lumMod val="60000"/>
                    <a:lumOff val="40000"/>
                  </a:schemeClr>
                </a:solidFill>
              </a:rPr>
              <a:t>-value&gt;14&lt;/</a:t>
            </a:r>
            <a:r>
              <a:rPr lang="fr-FR" sz="2000" b="1" dirty="0" err="1" smtClean="0">
                <a:solidFill>
                  <a:schemeClr val="tx2">
                    <a:lumMod val="60000"/>
                    <a:lumOff val="40000"/>
                  </a:schemeClr>
                </a:solidFill>
              </a:rPr>
              <a:t>param</a:t>
            </a:r>
            <a:r>
              <a:rPr lang="fr-FR" sz="2000" b="1" dirty="0" smtClean="0">
                <a:solidFill>
                  <a:schemeClr val="tx2">
                    <a:lumMod val="60000"/>
                    <a:lumOff val="40000"/>
                  </a:schemeClr>
                </a:solidFill>
              </a:rPr>
              <a:t>-value&gt; </a:t>
            </a: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init-param</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a:t>
            </a:r>
            <a:endParaRPr lang="fr-FR" sz="2000" b="1" dirty="0">
              <a:solidFill>
                <a:schemeClr val="tx2">
                  <a:lumMod val="60000"/>
                  <a:lumOff val="40000"/>
                </a:schemeClr>
              </a:solidFill>
            </a:endParaRPr>
          </a:p>
          <a:p>
            <a:pPr>
              <a:buNone/>
            </a:pPr>
            <a:endParaRPr lang="fr-FR" sz="2000" b="1" dirty="0" smtClean="0">
              <a:solidFill>
                <a:schemeClr val="tx2">
                  <a:lumMod val="60000"/>
                  <a:lumOff val="40000"/>
                </a:schemeClr>
              </a:solidFill>
            </a:endParaRP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load</a:t>
            </a:r>
            <a:r>
              <a:rPr lang="fr-FR" sz="2000" b="1" dirty="0" smtClean="0">
                <a:solidFill>
                  <a:schemeClr val="tx2">
                    <a:lumMod val="60000"/>
                    <a:lumOff val="40000"/>
                  </a:schemeClr>
                </a:solidFill>
              </a:rPr>
              <a:t>-on-startup&gt;1&lt;/</a:t>
            </a:r>
            <a:r>
              <a:rPr lang="fr-FR" sz="2000" b="1" dirty="0" err="1" smtClean="0">
                <a:solidFill>
                  <a:schemeClr val="tx2">
                    <a:lumMod val="60000"/>
                    <a:lumOff val="40000"/>
                  </a:schemeClr>
                </a:solidFill>
              </a:rPr>
              <a:t>load</a:t>
            </a:r>
            <a:r>
              <a:rPr lang="fr-FR" sz="2000" b="1" dirty="0" smtClean="0">
                <a:solidFill>
                  <a:schemeClr val="tx2">
                    <a:lumMod val="60000"/>
                    <a:lumOff val="40000"/>
                  </a:schemeClr>
                </a:solidFill>
              </a:rPr>
              <a:t>-on-startup</a:t>
            </a:r>
            <a:r>
              <a:rPr lang="fr-FR" sz="2000" b="1" dirty="0" smtClean="0">
                <a:solidFill>
                  <a:schemeClr val="tx2">
                    <a:lumMod val="60000"/>
                    <a:lumOff val="40000"/>
                  </a:schemeClr>
                </a:solidFill>
              </a:rPr>
              <a:t>&gt;</a:t>
            </a:r>
          </a:p>
          <a:p>
            <a:pPr>
              <a:buNone/>
            </a:pPr>
            <a:endParaRPr lang="fr-FR" sz="2000" b="1" dirty="0" smtClean="0">
              <a:solidFill>
                <a:schemeClr val="tx2">
                  <a:lumMod val="60000"/>
                  <a:lumOff val="40000"/>
                </a:schemeClr>
              </a:solidFill>
            </a:endParaRPr>
          </a:p>
          <a:p>
            <a:pPr>
              <a:buNone/>
            </a:pPr>
            <a:r>
              <a:rPr lang="fr-FR" sz="2000" b="1" dirty="0" smtClean="0">
                <a:solidFill>
                  <a:schemeClr val="tx2">
                    <a:lumMod val="60000"/>
                    <a:lumOff val="40000"/>
                  </a:schemeClr>
                </a:solidFill>
              </a:rPr>
              <a:t>&lt;/</a:t>
            </a:r>
            <a:r>
              <a:rPr lang="fr-FR" sz="2000" b="1" dirty="0" err="1" smtClean="0">
                <a:solidFill>
                  <a:schemeClr val="tx2">
                    <a:lumMod val="60000"/>
                    <a:lumOff val="40000"/>
                  </a:schemeClr>
                </a:solidFill>
              </a:rPr>
              <a:t>servlet</a:t>
            </a:r>
            <a:r>
              <a:rPr lang="fr-FR" sz="2000" b="1" dirty="0" smtClean="0">
                <a:solidFill>
                  <a:schemeClr val="tx2">
                    <a:lumMod val="60000"/>
                    <a:lumOff val="40000"/>
                  </a:schemeClr>
                </a:solidFill>
              </a:rPr>
              <a:t>&gt;</a:t>
            </a:r>
          </a:p>
          <a:p>
            <a:pPr>
              <a:buNone/>
            </a:pPr>
            <a:r>
              <a:rPr lang="fr-FR" sz="2000" b="1" dirty="0" smtClean="0">
                <a:solidFill>
                  <a:schemeClr val="tx2">
                    <a:lumMod val="60000"/>
                    <a:lumOff val="40000"/>
                  </a:schemeClr>
                </a:solidFill>
              </a:rPr>
              <a:t>...</a:t>
            </a:r>
          </a:p>
          <a:p>
            <a:pPr>
              <a:buNone/>
            </a:pPr>
            <a:r>
              <a:rPr lang="fr-FR" sz="2000" b="1" dirty="0" smtClean="0">
                <a:solidFill>
                  <a:schemeClr val="tx2">
                    <a:lumMod val="60000"/>
                    <a:lumOff val="40000"/>
                  </a:schemeClr>
                </a:solidFill>
              </a:rPr>
              <a:t>&lt;/web-</a:t>
            </a:r>
            <a:r>
              <a:rPr lang="fr-FR" sz="2000" b="1" dirty="0" err="1" smtClean="0">
                <a:solidFill>
                  <a:schemeClr val="tx2">
                    <a:lumMod val="60000"/>
                    <a:lumOff val="40000"/>
                  </a:schemeClr>
                </a:solidFill>
              </a:rPr>
              <a:t>app</a:t>
            </a:r>
            <a:r>
              <a:rPr lang="fr-FR" sz="2000" b="1" dirty="0" smtClean="0">
                <a:solidFill>
                  <a:schemeClr val="tx2">
                    <a:lumMod val="60000"/>
                    <a:lumOff val="40000"/>
                  </a:schemeClr>
                </a:solidFill>
              </a:rPr>
              <a:t>&gt;</a:t>
            </a:r>
          </a:p>
          <a:p>
            <a:pPr marL="0" indent="0">
              <a:buNone/>
            </a:pPr>
            <a:endParaRPr lang="fr-F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Descripteur de déploiement </a:t>
            </a:r>
            <a:r>
              <a:rPr lang="fr-FR" sz="3600" b="1" dirty="0" smtClean="0">
                <a:solidFill>
                  <a:srgbClr val="C00000"/>
                </a:solidFill>
              </a:rPr>
              <a:t>web.xml</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samedi 26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9</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286280"/>
          </a:xfrm>
        </p:spPr>
        <p:txBody>
          <a:bodyPr>
            <a:noAutofit/>
          </a:bodyPr>
          <a:lstStyle/>
          <a:p>
            <a:pPr marL="0" indent="0">
              <a:buNone/>
            </a:pPr>
            <a:endParaRPr lang="fr-FR" sz="2000" dirty="0" smtClean="0"/>
          </a:p>
          <a:p>
            <a:pPr marL="0" indent="0">
              <a:buNone/>
            </a:pPr>
            <a:r>
              <a:rPr lang="fr-FR" sz="2000" dirty="0" smtClean="0"/>
              <a:t>Il est possible de spécifier des paramètres d'initialisation pour une </a:t>
            </a:r>
            <a:r>
              <a:rPr lang="fr-FR" sz="2000" dirty="0" err="1" smtClean="0"/>
              <a:t>servlet</a:t>
            </a:r>
            <a:r>
              <a:rPr lang="fr-FR" sz="2000" dirty="0" smtClean="0"/>
              <a:t>. Il s'agit de paramètres chargés en même temps que la </a:t>
            </a:r>
            <a:r>
              <a:rPr lang="fr-FR" sz="2000" dirty="0" err="1" smtClean="0"/>
              <a:t>servlet</a:t>
            </a:r>
            <a:r>
              <a:rPr lang="fr-FR" sz="2000" dirty="0" smtClean="0"/>
              <a:t>, et qu'elle peut récupérer. Dans notre exemple, on peut imaginer fournir le nom d'une classe dont la </a:t>
            </a:r>
            <a:r>
              <a:rPr lang="fr-FR" sz="2000" dirty="0" err="1" smtClean="0"/>
              <a:t>servlet</a:t>
            </a:r>
            <a:r>
              <a:rPr lang="fr-FR" sz="2000" dirty="0" smtClean="0"/>
              <a:t> aura besoin. Ce genre de paramètre se déclare au sein de balises </a:t>
            </a:r>
            <a:r>
              <a:rPr lang="fr-FR" sz="2000" b="1" dirty="0" err="1" smtClean="0"/>
              <a:t>init</a:t>
            </a:r>
            <a:r>
              <a:rPr lang="fr-FR" sz="2000" b="1" dirty="0" smtClean="0"/>
              <a:t>-</a:t>
            </a:r>
            <a:r>
              <a:rPr lang="fr-FR" sz="2000" b="1" dirty="0" err="1" smtClean="0"/>
              <a:t>param</a:t>
            </a:r>
            <a:r>
              <a:rPr lang="fr-FR" sz="2000" dirty="0" smtClean="0"/>
              <a:t>. La balise </a:t>
            </a:r>
            <a:r>
              <a:rPr lang="fr-FR" sz="2000" b="1" dirty="0" err="1" smtClean="0"/>
              <a:t>param</a:t>
            </a:r>
            <a:r>
              <a:rPr lang="fr-FR" sz="2000" b="1" dirty="0" smtClean="0"/>
              <a:t>-</a:t>
            </a:r>
            <a:r>
              <a:rPr lang="fr-FR" sz="2000" b="1" dirty="0" err="1" smtClean="0"/>
              <a:t>name</a:t>
            </a:r>
            <a:r>
              <a:rPr lang="fr-FR" sz="2000" dirty="0" smtClean="0"/>
              <a:t> permet alors de définir le nom du paramètre, sa valeur étant spécifiée dans la balise </a:t>
            </a:r>
            <a:r>
              <a:rPr lang="fr-FR" sz="2000" b="1" dirty="0" err="1" smtClean="0"/>
              <a:t>param</a:t>
            </a:r>
            <a:r>
              <a:rPr lang="fr-FR" sz="2000" b="1" dirty="0" smtClean="0"/>
              <a:t>-value</a:t>
            </a:r>
            <a:r>
              <a:rPr lang="fr-FR" sz="2000" dirty="0" smtClean="0"/>
              <a:t>. L'application peut récupérer un tel paramètre grâce à la méthode </a:t>
            </a:r>
            <a:r>
              <a:rPr lang="fr-FR" sz="2000" b="1" dirty="0" err="1" smtClean="0"/>
              <a:t>getServletConfig</a:t>
            </a:r>
            <a:r>
              <a:rPr lang="fr-FR" sz="2000" b="1" dirty="0" smtClean="0"/>
              <a:t>().</a:t>
            </a:r>
            <a:r>
              <a:rPr lang="fr-FR" sz="2000" b="1" dirty="0" err="1" smtClean="0"/>
              <a:t>getInitParameter</a:t>
            </a:r>
            <a:r>
              <a:rPr lang="fr-FR" sz="2000" b="1" dirty="0" smtClean="0"/>
              <a:t>(</a:t>
            </a:r>
            <a:r>
              <a:rPr lang="fr-FR" sz="2000" dirty="0" smtClean="0"/>
              <a:t>"</a:t>
            </a:r>
            <a:r>
              <a:rPr lang="fr-FR" sz="2000" dirty="0" err="1" smtClean="0"/>
              <a:t>random</a:t>
            </a:r>
            <a:r>
              <a:rPr lang="fr-FR" sz="2000" dirty="0" smtClean="0"/>
              <a:t>"</a:t>
            </a:r>
            <a:r>
              <a:rPr lang="fr-FR" sz="2000" b="1" dirty="0" smtClean="0"/>
              <a:t>)</a:t>
            </a:r>
            <a:r>
              <a:rPr lang="fr-FR" sz="2000" dirty="0" smtClean="0"/>
              <a:t>, le paramètre à fournir à la méthode étant un </a:t>
            </a:r>
            <a:r>
              <a:rPr lang="fr-FR" sz="2000" b="1" dirty="0" err="1" smtClean="0"/>
              <a:t>param</a:t>
            </a:r>
            <a:r>
              <a:rPr lang="fr-FR" sz="2000" b="1" dirty="0" smtClean="0"/>
              <a:t>-</a:t>
            </a:r>
            <a:r>
              <a:rPr lang="fr-FR" sz="2000" b="1" dirty="0" err="1" smtClean="0"/>
              <a:t>name</a:t>
            </a:r>
            <a:r>
              <a:rPr lang="fr-FR" sz="2000" dirty="0" smtClean="0"/>
              <a:t> de ce fichier, pour en récupérer la </a:t>
            </a:r>
            <a:r>
              <a:rPr lang="fr-FR" sz="2000" b="1" dirty="0" err="1" smtClean="0"/>
              <a:t>param</a:t>
            </a:r>
            <a:r>
              <a:rPr lang="fr-FR" sz="2000" b="1" dirty="0" smtClean="0"/>
              <a:t>-value</a:t>
            </a:r>
            <a:r>
              <a:rPr lang="fr-FR" sz="2000" dirty="0" smtClean="0"/>
              <a:t>.</a:t>
            </a:r>
          </a:p>
          <a:p>
            <a:pPr marL="0" indent="0">
              <a:buNone/>
            </a:pPr>
            <a:endParaRPr lang="fr-FR" sz="2000" dirty="0" smtClean="0"/>
          </a:p>
          <a:p>
            <a:pPr marL="0" indent="0">
              <a:buNone/>
            </a:pPr>
            <a:r>
              <a:rPr lang="fr-FR" sz="2000" dirty="0" smtClean="0"/>
              <a:t>La balise </a:t>
            </a:r>
            <a:r>
              <a:rPr lang="fr-FR" sz="2000" b="1" dirty="0" err="1" smtClean="0"/>
              <a:t>load</a:t>
            </a:r>
            <a:r>
              <a:rPr lang="fr-FR" sz="2000" b="1" dirty="0" smtClean="0"/>
              <a:t>-on-startup</a:t>
            </a:r>
            <a:r>
              <a:rPr lang="fr-FR" sz="2000" dirty="0" smtClean="0"/>
              <a:t> demande que la </a:t>
            </a:r>
            <a:r>
              <a:rPr lang="fr-FR" sz="2000" dirty="0" err="1" smtClean="0"/>
              <a:t>servlet</a:t>
            </a:r>
            <a:r>
              <a:rPr lang="fr-FR" sz="2000" dirty="0" smtClean="0"/>
              <a:t> soit chargée dès le démarrage du serveur (et non lors de sa première sollicitation). Le nombre entier situé à l'intérieur de ces balises représente l'ordre de chargement. S'il y avait plusieurs </a:t>
            </a:r>
            <a:r>
              <a:rPr lang="fr-FR" sz="2000" dirty="0" err="1" smtClean="0"/>
              <a:t>servlets</a:t>
            </a:r>
            <a:r>
              <a:rPr lang="fr-FR" sz="2000" dirty="0" smtClean="0"/>
              <a:t> dans ce fichier, on pourrait définir la position 2 de chargement pour une autre...</a:t>
            </a:r>
            <a:endParaRPr lang="fr-F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3785222</TotalTime>
  <Words>713</Words>
  <Application>Microsoft Office PowerPoint</Application>
  <PresentationFormat>Affichage à l'écran (4:3)</PresentationFormat>
  <Paragraphs>289</Paragraphs>
  <Slides>22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Arial Rounded MT Bold</vt:lpstr>
      <vt:lpstr>Calibri</vt:lpstr>
      <vt:lpstr>Times New Roman</vt:lpstr>
      <vt:lpstr>Thème Office</vt:lpstr>
      <vt:lpstr> Université M’hamed Bougara – Boumerdes Faculté des sciences Département Informatique </vt:lpstr>
      <vt:lpstr>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Descripteur de déploiement web.xml</vt:lpstr>
      <vt:lpstr>Exercices en DTD - XML</vt:lpstr>
      <vt:lpstr>Exercices en DTD - XML</vt:lpstr>
      <vt:lpstr>Exercices en DTD - XML</vt:lpstr>
      <vt:lpstr>Exercices en DTD - XML</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Université M’hamed Bougara – Boumerdes Faculté des sciences Département Informatique </dc:title>
  <dc:creator>dhia</dc:creator>
  <cp:lastModifiedBy>Zade</cp:lastModifiedBy>
  <cp:revision>144</cp:revision>
  <dcterms:created xsi:type="dcterms:W3CDTF">2017-02-05T18:29:08Z</dcterms:created>
  <dcterms:modified xsi:type="dcterms:W3CDTF">2018-05-26T06:54:36Z</dcterms:modified>
</cp:coreProperties>
</file>