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80A20C-BF9B-4C29-B852-602F1C2E6F66}" type="datetimeFigureOut">
              <a:rPr lang="fr-FR" smtClean="0"/>
              <a:t>19/02/2017</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DC7B6-8227-4DFA-A464-6702C982725D}" type="slidenum">
              <a:rPr lang="fr-FR" smtClean="0"/>
              <a:t>‹N°›</a:t>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D1FFB1A9-4A5D-4A3A-A76E-AEBAE2ECE6FC}"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19/02/2017</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19/02/2017</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1928802"/>
          </a:xfrm>
          <a:solidFill>
            <a:schemeClr val="accent1">
              <a:lumMod val="20000"/>
              <a:lumOff val="80000"/>
            </a:schemeClr>
          </a:solidFill>
          <a:ln>
            <a:solidFill>
              <a:schemeClr val="bg1"/>
            </a:solidFill>
          </a:ln>
        </p:spPr>
        <p:txBody>
          <a:bodyPr>
            <a:normAutofit/>
          </a:bodyPr>
          <a:lstStyle/>
          <a:p>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Université M’</a:t>
            </a:r>
            <a:r>
              <a:rPr lang="fr-FR" sz="2400" dirty="0" err="1" smtClean="0">
                <a:solidFill>
                  <a:srgbClr val="C00000"/>
                </a:solidFill>
                <a:latin typeface="Arial Rounded MT Bold" pitchFamily="34" charset="0"/>
                <a:cs typeface="Times New Roman" pitchFamily="18" charset="0"/>
              </a:rPr>
              <a:t>hamed</a:t>
            </a:r>
            <a:r>
              <a:rPr lang="fr-FR" sz="2400" dirty="0" smtClean="0">
                <a:solidFill>
                  <a:srgbClr val="C00000"/>
                </a:solidFill>
                <a:latin typeface="Arial Rounded MT Bold" pitchFamily="34" charset="0"/>
                <a:cs typeface="Times New Roman" pitchFamily="18" charset="0"/>
              </a:rPr>
              <a:t> </a:t>
            </a:r>
            <a:r>
              <a:rPr lang="fr-FR" sz="2400" dirty="0" err="1" smtClean="0">
                <a:solidFill>
                  <a:srgbClr val="C00000"/>
                </a:solidFill>
                <a:latin typeface="Arial Rounded MT Bold" pitchFamily="34" charset="0"/>
                <a:cs typeface="Times New Roman" pitchFamily="18" charset="0"/>
              </a:rPr>
              <a:t>Bougara</a:t>
            </a:r>
            <a:r>
              <a:rPr lang="fr-FR" sz="2400" dirty="0" smtClean="0">
                <a:solidFill>
                  <a:srgbClr val="C00000"/>
                </a:solidFill>
                <a:latin typeface="Arial Rounded MT Bold" pitchFamily="34" charset="0"/>
                <a:cs typeface="Times New Roman" pitchFamily="18" charset="0"/>
              </a:rPr>
              <a:t> – </a:t>
            </a:r>
            <a:r>
              <a:rPr lang="fr-FR" sz="2400" dirty="0" err="1" smtClean="0">
                <a:solidFill>
                  <a:srgbClr val="C00000"/>
                </a:solidFill>
                <a:latin typeface="Arial Rounded MT Bold" pitchFamily="34" charset="0"/>
                <a:cs typeface="Times New Roman" pitchFamily="18" charset="0"/>
              </a:rPr>
              <a:t>Boumerdes</a:t>
            </a:r>
            <a:r>
              <a:rPr lang="fr-FR" sz="2400" dirty="0" smtClean="0">
                <a:solidFill>
                  <a:srgbClr val="C00000"/>
                </a:solidFill>
                <a:latin typeface="Arial Rounded MT Bold" pitchFamily="34" charset="0"/>
                <a:cs typeface="Times New Roman" pitchFamily="18" charset="0"/>
              </a:rPr>
              <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Faculté des sciences</a:t>
            </a:r>
            <a:br>
              <a:rPr lang="fr-FR" sz="2400" dirty="0" smtClean="0">
                <a:solidFill>
                  <a:srgbClr val="C00000"/>
                </a:solidFill>
                <a:latin typeface="Arial Rounded MT Bold" pitchFamily="34" charset="0"/>
                <a:cs typeface="Times New Roman" pitchFamily="18" charset="0"/>
              </a:rPr>
            </a:br>
            <a:r>
              <a:rPr lang="fr-FR" sz="2400" dirty="0" smtClean="0">
                <a:solidFill>
                  <a:srgbClr val="C00000"/>
                </a:solidFill>
                <a:latin typeface="Arial Rounded MT Bold" pitchFamily="34" charset="0"/>
                <a:cs typeface="Times New Roman" pitchFamily="18" charset="0"/>
              </a:rPr>
              <a:t>Département Informatique</a:t>
            </a:r>
            <a:br>
              <a:rPr lang="fr-FR" sz="2400" dirty="0" smtClean="0">
                <a:solidFill>
                  <a:srgbClr val="C00000"/>
                </a:solidFill>
                <a:latin typeface="Arial Rounded MT Bold" pitchFamily="34" charset="0"/>
                <a:cs typeface="Times New Roman" pitchFamily="18" charset="0"/>
              </a:rPr>
            </a:br>
            <a:endParaRPr lang="fr-FR" sz="2400" dirty="0">
              <a:solidFill>
                <a:srgbClr val="C00000"/>
              </a:solidFill>
              <a:latin typeface="Arial Rounded MT Bold" pitchFamily="34" charset="0"/>
              <a:cs typeface="Times New Roman" pitchFamily="18" charset="0"/>
            </a:endParaRPr>
          </a:p>
        </p:txBody>
      </p:sp>
      <p:sp>
        <p:nvSpPr>
          <p:cNvPr id="3" name="Sous-titre 2"/>
          <p:cNvSpPr>
            <a:spLocks noGrp="1"/>
          </p:cNvSpPr>
          <p:nvPr>
            <p:ph type="subTitle" idx="1"/>
          </p:nvPr>
        </p:nvSpPr>
        <p:spPr>
          <a:xfrm>
            <a:off x="214282" y="2214554"/>
            <a:ext cx="8715436" cy="4071966"/>
          </a:xfrm>
        </p:spPr>
        <p:txBody>
          <a:bodyPr>
            <a:normAutofit/>
          </a:bodyPr>
          <a:lstStyle/>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endParaRPr lang="fr-FR" sz="2000" dirty="0" smtClean="0">
              <a:solidFill>
                <a:srgbClr val="C00000"/>
              </a:solidFill>
              <a:cs typeface="Times New Roman" pitchFamily="18" charset="0"/>
            </a:endParaRPr>
          </a:p>
          <a:p>
            <a:pPr algn="r"/>
            <a:r>
              <a:rPr lang="fr-FR" sz="2000" dirty="0" smtClean="0">
                <a:solidFill>
                  <a:schemeClr val="tx1"/>
                </a:solidFill>
                <a:latin typeface="Arial Rounded MT Bold" pitchFamily="34" charset="0"/>
                <a:cs typeface="Times New Roman" pitchFamily="18" charset="0"/>
              </a:rPr>
              <a:t>Présenté par :</a:t>
            </a:r>
          </a:p>
          <a:p>
            <a:pPr algn="r"/>
            <a:r>
              <a:rPr lang="fr-FR" sz="2000" b="1" dirty="0" smtClean="0">
                <a:solidFill>
                  <a:schemeClr val="tx1"/>
                </a:solidFill>
                <a:latin typeface="Arial Rounded MT Bold" pitchFamily="34" charset="0"/>
                <a:cs typeface="Times New Roman" pitchFamily="18" charset="0"/>
              </a:rPr>
              <a:t>SALHI.D</a:t>
            </a:r>
          </a:p>
        </p:txBody>
      </p:sp>
      <p:pic>
        <p:nvPicPr>
          <p:cNvPr id="1026" name="Picture 2" descr="C:\Users\dhia\Desktop\travail\2016-2017\S2\ENSEIGNEMENT\cawa\latex\CAWA.png"/>
          <p:cNvPicPr>
            <a:picLocks noChangeAspect="1" noChangeArrowheads="1"/>
          </p:cNvPicPr>
          <p:nvPr/>
        </p:nvPicPr>
        <p:blipFill>
          <a:blip r:embed="rId3"/>
          <a:srcRect/>
          <a:stretch>
            <a:fillRect/>
          </a:stretch>
        </p:blipFill>
        <p:spPr bwMode="auto">
          <a:xfrm>
            <a:off x="2571736" y="2383112"/>
            <a:ext cx="3892566" cy="3546218"/>
          </a:xfrm>
          <a:prstGeom prst="rect">
            <a:avLst/>
          </a:prstGeom>
          <a:noFill/>
        </p:spPr>
      </p:pic>
      <p:sp>
        <p:nvSpPr>
          <p:cNvPr id="5" name="Rectangle 4"/>
          <p:cNvSpPr/>
          <p:nvPr/>
        </p:nvSpPr>
        <p:spPr>
          <a:xfrm>
            <a:off x="1071538" y="2130974"/>
            <a:ext cx="7143800" cy="461665"/>
          </a:xfrm>
          <a:prstGeom prst="rect">
            <a:avLst/>
          </a:prstGeom>
        </p:spPr>
        <p:txBody>
          <a:bodyPr wrap="square">
            <a:spAutoFit/>
          </a:bodyPr>
          <a:lstStyle/>
          <a:p>
            <a:r>
              <a:rPr lang="fr-FR" sz="2400" b="1" dirty="0" smtClean="0">
                <a:solidFill>
                  <a:schemeClr val="accent1">
                    <a:lumMod val="75000"/>
                  </a:schemeClr>
                </a:solidFill>
                <a:latin typeface="Arial Rounded MT Bold" pitchFamily="34" charset="0"/>
                <a:cs typeface="Times New Roman" pitchFamily="18" charset="0"/>
              </a:rPr>
              <a:t>Conception des Applications Web Avancées</a:t>
            </a:r>
            <a:endParaRPr lang="fr-FR" sz="2400"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Les listes </a:t>
            </a:r>
          </a:p>
          <a:p>
            <a:pPr>
              <a:buNone/>
            </a:pPr>
            <a:r>
              <a:rPr lang="fr-FR" sz="2000" dirty="0" smtClean="0">
                <a:latin typeface="Times New Roman" pitchFamily="18" charset="0"/>
                <a:cs typeface="Times New Roman" pitchFamily="18" charset="0"/>
              </a:rPr>
              <a:t>HTML </a:t>
            </a:r>
            <a:r>
              <a:rPr lang="fr-FR" sz="2000" dirty="0" smtClean="0">
                <a:latin typeface="Times New Roman" pitchFamily="18" charset="0"/>
                <a:cs typeface="Times New Roman" pitchFamily="18" charset="0"/>
              </a:rPr>
              <a:t>définit trois types de listes </a:t>
            </a:r>
            <a:r>
              <a:rPr lang="fr-FR" sz="2000" dirty="0" smtClean="0">
                <a:latin typeface="Times New Roman" pitchFamily="18" charset="0"/>
                <a:cs typeface="Times New Roman" pitchFamily="18" charset="0"/>
              </a:rPr>
              <a:t>:</a:t>
            </a:r>
          </a:p>
          <a:p>
            <a:pPr>
              <a:buNone/>
            </a:pPr>
            <a:endParaRPr lang="fr-FR" sz="2000" dirty="0" smtClean="0">
              <a:latin typeface="Times New Roman" pitchFamily="18" charset="0"/>
              <a:cs typeface="Times New Roman" pitchFamily="18" charset="0"/>
            </a:endParaRPr>
          </a:p>
          <a:p>
            <a:pPr marL="457200" indent="-457200">
              <a:buAutoNum type="arabicPeriod"/>
            </a:pPr>
            <a:r>
              <a:rPr lang="fr-FR" sz="2000" b="1" dirty="0" smtClean="0">
                <a:latin typeface="Times New Roman" pitchFamily="18" charset="0"/>
                <a:cs typeface="Times New Roman" pitchFamily="18" charset="0"/>
              </a:rPr>
              <a:t>les listes </a:t>
            </a:r>
            <a:r>
              <a:rPr lang="fr-FR" sz="2000" b="1" dirty="0" smtClean="0">
                <a:latin typeface="Times New Roman" pitchFamily="18" charset="0"/>
                <a:cs typeface="Times New Roman" pitchFamily="18" charset="0"/>
              </a:rPr>
              <a:t>à </a:t>
            </a:r>
            <a:r>
              <a:rPr lang="fr-FR" sz="2000" b="1" dirty="0" smtClean="0">
                <a:latin typeface="Times New Roman" pitchFamily="18" charset="0"/>
                <a:cs typeface="Times New Roman" pitchFamily="18" charset="0"/>
              </a:rPr>
              <a:t>puce (Non ordonnées) &lt;UL</a:t>
            </a:r>
            <a:r>
              <a:rPr lang="fr-FR" sz="2000" b="1" dirty="0" smtClean="0">
                <a:latin typeface="Times New Roman" pitchFamily="18" charset="0"/>
                <a:cs typeface="Times New Roman" pitchFamily="18" charset="0"/>
              </a:rPr>
              <a:t>&gt;</a:t>
            </a:r>
          </a:p>
          <a:p>
            <a:pPr algn="just">
              <a:buNone/>
            </a:pPr>
            <a:r>
              <a:rPr lang="fr-FR" sz="2000" dirty="0" smtClean="0"/>
              <a:t>Une liste est entourée de la balise &lt;UL&gt; et chaque élément de la liste doit être précédé de la balise &lt;LI&gt;. </a:t>
            </a:r>
            <a:r>
              <a:rPr lang="fr-FR" sz="2000" dirty="0" smtClean="0"/>
              <a:t>Par défaut</a:t>
            </a:r>
            <a:r>
              <a:rPr lang="fr-FR" sz="2000" dirty="0" smtClean="0"/>
              <a:t>, chaque élément de la liste est précédé d'une puce dont le graphisme dépend du navigateur et du </a:t>
            </a:r>
            <a:r>
              <a:rPr lang="fr-FR" sz="2000" dirty="0" smtClean="0"/>
              <a:t>niveau dans </a:t>
            </a:r>
            <a:r>
              <a:rPr lang="fr-FR" sz="2000" dirty="0" smtClean="0"/>
              <a:t>la liste.</a:t>
            </a:r>
            <a:endParaRPr lang="fr-FR" sz="2000"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10</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marL="457200" indent="-457200">
              <a:buAutoNum type="arabicPeriod"/>
            </a:pPr>
            <a:r>
              <a:rPr lang="fr-FR" sz="2000" b="1" dirty="0" smtClean="0">
                <a:latin typeface="Times New Roman" pitchFamily="18" charset="0"/>
                <a:cs typeface="Times New Roman" pitchFamily="18" charset="0"/>
              </a:rPr>
              <a:t>les listes </a:t>
            </a:r>
            <a:r>
              <a:rPr lang="fr-FR" sz="2000" b="1" dirty="0" smtClean="0">
                <a:latin typeface="Times New Roman" pitchFamily="18" charset="0"/>
                <a:cs typeface="Times New Roman" pitchFamily="18" charset="0"/>
              </a:rPr>
              <a:t>à </a:t>
            </a:r>
            <a:r>
              <a:rPr lang="fr-FR" sz="2000" b="1" dirty="0" smtClean="0">
                <a:latin typeface="Times New Roman" pitchFamily="18" charset="0"/>
                <a:cs typeface="Times New Roman" pitchFamily="18" charset="0"/>
              </a:rPr>
              <a:t>puce </a:t>
            </a:r>
            <a:r>
              <a:rPr lang="fr-FR" sz="2000" b="1" dirty="0" smtClean="0">
                <a:latin typeface="Times New Roman" pitchFamily="18" charset="0"/>
                <a:cs typeface="Times New Roman" pitchFamily="18" charset="0"/>
              </a:rPr>
              <a:t>&lt;UL</a:t>
            </a:r>
            <a:r>
              <a:rPr lang="fr-FR" sz="2000" b="1" dirty="0" smtClean="0">
                <a:latin typeface="Times New Roman" pitchFamily="18" charset="0"/>
                <a:cs typeface="Times New Roman" pitchFamily="18" charset="0"/>
              </a:rPr>
              <a:t>&gt;</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11</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7170" name="Picture 2"/>
          <p:cNvPicPr>
            <a:picLocks noChangeAspect="1" noChangeArrowheads="1"/>
          </p:cNvPicPr>
          <p:nvPr/>
        </p:nvPicPr>
        <p:blipFill>
          <a:blip r:embed="rId2"/>
          <a:srcRect/>
          <a:stretch>
            <a:fillRect/>
          </a:stretch>
        </p:blipFill>
        <p:spPr bwMode="auto">
          <a:xfrm>
            <a:off x="571471" y="1928802"/>
            <a:ext cx="7963713" cy="321471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marL="457200" indent="-457200">
              <a:buAutoNum type="arabicPeriod"/>
            </a:pPr>
            <a:r>
              <a:rPr lang="fr-FR" sz="2000" b="1" dirty="0" smtClean="0">
                <a:latin typeface="Times New Roman" pitchFamily="18" charset="0"/>
                <a:cs typeface="Times New Roman" pitchFamily="18" charset="0"/>
              </a:rPr>
              <a:t>les listes </a:t>
            </a:r>
            <a:r>
              <a:rPr lang="fr-FR" sz="2000" b="1" dirty="0" smtClean="0">
                <a:latin typeface="Times New Roman" pitchFamily="18" charset="0"/>
                <a:cs typeface="Times New Roman" pitchFamily="18" charset="0"/>
              </a:rPr>
              <a:t>à </a:t>
            </a:r>
            <a:r>
              <a:rPr lang="fr-FR" sz="2000" b="1" dirty="0" smtClean="0">
                <a:latin typeface="Times New Roman" pitchFamily="18" charset="0"/>
                <a:cs typeface="Times New Roman" pitchFamily="18" charset="0"/>
              </a:rPr>
              <a:t>puce </a:t>
            </a:r>
            <a:r>
              <a:rPr lang="fr-FR" sz="2000" b="1" dirty="0" smtClean="0">
                <a:latin typeface="Times New Roman" pitchFamily="18" charset="0"/>
                <a:cs typeface="Times New Roman" pitchFamily="18" charset="0"/>
              </a:rPr>
              <a:t>&lt;UL</a:t>
            </a:r>
            <a:r>
              <a:rPr lang="fr-FR" sz="2000" b="1" dirty="0" smtClean="0">
                <a:latin typeface="Times New Roman" pitchFamily="18" charset="0"/>
                <a:cs typeface="Times New Roman" pitchFamily="18" charset="0"/>
              </a:rPr>
              <a:t>&gt;</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12</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8194" name="Picture 2"/>
          <p:cNvPicPr>
            <a:picLocks noChangeAspect="1" noChangeArrowheads="1"/>
          </p:cNvPicPr>
          <p:nvPr/>
        </p:nvPicPr>
        <p:blipFill>
          <a:blip r:embed="rId2"/>
          <a:srcRect/>
          <a:stretch>
            <a:fillRect/>
          </a:stretch>
        </p:blipFill>
        <p:spPr bwMode="auto">
          <a:xfrm>
            <a:off x="714348" y="1928802"/>
            <a:ext cx="7355092" cy="378621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fontScale="92500" lnSpcReduction="10000"/>
          </a:bodyPr>
          <a:lstStyle/>
          <a:p>
            <a:pPr algn="just">
              <a:buNone/>
            </a:pPr>
            <a:r>
              <a:rPr lang="fr-FR" sz="2400" b="1" dirty="0" smtClean="0">
                <a:latin typeface="Times New Roman" pitchFamily="18" charset="0"/>
                <a:cs typeface="Times New Roman" pitchFamily="18" charset="0"/>
              </a:rPr>
              <a:t>Les listes </a:t>
            </a:r>
          </a:p>
          <a:p>
            <a:pPr>
              <a:buNone/>
            </a:pPr>
            <a:r>
              <a:rPr lang="fr-FR" sz="2000" dirty="0" smtClean="0">
                <a:latin typeface="Times New Roman" pitchFamily="18" charset="0"/>
                <a:cs typeface="Times New Roman" pitchFamily="18" charset="0"/>
              </a:rPr>
              <a:t>HTML </a:t>
            </a:r>
            <a:r>
              <a:rPr lang="fr-FR" sz="2000" dirty="0" smtClean="0">
                <a:latin typeface="Times New Roman" pitchFamily="18" charset="0"/>
                <a:cs typeface="Times New Roman" pitchFamily="18" charset="0"/>
              </a:rPr>
              <a:t>définit trois types de listes </a:t>
            </a:r>
            <a:r>
              <a:rPr lang="fr-FR" sz="2000" dirty="0" smtClean="0">
                <a:latin typeface="Times New Roman" pitchFamily="18" charset="0"/>
                <a:cs typeface="Times New Roman" pitchFamily="18" charset="0"/>
              </a:rPr>
              <a:t>:</a:t>
            </a:r>
          </a:p>
          <a:p>
            <a:pPr>
              <a:buNone/>
            </a:pPr>
            <a:endParaRPr lang="fr-FR" sz="900" dirty="0" smtClean="0">
              <a:latin typeface="Times New Roman" pitchFamily="18" charset="0"/>
              <a:cs typeface="Times New Roman" pitchFamily="18" charset="0"/>
            </a:endParaRPr>
          </a:p>
          <a:p>
            <a:pPr marL="457200" indent="-457200">
              <a:buAutoNum type="arabicPeriod"/>
            </a:pPr>
            <a:r>
              <a:rPr lang="fr-FR" sz="2000" b="1" dirty="0" smtClean="0">
                <a:latin typeface="Times New Roman" pitchFamily="18" charset="0"/>
                <a:cs typeface="Times New Roman" pitchFamily="18" charset="0"/>
              </a:rPr>
              <a:t>les listes numérotés (Ordonnées) &lt;OL&gt;</a:t>
            </a:r>
          </a:p>
          <a:p>
            <a:pPr marL="457200" indent="-457200">
              <a:buNone/>
            </a:pPr>
            <a:endParaRPr lang="fr-FR" sz="2000" b="1"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Pour réaliser des listes numérotées, il suffit de remplacer &lt;UL&gt; par &lt;OL&gt;. Mais lorsque les listes </a:t>
            </a:r>
            <a:r>
              <a:rPr lang="fr-FR" sz="2000" dirty="0" smtClean="0">
                <a:latin typeface="Times New Roman" pitchFamily="18" charset="0"/>
                <a:cs typeface="Times New Roman" pitchFamily="18" charset="0"/>
              </a:rPr>
              <a:t>numérotées sont </a:t>
            </a:r>
            <a:r>
              <a:rPr lang="fr-FR" sz="2000" dirty="0" smtClean="0">
                <a:latin typeface="Times New Roman" pitchFamily="18" charset="0"/>
                <a:cs typeface="Times New Roman" pitchFamily="18" charset="0"/>
              </a:rPr>
              <a:t>emboîtées, rien dans la numérotation n'indique le niveau d'emboîtement. Il faut choisir le type </a:t>
            </a:r>
            <a:r>
              <a:rPr lang="fr-FR" sz="2000" dirty="0" smtClean="0">
                <a:latin typeface="Times New Roman" pitchFamily="18" charset="0"/>
                <a:cs typeface="Times New Roman" pitchFamily="18" charset="0"/>
              </a:rPr>
              <a:t>de numérotation </a:t>
            </a:r>
            <a:r>
              <a:rPr lang="fr-FR" sz="2000" dirty="0" smtClean="0">
                <a:latin typeface="Times New Roman" pitchFamily="18" charset="0"/>
                <a:cs typeface="Times New Roman" pitchFamily="18" charset="0"/>
              </a:rPr>
              <a:t>par l'attribut TYPE avec les valeurs suivantes </a:t>
            </a:r>
            <a:r>
              <a:rPr lang="fr-FR" sz="2000" dirty="0" smtClean="0">
                <a:latin typeface="Times New Roman" pitchFamily="18" charset="0"/>
                <a:cs typeface="Times New Roman" pitchFamily="18" charset="0"/>
              </a:rPr>
              <a:t>:</a:t>
            </a:r>
          </a:p>
          <a:p>
            <a:endParaRPr lang="fr-FR" sz="2000" dirty="0" smtClean="0">
              <a:latin typeface="Times New Roman" pitchFamily="18" charset="0"/>
              <a:cs typeface="Times New Roman" pitchFamily="18" charset="0"/>
            </a:endParaRPr>
          </a:p>
          <a:p>
            <a:r>
              <a:rPr lang="fr-FR" sz="2000" dirty="0" smtClean="0">
                <a:latin typeface="Times New Roman" pitchFamily="18" charset="0"/>
                <a:cs typeface="Times New Roman" pitchFamily="18" charset="0"/>
              </a:rPr>
              <a:t>1 :</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produit une numérotation "normale" en chiffres arables</a:t>
            </a:r>
          </a:p>
          <a:p>
            <a:r>
              <a:rPr lang="fr-FR" sz="2000" dirty="0" smtClean="0">
                <a:latin typeface="Times New Roman" pitchFamily="18" charset="0"/>
                <a:cs typeface="Times New Roman" pitchFamily="18" charset="0"/>
              </a:rPr>
              <a:t>A </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produit une numérotation en lettres capitales</a:t>
            </a:r>
          </a:p>
          <a:p>
            <a:r>
              <a:rPr lang="fr-FR" sz="2000" dirty="0" smtClean="0">
                <a:latin typeface="Times New Roman" pitchFamily="18" charset="0"/>
                <a:cs typeface="Times New Roman" pitchFamily="18" charset="0"/>
              </a:rPr>
              <a:t>a </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produit une numérotation en lettres minuscules</a:t>
            </a:r>
          </a:p>
          <a:p>
            <a:r>
              <a:rPr lang="fr-FR" sz="2000" dirty="0" smtClean="0">
                <a:latin typeface="Times New Roman" pitchFamily="18" charset="0"/>
                <a:cs typeface="Times New Roman" pitchFamily="18" charset="0"/>
              </a:rPr>
              <a:t>I </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produit une numérotation en chiffres romains majuscules</a:t>
            </a:r>
          </a:p>
          <a:p>
            <a:r>
              <a:rPr lang="fr-FR" sz="2000" dirty="0" smtClean="0">
                <a:latin typeface="Times New Roman" pitchFamily="18" charset="0"/>
                <a:cs typeface="Times New Roman" pitchFamily="18" charset="0"/>
              </a:rPr>
              <a:t>i </a:t>
            </a:r>
            <a:r>
              <a:rPr lang="fr-FR" sz="2000" dirty="0" smtClean="0">
                <a:latin typeface="Times New Roman" pitchFamily="18" charset="0"/>
                <a:cs typeface="Times New Roman" pitchFamily="18" charset="0"/>
              </a:rPr>
              <a:t>: </a:t>
            </a:r>
            <a:r>
              <a:rPr lang="fr-FR" sz="2000" dirty="0" smtClean="0">
                <a:latin typeface="Times New Roman" pitchFamily="18" charset="0"/>
                <a:cs typeface="Times New Roman" pitchFamily="18" charset="0"/>
              </a:rPr>
              <a:t>produit une numérotation en chiffres romains minuscules</a:t>
            </a:r>
            <a:endParaRPr lang="fr-FR" sz="2000"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marL="457200" indent="-457200">
              <a:buAutoNum type="arabicPeriod"/>
            </a:pPr>
            <a:r>
              <a:rPr lang="fr-FR" sz="2000" b="1" dirty="0" smtClean="0">
                <a:latin typeface="Times New Roman" pitchFamily="18" charset="0"/>
                <a:cs typeface="Times New Roman" pitchFamily="18" charset="0"/>
              </a:rPr>
              <a:t>les listes numérotés (Ordonnées) &lt;OL&gt;</a:t>
            </a: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14</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9218" name="Picture 2"/>
          <p:cNvPicPr>
            <a:picLocks noChangeAspect="1" noChangeArrowheads="1"/>
          </p:cNvPicPr>
          <p:nvPr/>
        </p:nvPicPr>
        <p:blipFill>
          <a:blip r:embed="rId2"/>
          <a:srcRect/>
          <a:stretch>
            <a:fillRect/>
          </a:stretch>
        </p:blipFill>
        <p:spPr bwMode="auto">
          <a:xfrm>
            <a:off x="714348" y="1785926"/>
            <a:ext cx="7164054" cy="328614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marL="457200" indent="-457200">
              <a:buAutoNum type="arabicPeriod"/>
            </a:pPr>
            <a:r>
              <a:rPr lang="fr-FR" sz="2000" b="1" dirty="0" smtClean="0">
                <a:latin typeface="Times New Roman" pitchFamily="18" charset="0"/>
                <a:cs typeface="Times New Roman" pitchFamily="18" charset="0"/>
              </a:rPr>
              <a:t>les listes numérotés (Ordonnées) &lt;OL&gt;</a:t>
            </a: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15</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0242" name="Picture 2"/>
          <p:cNvPicPr>
            <a:picLocks noChangeAspect="1" noChangeArrowheads="1"/>
          </p:cNvPicPr>
          <p:nvPr/>
        </p:nvPicPr>
        <p:blipFill>
          <a:blip r:embed="rId2"/>
          <a:srcRect/>
          <a:stretch>
            <a:fillRect/>
          </a:stretch>
        </p:blipFill>
        <p:spPr bwMode="auto">
          <a:xfrm>
            <a:off x="571472" y="1643050"/>
            <a:ext cx="7072362" cy="396244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marL="457200" indent="-457200">
              <a:buAutoNum type="arabicPeriod"/>
            </a:pPr>
            <a:r>
              <a:rPr lang="fr-FR" sz="2000" b="1" dirty="0" smtClean="0">
                <a:latin typeface="Times New Roman" pitchFamily="18" charset="0"/>
                <a:cs typeface="Times New Roman" pitchFamily="18" charset="0"/>
              </a:rPr>
              <a:t>les listes numérotés (Ordonnées) &lt;OL&gt;</a:t>
            </a: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16</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1267" name="Picture 3"/>
          <p:cNvPicPr>
            <a:picLocks noChangeAspect="1" noChangeArrowheads="1"/>
          </p:cNvPicPr>
          <p:nvPr/>
        </p:nvPicPr>
        <p:blipFill>
          <a:blip r:embed="rId2"/>
          <a:srcRect/>
          <a:stretch>
            <a:fillRect/>
          </a:stretch>
        </p:blipFill>
        <p:spPr bwMode="auto">
          <a:xfrm>
            <a:off x="571472" y="1643049"/>
            <a:ext cx="7215238" cy="39755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Les tableaux</a:t>
            </a:r>
          </a:p>
          <a:p>
            <a:pPr algn="just">
              <a:buNone/>
            </a:pPr>
            <a:r>
              <a:rPr lang="fr-FR" sz="2000" dirty="0" smtClean="0"/>
              <a:t>La </a:t>
            </a:r>
            <a:r>
              <a:rPr lang="fr-FR" sz="2000" dirty="0" smtClean="0">
                <a:latin typeface="Times New Roman" pitchFamily="18" charset="0"/>
                <a:cs typeface="Times New Roman" pitchFamily="18" charset="0"/>
              </a:rPr>
              <a:t>définition de la structure d'un tableau est tout à fait comparable à celle des listes. On définit une balise </a:t>
            </a:r>
            <a:r>
              <a:rPr lang="fr-FR" sz="2000" dirty="0" smtClean="0">
                <a:latin typeface="Times New Roman" pitchFamily="18" charset="0"/>
                <a:cs typeface="Times New Roman" pitchFamily="18" charset="0"/>
              </a:rPr>
              <a:t>de début </a:t>
            </a:r>
            <a:r>
              <a:rPr lang="fr-FR" sz="2000" dirty="0" smtClean="0">
                <a:latin typeface="Times New Roman" pitchFamily="18" charset="0"/>
                <a:cs typeface="Times New Roman" pitchFamily="18" charset="0"/>
              </a:rPr>
              <a:t>de tableau, puis on décrit le tableau ligne par ligne, et enfin on indique la balise de fin de </a:t>
            </a:r>
            <a:r>
              <a:rPr lang="fr-FR" sz="2000" dirty="0" smtClean="0">
                <a:latin typeface="Times New Roman" pitchFamily="18" charset="0"/>
                <a:cs typeface="Times New Roman" pitchFamily="18" charset="0"/>
              </a:rPr>
              <a:t>tableau. Une </a:t>
            </a:r>
            <a:r>
              <a:rPr lang="fr-FR" sz="2000" dirty="0" smtClean="0">
                <a:latin typeface="Times New Roman" pitchFamily="18" charset="0"/>
                <a:cs typeface="Times New Roman" pitchFamily="18" charset="0"/>
              </a:rPr>
              <a:t>cellule peut contenir toute sorte d'élément : texte, liste, image, liens hypertexte, formulaire, </a:t>
            </a:r>
            <a:r>
              <a:rPr lang="fr-FR" sz="2000" dirty="0" smtClean="0">
                <a:latin typeface="Times New Roman" pitchFamily="18" charset="0"/>
                <a:cs typeface="Times New Roman" pitchFamily="18" charset="0"/>
              </a:rPr>
              <a:t>… HTML </a:t>
            </a:r>
            <a:r>
              <a:rPr lang="fr-FR" sz="2000" dirty="0" smtClean="0">
                <a:latin typeface="Times New Roman" pitchFamily="18" charset="0"/>
                <a:cs typeface="Times New Roman" pitchFamily="18" charset="0"/>
              </a:rPr>
              <a:t>permet de réaliser des tableaux avec </a:t>
            </a:r>
            <a:r>
              <a:rPr lang="fr-FR" sz="2000" dirty="0" smtClean="0">
                <a:latin typeface="Times New Roman" pitchFamily="18" charset="0"/>
                <a:cs typeface="Times New Roman" pitchFamily="18" charset="0"/>
              </a:rPr>
              <a:t>riblage </a:t>
            </a:r>
            <a:r>
              <a:rPr lang="fr-FR" sz="2000" dirty="0" smtClean="0">
                <a:latin typeface="Times New Roman" pitchFamily="18" charset="0"/>
                <a:cs typeface="Times New Roman" pitchFamily="18" charset="0"/>
              </a:rPr>
              <a:t>de l'encadrement, et de l'espacement des cellules</a:t>
            </a:r>
            <a:r>
              <a:rPr lang="fr-FR" sz="2000" dirty="0" smtClean="0">
                <a:latin typeface="Times New Roman" pitchFamily="18" charset="0"/>
                <a:cs typeface="Times New Roman" pitchFamily="18" charset="0"/>
              </a:rPr>
              <a:t>.</a:t>
            </a:r>
          </a:p>
          <a:p>
            <a:pPr algn="just">
              <a:buNone/>
            </a:pP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&lt;</a:t>
            </a:r>
            <a:r>
              <a:rPr lang="fr-FR" sz="2000" dirty="0" smtClean="0">
                <a:latin typeface="Times New Roman" pitchFamily="18" charset="0"/>
                <a:cs typeface="Times New Roman" pitchFamily="18" charset="0"/>
              </a:rPr>
              <a:t>TABLE&gt; permet </a:t>
            </a:r>
            <a:r>
              <a:rPr lang="fr-FR" sz="2000" dirty="0" smtClean="0">
                <a:latin typeface="Times New Roman" pitchFamily="18" charset="0"/>
                <a:cs typeface="Times New Roman" pitchFamily="18" charset="0"/>
              </a:rPr>
              <a:t>l'ouverture d'un tableau. </a:t>
            </a: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&lt;/</a:t>
            </a:r>
            <a:r>
              <a:rPr lang="fr-FR" sz="2000" dirty="0" smtClean="0">
                <a:latin typeface="Times New Roman" pitchFamily="18" charset="0"/>
                <a:cs typeface="Times New Roman" pitchFamily="18" charset="0"/>
              </a:rPr>
              <a:t>TABLE&gt; </a:t>
            </a:r>
            <a:r>
              <a:rPr lang="fr-FR" sz="2000" dirty="0" smtClean="0">
                <a:latin typeface="Times New Roman" pitchFamily="18" charset="0"/>
                <a:cs typeface="Times New Roman" pitchFamily="18" charset="0"/>
              </a:rPr>
              <a:t>c’est la fin du tableau.</a:t>
            </a:r>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&lt;</a:t>
            </a:r>
            <a:r>
              <a:rPr lang="fr-FR" sz="2000" dirty="0" smtClean="0">
                <a:latin typeface="Times New Roman" pitchFamily="18" charset="0"/>
                <a:cs typeface="Times New Roman" pitchFamily="18" charset="0"/>
              </a:rPr>
              <a:t>TR&gt; début </a:t>
            </a:r>
            <a:r>
              <a:rPr lang="fr-FR" sz="2000" dirty="0" smtClean="0">
                <a:latin typeface="Times New Roman" pitchFamily="18" charset="0"/>
                <a:cs typeface="Times New Roman" pitchFamily="18" charset="0"/>
              </a:rPr>
              <a:t>une ligne du tableau qui sera terminée par &lt;/TR&gt;</a:t>
            </a:r>
          </a:p>
          <a:p>
            <a:pPr algn="just"/>
            <a:r>
              <a:rPr lang="fr-FR" sz="2000" dirty="0" smtClean="0">
                <a:latin typeface="Times New Roman" pitchFamily="18" charset="0"/>
                <a:cs typeface="Times New Roman" pitchFamily="18" charset="0"/>
              </a:rPr>
              <a:t>&lt;</a:t>
            </a:r>
            <a:r>
              <a:rPr lang="fr-FR" sz="2000" dirty="0" smtClean="0">
                <a:latin typeface="Times New Roman" pitchFamily="18" charset="0"/>
                <a:cs typeface="Times New Roman" pitchFamily="18" charset="0"/>
              </a:rPr>
              <a:t>TD&gt; début </a:t>
            </a:r>
            <a:r>
              <a:rPr lang="fr-FR" sz="2000" dirty="0" smtClean="0">
                <a:latin typeface="Times New Roman" pitchFamily="18" charset="0"/>
                <a:cs typeface="Times New Roman" pitchFamily="18" charset="0"/>
              </a:rPr>
              <a:t>d'une cellule qui sera terminée par </a:t>
            </a:r>
            <a:r>
              <a:rPr lang="fr-FR" sz="2000" dirty="0" smtClean="0"/>
              <a:t>&lt;/TD&gt;</a:t>
            </a:r>
            <a:endParaRPr lang="fr-FR" sz="2000"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17</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Les tableaux</a:t>
            </a: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18</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2290" name="Picture 2"/>
          <p:cNvPicPr>
            <a:picLocks noChangeAspect="1" noChangeArrowheads="1"/>
          </p:cNvPicPr>
          <p:nvPr/>
        </p:nvPicPr>
        <p:blipFill>
          <a:blip r:embed="rId2"/>
          <a:srcRect/>
          <a:stretch>
            <a:fillRect/>
          </a:stretch>
        </p:blipFill>
        <p:spPr bwMode="auto">
          <a:xfrm>
            <a:off x="500034" y="1662130"/>
            <a:ext cx="7858180" cy="42672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1000132"/>
          </a:xfrm>
        </p:spPr>
        <p:txBody>
          <a:bodyPr>
            <a:normAutofit fontScale="85000" lnSpcReduction="20000"/>
          </a:bodyPr>
          <a:lstStyle/>
          <a:p>
            <a:pPr algn="just">
              <a:buNone/>
            </a:pPr>
            <a:r>
              <a:rPr lang="fr-FR" sz="2400" b="1" dirty="0" smtClean="0">
                <a:latin typeface="Times New Roman" pitchFamily="18" charset="0"/>
                <a:cs typeface="Times New Roman" pitchFamily="18" charset="0"/>
              </a:rPr>
              <a:t>Les tableaux</a:t>
            </a:r>
          </a:p>
          <a:p>
            <a:pPr algn="just">
              <a:buNone/>
            </a:pPr>
            <a:endParaRPr lang="fr-FR" sz="2400" b="1" dirty="0" smtClean="0">
              <a:latin typeface="Times New Roman" pitchFamily="18" charset="0"/>
              <a:cs typeface="Times New Roman" pitchFamily="18" charset="0"/>
            </a:endParaRPr>
          </a:p>
          <a:p>
            <a:pPr algn="just">
              <a:buNone/>
            </a:pPr>
            <a:r>
              <a:rPr lang="fr-FR" sz="2400" b="1" dirty="0" smtClean="0">
                <a:latin typeface="Times New Roman" pitchFamily="18" charset="0"/>
                <a:cs typeface="Times New Roman" pitchFamily="18" charset="0"/>
              </a:rPr>
              <a:t>Exemple :</a:t>
            </a: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19</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500034" y="3143248"/>
            <a:ext cx="7715304"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FR" sz="3600" b="1" dirty="0" smtClean="0">
                <a:latin typeface="Times New Roman" pitchFamily="18" charset="0"/>
                <a:cs typeface="Times New Roman" pitchFamily="18" charset="0"/>
              </a:rPr>
              <a:t>Création d’une squelette pour un </a:t>
            </a:r>
            <a:r>
              <a:rPr lang="fr-FR" sz="3600" b="1" dirty="0" smtClean="0">
                <a:latin typeface="Times New Roman" pitchFamily="18" charset="0"/>
                <a:cs typeface="Times New Roman" pitchFamily="18" charset="0"/>
              </a:rPr>
              <a:t>site</a:t>
            </a:r>
            <a:endParaRPr lang="fr-FR" sz="36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p:txBody>
          <a:bodyPr/>
          <a:lstStyle/>
          <a:p>
            <a:fld id="{3B95A431-CDB4-46EA-9788-F5B42BA94049}"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a:t>
            </a:fld>
            <a:endParaRPr lang="fr-BE"/>
          </a:p>
        </p:txBody>
      </p:sp>
      <p:pic>
        <p:nvPicPr>
          <p:cNvPr id="1029" name="Picture 5" descr="C:\Users\dhia\Desktop\css3.jpg"/>
          <p:cNvPicPr>
            <a:picLocks noChangeAspect="1" noChangeArrowheads="1"/>
          </p:cNvPicPr>
          <p:nvPr/>
        </p:nvPicPr>
        <p:blipFill>
          <a:blip r:embed="rId2"/>
          <a:srcRect/>
          <a:stretch>
            <a:fillRect/>
          </a:stretch>
        </p:blipFill>
        <p:spPr bwMode="auto">
          <a:xfrm>
            <a:off x="214282" y="904874"/>
            <a:ext cx="2026916" cy="1809746"/>
          </a:xfrm>
          <a:prstGeom prst="rect">
            <a:avLst/>
          </a:prstGeom>
          <a:noFill/>
        </p:spPr>
      </p:pic>
      <p:pic>
        <p:nvPicPr>
          <p:cNvPr id="1030" name="Picture 6" descr="C:\Users\dhia\Desktop\HTML5_logo_and_wordmark.svg.png"/>
          <p:cNvPicPr>
            <a:picLocks noChangeAspect="1" noChangeArrowheads="1"/>
          </p:cNvPicPr>
          <p:nvPr/>
        </p:nvPicPr>
        <p:blipFill>
          <a:blip r:embed="rId3"/>
          <a:srcRect/>
          <a:stretch>
            <a:fillRect/>
          </a:stretch>
        </p:blipFill>
        <p:spPr bwMode="auto">
          <a:xfrm>
            <a:off x="2357422" y="1857364"/>
            <a:ext cx="4000528" cy="4000528"/>
          </a:xfrm>
          <a:prstGeom prst="rect">
            <a:avLst/>
          </a:prstGeom>
          <a:noFill/>
        </p:spPr>
      </p:pic>
      <p:pic>
        <p:nvPicPr>
          <p:cNvPr id="1031" name="Picture 7" descr="C:\Users\dhia\Desktop\15.png"/>
          <p:cNvPicPr>
            <a:picLocks noChangeAspect="1" noChangeArrowheads="1"/>
          </p:cNvPicPr>
          <p:nvPr/>
        </p:nvPicPr>
        <p:blipFill>
          <a:blip r:embed="rId4"/>
          <a:srcRect/>
          <a:stretch>
            <a:fillRect/>
          </a:stretch>
        </p:blipFill>
        <p:spPr bwMode="auto">
          <a:xfrm>
            <a:off x="6243534" y="642918"/>
            <a:ext cx="2328994" cy="235745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357718"/>
          </a:xfrm>
        </p:spPr>
        <p:txBody>
          <a:bodyPr>
            <a:normAutofit/>
          </a:bodyPr>
          <a:lstStyle/>
          <a:p>
            <a:pPr algn="just">
              <a:buNone/>
            </a:pPr>
            <a:r>
              <a:rPr lang="fr-FR" sz="2400" b="1" dirty="0" smtClean="0">
                <a:latin typeface="Times New Roman" pitchFamily="18" charset="0"/>
                <a:cs typeface="Times New Roman" pitchFamily="18" charset="0"/>
              </a:rPr>
              <a:t>Les images</a:t>
            </a:r>
          </a:p>
          <a:p>
            <a:pPr algn="just">
              <a:buNone/>
            </a:pPr>
            <a:endParaRPr lang="fr-FR" sz="2400" b="1" dirty="0" smtClean="0">
              <a:latin typeface="Times New Roman" pitchFamily="18" charset="0"/>
              <a:cs typeface="Times New Roman" pitchFamily="18" charset="0"/>
            </a:endParaRPr>
          </a:p>
          <a:p>
            <a:pPr algn="just">
              <a:buNone/>
            </a:pPr>
            <a:r>
              <a:rPr lang="fr-FR" sz="2400" dirty="0" smtClean="0">
                <a:latin typeface="Times New Roman" pitchFamily="18" charset="0"/>
                <a:cs typeface="Times New Roman" pitchFamily="18" charset="0"/>
              </a:rPr>
              <a:t>Pour insérer une image dans une page web, il suffit d'indiquer son chemin ou son adresse à l'endroit </a:t>
            </a:r>
            <a:r>
              <a:rPr lang="fr-FR" sz="2400" dirty="0" smtClean="0">
                <a:latin typeface="Times New Roman" pitchFamily="18" charset="0"/>
                <a:cs typeface="Times New Roman" pitchFamily="18" charset="0"/>
              </a:rPr>
              <a:t>où l'on </a:t>
            </a:r>
            <a:r>
              <a:rPr lang="fr-FR" sz="2400" dirty="0" smtClean="0">
                <a:latin typeface="Times New Roman" pitchFamily="18" charset="0"/>
                <a:cs typeface="Times New Roman" pitchFamily="18" charset="0"/>
              </a:rPr>
              <a:t>veut l'insérer dans la balise IMG</a:t>
            </a:r>
            <a:r>
              <a:rPr lang="fr-FR" sz="2400" dirty="0" smtClean="0">
                <a:latin typeface="Times New Roman" pitchFamily="18" charset="0"/>
                <a:cs typeface="Times New Roman" pitchFamily="18" charset="0"/>
              </a:rPr>
              <a:t>.</a:t>
            </a:r>
          </a:p>
          <a:p>
            <a:pPr>
              <a:buNone/>
            </a:pPr>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Exemple :</a:t>
            </a:r>
          </a:p>
          <a:p>
            <a:r>
              <a:rPr lang="fr-FR" sz="2400" b="1" dirty="0" smtClean="0">
                <a:latin typeface="Times New Roman" pitchFamily="18" charset="0"/>
                <a:cs typeface="Times New Roman" pitchFamily="18" charset="0"/>
              </a:rPr>
              <a:t>&lt;IMG SRC="../ images/titi.jpg"&gt;</a:t>
            </a: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20</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357718"/>
          </a:xfrm>
        </p:spPr>
        <p:txBody>
          <a:bodyPr>
            <a:normAutofit/>
          </a:bodyPr>
          <a:lstStyle/>
          <a:p>
            <a:pPr algn="just">
              <a:buNone/>
            </a:pPr>
            <a:r>
              <a:rPr lang="fr-FR" sz="2400" b="1" dirty="0" smtClean="0">
                <a:latin typeface="Times New Roman" pitchFamily="18" charset="0"/>
                <a:cs typeface="Times New Roman" pitchFamily="18" charset="0"/>
              </a:rPr>
              <a:t>Les images</a:t>
            </a: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21</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3315" name="Picture 3"/>
          <p:cNvPicPr>
            <a:picLocks noChangeAspect="1" noChangeArrowheads="1"/>
          </p:cNvPicPr>
          <p:nvPr/>
        </p:nvPicPr>
        <p:blipFill>
          <a:blip r:embed="rId2"/>
          <a:srcRect/>
          <a:stretch>
            <a:fillRect/>
          </a:stretch>
        </p:blipFill>
        <p:spPr bwMode="auto">
          <a:xfrm>
            <a:off x="357190" y="2000240"/>
            <a:ext cx="8643966" cy="3714776"/>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357718"/>
          </a:xfrm>
        </p:spPr>
        <p:txBody>
          <a:bodyPr>
            <a:normAutofit/>
          </a:bodyPr>
          <a:lstStyle/>
          <a:p>
            <a:pPr algn="just">
              <a:buNone/>
            </a:pPr>
            <a:r>
              <a:rPr lang="fr-FR" sz="2400" b="1" dirty="0" smtClean="0">
                <a:latin typeface="Times New Roman" pitchFamily="18" charset="0"/>
                <a:cs typeface="Times New Roman" pitchFamily="18" charset="0"/>
              </a:rPr>
              <a:t>Les liens</a:t>
            </a:r>
          </a:p>
          <a:p>
            <a:pPr algn="just">
              <a:buNone/>
            </a:pPr>
            <a:endParaRPr lang="fr-FR" sz="2400" b="1"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Une des fonctionnalités les plus importantes du langage HTML est la possibilité de créer des liens </a:t>
            </a:r>
            <a:r>
              <a:rPr lang="fr-FR" sz="2000" dirty="0" smtClean="0">
                <a:latin typeface="Times New Roman" pitchFamily="18" charset="0"/>
                <a:cs typeface="Times New Roman" pitchFamily="18" charset="0"/>
              </a:rPr>
              <a:t>vers d'autres </a:t>
            </a:r>
            <a:r>
              <a:rPr lang="fr-FR" sz="2000" dirty="0" smtClean="0">
                <a:latin typeface="Times New Roman" pitchFamily="18" charset="0"/>
                <a:cs typeface="Times New Roman" pitchFamily="18" charset="0"/>
              </a:rPr>
              <a:t>documents</a:t>
            </a:r>
            <a:r>
              <a:rPr lang="fr-FR" sz="2000" dirty="0" smtClean="0">
                <a:latin typeface="Times New Roman" pitchFamily="18" charset="0"/>
                <a:cs typeface="Times New Roman" pitchFamily="18" charset="0"/>
              </a:rPr>
              <a:t>.</a:t>
            </a:r>
          </a:p>
          <a:p>
            <a:pPr algn="just"/>
            <a:endParaRPr lang="fr-FR" sz="2000" b="1"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Ce lien est soit un fichier local, soit une </a:t>
            </a:r>
            <a:r>
              <a:rPr lang="fr-FR" sz="2000" dirty="0" smtClean="0">
                <a:latin typeface="Times New Roman" pitchFamily="18" charset="0"/>
                <a:cs typeface="Times New Roman" pitchFamily="18" charset="0"/>
              </a:rPr>
              <a:t>URL</a:t>
            </a:r>
          </a:p>
          <a:p>
            <a:pPr algn="just">
              <a:buNone/>
            </a:pPr>
            <a:endParaRPr lang="fr-FR" sz="2000" dirty="0" smtClean="0">
              <a:latin typeface="Times New Roman" pitchFamily="18" charset="0"/>
              <a:cs typeface="Times New Roman" pitchFamily="18" charset="0"/>
            </a:endParaRPr>
          </a:p>
          <a:p>
            <a:pPr algn="just">
              <a:buNone/>
            </a:pPr>
            <a:r>
              <a:rPr lang="fr-FR" sz="2000" b="1" dirty="0" smtClean="0">
                <a:latin typeface="Times New Roman" pitchFamily="18" charset="0"/>
                <a:cs typeface="Times New Roman" pitchFamily="18" charset="0"/>
              </a:rPr>
              <a:t>&lt;A HREF="URL ou Adresse"&gt;texte ou image&lt;/A&gt;</a:t>
            </a: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22</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357718"/>
          </a:xfrm>
        </p:spPr>
        <p:txBody>
          <a:bodyPr>
            <a:normAutofit/>
          </a:bodyPr>
          <a:lstStyle/>
          <a:p>
            <a:pPr algn="just">
              <a:buNone/>
            </a:pPr>
            <a:r>
              <a:rPr lang="fr-FR" sz="2400" b="1" dirty="0" smtClean="0">
                <a:latin typeface="Times New Roman" pitchFamily="18" charset="0"/>
                <a:cs typeface="Times New Roman" pitchFamily="18" charset="0"/>
              </a:rPr>
              <a:t>Les liens</a:t>
            </a:r>
          </a:p>
          <a:p>
            <a:pPr algn="just">
              <a:buNone/>
            </a:pPr>
            <a:endParaRPr lang="fr-FR" sz="2400" b="1" dirty="0" smtClean="0">
              <a:latin typeface="Times New Roman" pitchFamily="18" charset="0"/>
              <a:cs typeface="Times New Roman" pitchFamily="18" charset="0"/>
            </a:endParaRPr>
          </a:p>
          <a:p>
            <a:pPr>
              <a:buNone/>
            </a:pPr>
            <a:r>
              <a:rPr lang="fr-FR" sz="2000" b="1" dirty="0" smtClean="0">
                <a:latin typeface="Times New Roman" pitchFamily="18" charset="0"/>
                <a:cs typeface="Times New Roman" pitchFamily="18" charset="0"/>
              </a:rPr>
              <a:t>Les liens vers un document </a:t>
            </a:r>
            <a:r>
              <a:rPr lang="fr-FR" sz="2000" b="1" dirty="0" smtClean="0">
                <a:latin typeface="Times New Roman" pitchFamily="18" charset="0"/>
                <a:cs typeface="Times New Roman" pitchFamily="18" charset="0"/>
              </a:rPr>
              <a:t>distant</a:t>
            </a:r>
          </a:p>
          <a:p>
            <a:pPr>
              <a:buNone/>
            </a:pPr>
            <a:endParaRPr lang="fr-FR" sz="2000" b="1"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Syntaxe : &lt;A HREF="URL"&gt; </a:t>
            </a:r>
            <a:r>
              <a:rPr lang="fr-FR" sz="2000" b="1" dirty="0" smtClean="0">
                <a:latin typeface="Times New Roman" pitchFamily="18" charset="0"/>
                <a:cs typeface="Times New Roman" pitchFamily="18" charset="0"/>
              </a:rPr>
              <a:t>ancre (texte ou image)&lt;/A</a:t>
            </a:r>
            <a:r>
              <a:rPr lang="fr-FR" sz="2000" b="1" dirty="0" smtClean="0">
                <a:latin typeface="Times New Roman" pitchFamily="18" charset="0"/>
                <a:cs typeface="Times New Roman" pitchFamily="18" charset="0"/>
              </a:rPr>
              <a:t>&gt;</a:t>
            </a:r>
          </a:p>
          <a:p>
            <a:pPr>
              <a:buNone/>
            </a:pPr>
            <a:endParaRPr lang="fr-FR" sz="2000" b="1"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Exemple : pour accéder à la page </a:t>
            </a:r>
            <a:r>
              <a:rPr lang="fr-FR" sz="2000" dirty="0" smtClean="0">
                <a:latin typeface="Times New Roman" pitchFamily="18" charset="0"/>
                <a:cs typeface="Times New Roman" pitchFamily="18" charset="0"/>
              </a:rPr>
              <a:t>d'accueil </a:t>
            </a:r>
            <a:r>
              <a:rPr lang="fr-FR" sz="2000" dirty="0" smtClean="0">
                <a:latin typeface="Times New Roman" pitchFamily="18" charset="0"/>
                <a:cs typeface="Times New Roman" pitchFamily="18" charset="0"/>
              </a:rPr>
              <a:t>du </a:t>
            </a:r>
            <a:r>
              <a:rPr lang="fr-FR" sz="2000" dirty="0" smtClean="0">
                <a:latin typeface="Times New Roman" pitchFamily="18" charset="0"/>
                <a:cs typeface="Times New Roman" pitchFamily="18" charset="0"/>
              </a:rPr>
              <a:t>lycée</a:t>
            </a:r>
          </a:p>
          <a:p>
            <a:pPr>
              <a:buNone/>
            </a:pPr>
            <a:endParaRPr lang="fr-FR" sz="2400"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&lt;A HREF=" http://</a:t>
            </a:r>
            <a:r>
              <a:rPr lang="fr-FR" sz="2000" dirty="0" smtClean="0">
                <a:latin typeface="Times New Roman" pitchFamily="18" charset="0"/>
                <a:cs typeface="Times New Roman" pitchFamily="18" charset="0"/>
              </a:rPr>
              <a:t>www.lms.ens-cachan.fr/Accueil.html"&gt; </a:t>
            </a:r>
            <a:r>
              <a:rPr lang="fr-FR" sz="2000" dirty="0" smtClean="0">
                <a:latin typeface="Times New Roman" pitchFamily="18" charset="0"/>
                <a:cs typeface="Times New Roman" pitchFamily="18" charset="0"/>
              </a:rPr>
              <a:t>Le site &lt;/A&gt; du lycée</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23</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357718"/>
          </a:xfrm>
        </p:spPr>
        <p:txBody>
          <a:bodyPr>
            <a:normAutofit/>
          </a:bodyPr>
          <a:lstStyle/>
          <a:p>
            <a:pPr algn="just">
              <a:buNone/>
            </a:pPr>
            <a:r>
              <a:rPr lang="fr-FR" sz="2400" b="1" dirty="0" smtClean="0">
                <a:latin typeface="Times New Roman" pitchFamily="18" charset="0"/>
                <a:cs typeface="Times New Roman" pitchFamily="18" charset="0"/>
              </a:rPr>
              <a:t>Les liens</a:t>
            </a:r>
          </a:p>
          <a:p>
            <a:pPr algn="just">
              <a:buNone/>
            </a:pPr>
            <a:endParaRPr lang="fr-FR" sz="2400" b="1" dirty="0" smtClean="0">
              <a:latin typeface="Times New Roman" pitchFamily="18" charset="0"/>
              <a:cs typeface="Times New Roman" pitchFamily="18" charset="0"/>
            </a:endParaRPr>
          </a:p>
          <a:p>
            <a:pPr>
              <a:buNone/>
            </a:pPr>
            <a:r>
              <a:rPr lang="fr-FR" sz="2000" b="1" dirty="0" smtClean="0">
                <a:latin typeface="Times New Roman" pitchFamily="18" charset="0"/>
                <a:cs typeface="Times New Roman" pitchFamily="18" charset="0"/>
              </a:rPr>
              <a:t>Les liens vers un document complet </a:t>
            </a:r>
            <a:r>
              <a:rPr lang="fr-FR" sz="2000" b="1" dirty="0" smtClean="0">
                <a:latin typeface="Times New Roman" pitchFamily="18" charset="0"/>
                <a:cs typeface="Times New Roman" pitchFamily="18" charset="0"/>
              </a:rPr>
              <a:t>local</a:t>
            </a:r>
          </a:p>
          <a:p>
            <a:endParaRPr lang="fr-FR" sz="2000" b="1"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Syntaxe : &lt;A HREF=</a:t>
            </a:r>
            <a:r>
              <a:rPr lang="fr-FR" sz="2000" dirty="0" err="1" smtClean="0">
                <a:latin typeface="Times New Roman" pitchFamily="18" charset="0"/>
                <a:cs typeface="Times New Roman" pitchFamily="18" charset="0"/>
              </a:rPr>
              <a:t>nom_de_fichier_local</a:t>
            </a:r>
            <a:r>
              <a:rPr lang="fr-FR" sz="2000" dirty="0" smtClean="0">
                <a:latin typeface="Times New Roman" pitchFamily="18" charset="0"/>
                <a:cs typeface="Times New Roman" pitchFamily="18" charset="0"/>
              </a:rPr>
              <a:t>"&gt; ancre &lt;/A</a:t>
            </a:r>
            <a:r>
              <a:rPr lang="fr-FR" sz="2000" dirty="0" smtClean="0">
                <a:latin typeface="Times New Roman" pitchFamily="18" charset="0"/>
                <a:cs typeface="Times New Roman" pitchFamily="18" charset="0"/>
              </a:rPr>
              <a:t>&gt;</a:t>
            </a:r>
          </a:p>
          <a:p>
            <a:endParaRPr lang="fr-FR" sz="2000" b="1"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Exemple : pour accéder à </a:t>
            </a:r>
            <a:r>
              <a:rPr lang="fr-FR" sz="2000" dirty="0" smtClean="0">
                <a:latin typeface="Times New Roman" pitchFamily="18" charset="0"/>
                <a:cs typeface="Times New Roman" pitchFamily="18" charset="0"/>
              </a:rPr>
              <a:t>la deuxième page de mon site </a:t>
            </a:r>
          </a:p>
          <a:p>
            <a:pPr>
              <a:buNone/>
            </a:pPr>
            <a:endParaRPr lang="fr-FR" sz="2400" dirty="0" smtClean="0">
              <a:latin typeface="Times New Roman" pitchFamily="18" charset="0"/>
              <a:cs typeface="Times New Roman" pitchFamily="18" charset="0"/>
            </a:endParaRPr>
          </a:p>
          <a:p>
            <a:pPr>
              <a:buNone/>
            </a:pPr>
            <a:r>
              <a:rPr lang="fr-FR" sz="2000" dirty="0" smtClean="0">
                <a:latin typeface="Times New Roman" pitchFamily="18" charset="0"/>
                <a:cs typeface="Times New Roman" pitchFamily="18" charset="0"/>
              </a:rPr>
              <a:t>&lt;A HREF=" </a:t>
            </a:r>
            <a:r>
              <a:rPr lang="fr-FR" sz="2000" dirty="0" smtClean="0">
                <a:latin typeface="Times New Roman" pitchFamily="18" charset="0"/>
                <a:cs typeface="Times New Roman" pitchFamily="18" charset="0"/>
              </a:rPr>
              <a:t>page.html"&gt; </a:t>
            </a:r>
            <a:r>
              <a:rPr lang="fr-FR" sz="2000" dirty="0" smtClean="0">
                <a:latin typeface="Times New Roman" pitchFamily="18" charset="0"/>
                <a:cs typeface="Times New Roman" pitchFamily="18" charset="0"/>
              </a:rPr>
              <a:t>Le site &lt;/A&gt; du lycée</a:t>
            </a:r>
            <a:endParaRPr lang="fr-FR" sz="20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24</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357718"/>
          </a:xfrm>
        </p:spPr>
        <p:txBody>
          <a:bodyPr>
            <a:normAutofit/>
          </a:bodyPr>
          <a:lstStyle/>
          <a:p>
            <a:pPr algn="just">
              <a:buNone/>
            </a:pPr>
            <a:r>
              <a:rPr lang="fr-FR" sz="2400" b="1" dirty="0" smtClean="0">
                <a:latin typeface="Times New Roman" pitchFamily="18" charset="0"/>
                <a:cs typeface="Times New Roman" pitchFamily="18" charset="0"/>
              </a:rPr>
              <a:t>Les liens</a:t>
            </a: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25</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4339" name="Picture 3"/>
          <p:cNvPicPr>
            <a:picLocks noChangeAspect="1" noChangeArrowheads="1"/>
          </p:cNvPicPr>
          <p:nvPr/>
        </p:nvPicPr>
        <p:blipFill>
          <a:blip r:embed="rId2"/>
          <a:srcRect/>
          <a:stretch>
            <a:fillRect/>
          </a:stretch>
        </p:blipFill>
        <p:spPr bwMode="auto">
          <a:xfrm>
            <a:off x="71406" y="2071678"/>
            <a:ext cx="9001188" cy="2566999"/>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5000660"/>
          </a:xfrm>
        </p:spPr>
        <p:txBody>
          <a:bodyPr>
            <a:normAutofit fontScale="85000" lnSpcReduction="20000"/>
          </a:bodyPr>
          <a:lstStyle/>
          <a:p>
            <a:pPr algn="just">
              <a:buNone/>
            </a:pPr>
            <a:r>
              <a:rPr lang="fr-FR" sz="2400" b="1" dirty="0" smtClean="0">
                <a:latin typeface="Times New Roman" pitchFamily="18" charset="0"/>
                <a:cs typeface="Times New Roman" pitchFamily="18" charset="0"/>
              </a:rPr>
              <a:t>Les formulaires</a:t>
            </a:r>
          </a:p>
          <a:p>
            <a:pPr algn="just">
              <a:buNone/>
            </a:pPr>
            <a:endParaRPr lang="fr-FR" sz="2400" b="1" dirty="0" smtClean="0">
              <a:latin typeface="Times New Roman" pitchFamily="18" charset="0"/>
              <a:cs typeface="Times New Roman" pitchFamily="18" charset="0"/>
            </a:endParaRPr>
          </a:p>
          <a:p>
            <a:pPr algn="just">
              <a:buNone/>
            </a:pPr>
            <a:r>
              <a:rPr lang="fr-FR" sz="2400" dirty="0" smtClean="0">
                <a:latin typeface="Times New Roman" pitchFamily="18" charset="0"/>
                <a:cs typeface="Times New Roman" pitchFamily="18" charset="0"/>
              </a:rPr>
              <a:t>Les formulaires sont délimités par la balise </a:t>
            </a:r>
            <a:r>
              <a:rPr lang="fr-FR" sz="2400" b="1" dirty="0" smtClean="0">
                <a:latin typeface="Times New Roman" pitchFamily="18" charset="0"/>
                <a:cs typeface="Times New Roman" pitchFamily="18" charset="0"/>
              </a:rPr>
              <a:t>&lt;FORM&gt; ... &lt;/FORM&gt;</a:t>
            </a:r>
            <a:r>
              <a:rPr lang="fr-FR" sz="2400" dirty="0" smtClean="0">
                <a:latin typeface="Times New Roman" pitchFamily="18" charset="0"/>
                <a:cs typeface="Times New Roman" pitchFamily="18" charset="0"/>
              </a:rPr>
              <a:t>, une balise qui permet de regrouper plusieurs éléments de formulaire (</a:t>
            </a:r>
            <a:r>
              <a:rPr lang="fr-FR" sz="2400" dirty="0" smtClean="0">
                <a:latin typeface="Times New Roman" pitchFamily="18" charset="0"/>
                <a:cs typeface="Times New Roman" pitchFamily="18" charset="0"/>
              </a:rPr>
              <a:t>boutons, champs </a:t>
            </a:r>
            <a:r>
              <a:rPr lang="fr-FR" sz="2400" dirty="0" smtClean="0">
                <a:latin typeface="Times New Roman" pitchFamily="18" charset="0"/>
                <a:cs typeface="Times New Roman" pitchFamily="18" charset="0"/>
              </a:rPr>
              <a:t>de saisie,...) et qui possède les attributs obligatoires suivants </a:t>
            </a:r>
            <a:r>
              <a:rPr lang="fr-FR" sz="2400" dirty="0" smtClean="0">
                <a:latin typeface="Times New Roman" pitchFamily="18" charset="0"/>
                <a:cs typeface="Times New Roman" pitchFamily="18" charset="0"/>
              </a:rPr>
              <a:t>:</a:t>
            </a:r>
          </a:p>
          <a:p>
            <a:pPr>
              <a:buNone/>
            </a:pPr>
            <a:endParaRPr lang="fr-FR" sz="2400" dirty="0" smtClean="0">
              <a:latin typeface="Times New Roman" pitchFamily="18" charset="0"/>
              <a:cs typeface="Times New Roman" pitchFamily="18" charset="0"/>
            </a:endParaRPr>
          </a:p>
          <a:p>
            <a:pPr algn="just">
              <a:buNone/>
            </a:pPr>
            <a:r>
              <a:rPr lang="fr-FR" sz="2400" b="1" dirty="0" smtClean="0">
                <a:latin typeface="Times New Roman" pitchFamily="18" charset="0"/>
                <a:cs typeface="Times New Roman" pitchFamily="18" charset="0"/>
              </a:rPr>
              <a:t>METHOD</a:t>
            </a:r>
            <a:r>
              <a:rPr lang="fr-FR" sz="2400" dirty="0" smtClean="0">
                <a:latin typeface="Times New Roman" pitchFamily="18" charset="0"/>
                <a:cs typeface="Times New Roman" pitchFamily="18" charset="0"/>
              </a:rPr>
              <a:t> indique sous quelle forme seront envoyées les réponses « POST » </a:t>
            </a:r>
            <a:r>
              <a:rPr lang="fr-FR" sz="2400" dirty="0" smtClean="0">
                <a:latin typeface="Times New Roman" pitchFamily="18" charset="0"/>
                <a:cs typeface="Times New Roman" pitchFamily="18" charset="0"/>
              </a:rPr>
              <a:t>ou « </a:t>
            </a:r>
            <a:r>
              <a:rPr lang="fr-FR" sz="2400" dirty="0" smtClean="0">
                <a:latin typeface="Times New Roman" pitchFamily="18" charset="0"/>
                <a:cs typeface="Times New Roman" pitchFamily="18" charset="0"/>
              </a:rPr>
              <a:t>GET </a:t>
            </a:r>
            <a:r>
              <a:rPr lang="fr-FR" sz="2400" dirty="0" smtClean="0">
                <a:latin typeface="Times New Roman" pitchFamily="18" charset="0"/>
                <a:cs typeface="Times New Roman" pitchFamily="18" charset="0"/>
              </a:rPr>
              <a:t>».</a:t>
            </a:r>
          </a:p>
          <a:p>
            <a:pPr algn="just">
              <a:buNone/>
            </a:pPr>
            <a:endParaRPr lang="fr-FR" sz="2400" dirty="0" smtClean="0">
              <a:latin typeface="Times New Roman" pitchFamily="18" charset="0"/>
              <a:cs typeface="Times New Roman" pitchFamily="18" charset="0"/>
            </a:endParaRPr>
          </a:p>
          <a:p>
            <a:pPr>
              <a:buNone/>
            </a:pPr>
            <a:r>
              <a:rPr lang="fr-FR" sz="2400" b="1" dirty="0" smtClean="0">
                <a:latin typeface="Times New Roman" pitchFamily="18" charset="0"/>
                <a:cs typeface="Times New Roman" pitchFamily="18" charset="0"/>
              </a:rPr>
              <a:t>ACTION</a:t>
            </a:r>
            <a:r>
              <a:rPr lang="fr-FR" sz="2400" dirty="0" smtClean="0">
                <a:latin typeface="Times New Roman" pitchFamily="18" charset="0"/>
                <a:cs typeface="Times New Roman" pitchFamily="18" charset="0"/>
              </a:rPr>
              <a:t> indique l'adresse </a:t>
            </a:r>
            <a:r>
              <a:rPr lang="fr-FR" sz="2400" dirty="0" smtClean="0">
                <a:latin typeface="Times New Roman" pitchFamily="18" charset="0"/>
                <a:cs typeface="Times New Roman" pitchFamily="18" charset="0"/>
              </a:rPr>
              <a:t>d'envoi</a:t>
            </a:r>
          </a:p>
          <a:p>
            <a:pPr>
              <a:buNone/>
            </a:pPr>
            <a:endParaRPr lang="fr-FR" sz="2400" dirty="0" smtClean="0">
              <a:latin typeface="Times New Roman" pitchFamily="18" charset="0"/>
              <a:cs typeface="Times New Roman" pitchFamily="18" charset="0"/>
            </a:endParaRPr>
          </a:p>
          <a:p>
            <a:pPr>
              <a:buNone/>
            </a:pPr>
            <a:r>
              <a:rPr lang="en-US" sz="2400" b="1" dirty="0" smtClean="0">
                <a:solidFill>
                  <a:srgbClr val="7030A0"/>
                </a:solidFill>
              </a:rPr>
              <a:t>&lt;FORM METHOD="POST" </a:t>
            </a:r>
            <a:r>
              <a:rPr lang="fr-FR" sz="2400" b="1" dirty="0" smtClean="0">
                <a:solidFill>
                  <a:srgbClr val="7030A0"/>
                </a:solidFill>
              </a:rPr>
              <a:t>ou</a:t>
            </a:r>
            <a:r>
              <a:rPr lang="en-US" sz="2400" b="1" dirty="0" smtClean="0">
                <a:solidFill>
                  <a:srgbClr val="7030A0"/>
                </a:solidFill>
              </a:rPr>
              <a:t> </a:t>
            </a:r>
            <a:r>
              <a:rPr lang="en-US" sz="2400" b="1" dirty="0" smtClean="0">
                <a:solidFill>
                  <a:srgbClr val="7030A0"/>
                </a:solidFill>
              </a:rPr>
              <a:t>"GET" ACTION</a:t>
            </a:r>
            <a:r>
              <a:rPr lang="en-US" sz="2400" b="1" dirty="0" smtClean="0">
                <a:solidFill>
                  <a:srgbClr val="7030A0"/>
                </a:solidFill>
              </a:rPr>
              <a:t>=“page2.html" &gt;</a:t>
            </a:r>
          </a:p>
          <a:p>
            <a:pPr>
              <a:buNone/>
            </a:pPr>
            <a:endParaRPr lang="en-US" sz="2400" b="1" dirty="0" smtClean="0">
              <a:solidFill>
                <a:srgbClr val="7030A0"/>
              </a:solidFill>
            </a:endParaRPr>
          </a:p>
          <a:p>
            <a:pPr>
              <a:buNone/>
            </a:pPr>
            <a:r>
              <a:rPr lang="en-US" sz="2400" b="1" dirty="0" smtClean="0">
                <a:solidFill>
                  <a:srgbClr val="7030A0"/>
                </a:solidFill>
              </a:rPr>
              <a:t>&lt;/</a:t>
            </a:r>
            <a:r>
              <a:rPr lang="en-US" sz="2400" b="1" dirty="0" smtClean="0">
                <a:solidFill>
                  <a:srgbClr val="7030A0"/>
                </a:solidFill>
              </a:rPr>
              <a:t>FORM&gt;</a:t>
            </a:r>
            <a:endParaRPr lang="fr-FR" sz="2400" b="1" dirty="0" smtClean="0">
              <a:solidFill>
                <a:srgbClr val="7030A0"/>
              </a:solidFill>
              <a:latin typeface="Times New Roman" pitchFamily="18" charset="0"/>
              <a:cs typeface="Times New Roman" pitchFamily="18" charset="0"/>
            </a:endParaRPr>
          </a:p>
          <a:p>
            <a:pPr>
              <a:buNone/>
            </a:pPr>
            <a:endParaRPr lang="fr-FR" sz="2400" dirty="0" smtClean="0">
              <a:latin typeface="Times New Roman" pitchFamily="18" charset="0"/>
              <a:cs typeface="Times New Roman" pitchFamily="18" charset="0"/>
            </a:endParaRPr>
          </a:p>
          <a:p>
            <a:pPr algn="just">
              <a:buNone/>
            </a:pPr>
            <a:r>
              <a:rPr lang="fr-FR" sz="2400" b="1" dirty="0" smtClean="0">
                <a:latin typeface="Times New Roman" pitchFamily="18" charset="0"/>
                <a:cs typeface="Times New Roman" pitchFamily="18" charset="0"/>
              </a:rPr>
              <a:t> </a:t>
            </a: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26</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5000660"/>
          </a:xfrm>
        </p:spPr>
        <p:txBody>
          <a:bodyPr>
            <a:normAutofit/>
          </a:bodyPr>
          <a:lstStyle/>
          <a:p>
            <a:pPr algn="just">
              <a:buNone/>
            </a:pPr>
            <a:r>
              <a:rPr lang="fr-FR" sz="2400" b="1" dirty="0" smtClean="0">
                <a:latin typeface="Times New Roman" pitchFamily="18" charset="0"/>
                <a:cs typeface="Times New Roman" pitchFamily="18" charset="0"/>
              </a:rPr>
              <a:t>Les formulaires (Input)</a:t>
            </a:r>
          </a:p>
          <a:p>
            <a:pPr algn="just">
              <a:buNone/>
            </a:pPr>
            <a:r>
              <a:rPr lang="fr-FR" sz="2400" b="1" dirty="0" err="1" smtClean="0">
                <a:latin typeface="Times New Roman" pitchFamily="18" charset="0"/>
                <a:cs typeface="Times New Roman" pitchFamily="18" charset="0"/>
              </a:rPr>
              <a:t>Text</a:t>
            </a:r>
            <a:r>
              <a:rPr lang="fr-FR" sz="2400" b="1" dirty="0" smtClean="0">
                <a:latin typeface="Times New Roman" pitchFamily="18" charset="0"/>
                <a:cs typeface="Times New Roman" pitchFamily="18" charset="0"/>
              </a:rPr>
              <a:t>:</a:t>
            </a: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a:p>
            <a:pPr algn="just">
              <a:buNone/>
            </a:pPr>
            <a:r>
              <a:rPr lang="fr-FR" sz="2400" b="1" dirty="0" err="1" smtClean="0">
                <a:latin typeface="Times New Roman" pitchFamily="18" charset="0"/>
                <a:cs typeface="Times New Roman" pitchFamily="18" charset="0"/>
              </a:rPr>
              <a:t>Password</a:t>
            </a: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a:p>
            <a:pPr algn="just">
              <a:buNone/>
            </a:pPr>
            <a:endParaRPr lang="fr-FR" sz="2400" dirty="0" smtClean="0">
              <a:latin typeface="Times New Roman" pitchFamily="18" charset="0"/>
              <a:cs typeface="Times New Roman" pitchFamily="18" charset="0"/>
            </a:endParaRPr>
          </a:p>
          <a:p>
            <a:pPr algn="just">
              <a:buNone/>
            </a:pPr>
            <a:r>
              <a:rPr lang="fr-FR" sz="2400" b="1" dirty="0" smtClean="0">
                <a:latin typeface="Times New Roman" pitchFamily="18" charset="0"/>
                <a:cs typeface="Times New Roman" pitchFamily="18" charset="0"/>
              </a:rPr>
              <a:t> </a:t>
            </a:r>
          </a:p>
          <a:p>
            <a:pPr algn="just">
              <a:buNone/>
            </a:pPr>
            <a:r>
              <a:rPr lang="fr-FR" sz="2400" b="1" dirty="0" err="1" smtClean="0">
                <a:latin typeface="Times New Roman" pitchFamily="18" charset="0"/>
                <a:cs typeface="Times New Roman" pitchFamily="18" charset="0"/>
              </a:rPr>
              <a:t>Submit</a:t>
            </a:r>
            <a:endParaRPr lang="fr-FR" sz="2400" b="1" dirty="0" smtClean="0">
              <a:latin typeface="Times New Roman" pitchFamily="18" charset="0"/>
              <a:cs typeface="Times New Roman" pitchFamily="18" charset="0"/>
            </a:endParaRPr>
          </a:p>
          <a:p>
            <a:pPr algn="just">
              <a:buNone/>
            </a:pPr>
            <a:r>
              <a:rPr lang="en-US" sz="2400" i="1" dirty="0" smtClean="0"/>
              <a:t>&lt;input type="submit" value="Submit"&gt;</a:t>
            </a:r>
            <a:endParaRPr lang="fr-FR" sz="2400" b="1" i="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27</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5364" name="Picture 4"/>
          <p:cNvPicPr>
            <a:picLocks noChangeAspect="1" noChangeArrowheads="1"/>
          </p:cNvPicPr>
          <p:nvPr/>
        </p:nvPicPr>
        <p:blipFill>
          <a:blip r:embed="rId2"/>
          <a:srcRect/>
          <a:stretch>
            <a:fillRect/>
          </a:stretch>
        </p:blipFill>
        <p:spPr bwMode="auto">
          <a:xfrm>
            <a:off x="500034" y="2273949"/>
            <a:ext cx="7858180" cy="797861"/>
          </a:xfrm>
          <a:prstGeom prst="rect">
            <a:avLst/>
          </a:prstGeom>
          <a:noFill/>
          <a:ln w="9525">
            <a:solidFill>
              <a:schemeClr val="accent1"/>
            </a:solidFill>
            <a:miter lim="800000"/>
            <a:headEnd/>
            <a:tailEnd/>
          </a:ln>
          <a:effectLst/>
        </p:spPr>
      </p:pic>
      <p:pic>
        <p:nvPicPr>
          <p:cNvPr id="15366" name="Picture 6"/>
          <p:cNvPicPr>
            <a:picLocks noChangeAspect="1" noChangeArrowheads="1"/>
          </p:cNvPicPr>
          <p:nvPr/>
        </p:nvPicPr>
        <p:blipFill>
          <a:blip r:embed="rId3"/>
          <a:srcRect/>
          <a:stretch>
            <a:fillRect/>
          </a:stretch>
        </p:blipFill>
        <p:spPr bwMode="auto">
          <a:xfrm>
            <a:off x="571472" y="3643314"/>
            <a:ext cx="7786742" cy="92869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5000660"/>
          </a:xfrm>
        </p:spPr>
        <p:txBody>
          <a:bodyPr>
            <a:normAutofit/>
          </a:bodyPr>
          <a:lstStyle/>
          <a:p>
            <a:pPr algn="just">
              <a:buNone/>
            </a:pPr>
            <a:r>
              <a:rPr lang="fr-FR" sz="2400" b="1" dirty="0" smtClean="0">
                <a:latin typeface="Times New Roman" pitchFamily="18" charset="0"/>
                <a:cs typeface="Times New Roman" pitchFamily="18" charset="0"/>
              </a:rPr>
              <a:t>Les formulaires (Input)</a:t>
            </a:r>
          </a:p>
          <a:p>
            <a:pPr algn="just">
              <a:buNone/>
            </a:pPr>
            <a:r>
              <a:rPr lang="fr-FR" sz="2400" b="1" dirty="0" smtClean="0">
                <a:latin typeface="Times New Roman" pitchFamily="18" charset="0"/>
                <a:cs typeface="Times New Roman" pitchFamily="18" charset="0"/>
              </a:rPr>
              <a:t>Radio</a:t>
            </a: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a:p>
            <a:pPr algn="just">
              <a:buNone/>
            </a:pPr>
            <a:endParaRPr lang="fr-FR" sz="2400" b="1" dirty="0" smtClean="0">
              <a:latin typeface="Times New Roman" pitchFamily="18" charset="0"/>
              <a:cs typeface="Times New Roman" pitchFamily="18" charset="0"/>
            </a:endParaRPr>
          </a:p>
          <a:p>
            <a:pPr algn="just">
              <a:buNone/>
            </a:pPr>
            <a:r>
              <a:rPr lang="fr-FR" sz="2400" b="1" dirty="0" smtClean="0">
                <a:latin typeface="Times New Roman" pitchFamily="18" charset="0"/>
                <a:cs typeface="Times New Roman" pitchFamily="18" charset="0"/>
              </a:rPr>
              <a:t>Select</a:t>
            </a: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28</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6386" name="Picture 2"/>
          <p:cNvPicPr>
            <a:picLocks noChangeAspect="1" noChangeArrowheads="1"/>
          </p:cNvPicPr>
          <p:nvPr/>
        </p:nvPicPr>
        <p:blipFill>
          <a:blip r:embed="rId2"/>
          <a:srcRect/>
          <a:stretch>
            <a:fillRect/>
          </a:stretch>
        </p:blipFill>
        <p:spPr bwMode="auto">
          <a:xfrm>
            <a:off x="500034" y="2214554"/>
            <a:ext cx="8429684" cy="857256"/>
          </a:xfrm>
          <a:prstGeom prst="rect">
            <a:avLst/>
          </a:prstGeom>
          <a:noFill/>
          <a:ln w="9525">
            <a:solidFill>
              <a:schemeClr val="accent1"/>
            </a:solid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642910" y="3929066"/>
            <a:ext cx="6643734" cy="1500198"/>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5000660"/>
          </a:xfrm>
        </p:spPr>
        <p:txBody>
          <a:bodyPr>
            <a:normAutofit/>
          </a:bodyPr>
          <a:lstStyle/>
          <a:p>
            <a:pPr algn="just">
              <a:buNone/>
            </a:pPr>
            <a:r>
              <a:rPr lang="fr-FR" sz="2400" b="1" dirty="0" smtClean="0">
                <a:latin typeface="Times New Roman" pitchFamily="18" charset="0"/>
                <a:cs typeface="Times New Roman" pitchFamily="18" charset="0"/>
              </a:rPr>
              <a:t>Les formulaires (Input)</a:t>
            </a:r>
          </a:p>
          <a:p>
            <a:pPr algn="just">
              <a:buNone/>
            </a:pPr>
            <a:r>
              <a:rPr lang="fr-FR" sz="2400" b="1" dirty="0" smtClean="0">
                <a:latin typeface="Times New Roman" pitchFamily="18" charset="0"/>
                <a:cs typeface="Times New Roman" pitchFamily="18" charset="0"/>
              </a:rPr>
              <a:t>Date</a:t>
            </a:r>
          </a:p>
          <a:p>
            <a:pPr algn="just">
              <a:buNone/>
            </a:pP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dirty="0"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29</a:t>
            </a:fld>
            <a:endParaRPr lang="fr-BE" dirty="0"/>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17410" name="Picture 2"/>
          <p:cNvPicPr>
            <a:picLocks noChangeAspect="1" noChangeArrowheads="1"/>
          </p:cNvPicPr>
          <p:nvPr/>
        </p:nvPicPr>
        <p:blipFill>
          <a:blip r:embed="rId2"/>
          <a:srcRect/>
          <a:stretch>
            <a:fillRect/>
          </a:stretch>
        </p:blipFill>
        <p:spPr bwMode="auto">
          <a:xfrm>
            <a:off x="428596" y="2285992"/>
            <a:ext cx="8334375" cy="203835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lnSpcReduction="10000"/>
          </a:bodyPr>
          <a:lstStyle/>
          <a:p>
            <a:pPr algn="just">
              <a:buNone/>
            </a:pPr>
            <a:r>
              <a:rPr lang="fr-FR" sz="2000" dirty="0" smtClean="0">
                <a:latin typeface="Times New Roman" pitchFamily="18" charset="0"/>
                <a:cs typeface="Times New Roman" pitchFamily="18" charset="0"/>
              </a:rPr>
              <a:t>L'HTML</a:t>
            </a:r>
            <a:r>
              <a:rPr lang="fr-FR" sz="2000" dirty="0" smtClean="0">
                <a:latin typeface="Times New Roman" pitchFamily="18" charset="0"/>
                <a:cs typeface="Times New Roman" pitchFamily="18" charset="0"/>
              </a:rPr>
              <a:t> est un langage informatique utilisé sur l'internet. </a:t>
            </a:r>
            <a:r>
              <a:rPr lang="fr-FR" sz="2000" dirty="0" smtClean="0">
                <a:latin typeface="Times New Roman" pitchFamily="18" charset="0"/>
                <a:cs typeface="Times New Roman" pitchFamily="18" charset="0"/>
              </a:rPr>
              <a:t>Ce langage est utilisé pour créer des pages web. L'acronyme signifie HyperText </a:t>
            </a:r>
            <a:r>
              <a:rPr lang="fr-FR" sz="2000" dirty="0" err="1" smtClean="0">
                <a:latin typeface="Times New Roman" pitchFamily="18" charset="0"/>
                <a:cs typeface="Times New Roman" pitchFamily="18" charset="0"/>
              </a:rPr>
              <a:t>Markup</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Language</a:t>
            </a:r>
            <a:r>
              <a:rPr lang="fr-FR" sz="2000" dirty="0" smtClean="0">
                <a:latin typeface="Times New Roman" pitchFamily="18" charset="0"/>
                <a:cs typeface="Times New Roman" pitchFamily="18" charset="0"/>
              </a:rPr>
              <a:t>, ce qui signifie en français "langage de balisage d'hypertexte". </a:t>
            </a:r>
            <a:r>
              <a:rPr lang="fr-FR" sz="2000" dirty="0" smtClean="0">
                <a:latin typeface="Times New Roman" pitchFamily="18" charset="0"/>
                <a:cs typeface="Times New Roman" pitchFamily="18" charset="0"/>
              </a:rPr>
              <a:t>Cette signification porte bien son nom puisqu'effectivement ce langage permet de réaliser de l'hypertexte à base d'une structure </a:t>
            </a:r>
            <a:r>
              <a:rPr lang="fr-FR" sz="2000" dirty="0" smtClean="0">
                <a:latin typeface="Times New Roman" pitchFamily="18" charset="0"/>
                <a:cs typeface="Times New Roman" pitchFamily="18" charset="0"/>
              </a:rPr>
              <a:t>des balises.</a:t>
            </a:r>
          </a:p>
          <a:p>
            <a:pPr algn="just">
              <a:buNone/>
            </a:pPr>
            <a:endParaRPr lang="fr-FR" sz="2000"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Ce n'est pas à proprement parlé un langage de programmation, mais plutôt un langage qui permet de mettre en forme du contenu. Les balises permettent de mettre en forme le texte et de placer des éléments interactif, tel des liens, des images ou bien encore des animations. </a:t>
            </a:r>
            <a:r>
              <a:rPr lang="fr-FR" sz="2000" dirty="0" smtClean="0">
                <a:latin typeface="Times New Roman" pitchFamily="18" charset="0"/>
                <a:cs typeface="Times New Roman" pitchFamily="18" charset="0"/>
              </a:rPr>
              <a:t>Ces éléments ne sont pas dans le code source d'une page codé en HTML mais "à coté" et la page en HTML ne fait que reprendre ces éléments</a:t>
            </a:r>
            <a:r>
              <a:rPr lang="fr-FR" sz="2000" dirty="0" smtClean="0">
                <a:latin typeface="Times New Roman" pitchFamily="18" charset="0"/>
                <a:cs typeface="Times New Roman" pitchFamily="18" charset="0"/>
              </a:rPr>
              <a:t>.</a:t>
            </a:r>
          </a:p>
          <a:p>
            <a:pPr algn="just">
              <a:buNone/>
            </a:pPr>
            <a:endParaRPr lang="fr-FR" sz="2000" dirty="0" smtClean="0">
              <a:latin typeface="Times New Roman" pitchFamily="18" charset="0"/>
              <a:cs typeface="Times New Roman" pitchFamily="18" charset="0"/>
            </a:endParaRPr>
          </a:p>
          <a:p>
            <a:pPr algn="just">
              <a:buNone/>
            </a:pPr>
            <a:r>
              <a:rPr lang="fr-FR" sz="2000" dirty="0" smtClean="0">
                <a:latin typeface="Times New Roman" pitchFamily="18" charset="0"/>
                <a:cs typeface="Times New Roman" pitchFamily="18" charset="0"/>
              </a:rPr>
              <a:t>Pour </a:t>
            </a:r>
            <a:r>
              <a:rPr lang="fr-FR" sz="2000" dirty="0" smtClean="0">
                <a:latin typeface="Times New Roman" pitchFamily="18" charset="0"/>
                <a:cs typeface="Times New Roman" pitchFamily="18" charset="0"/>
              </a:rPr>
              <a:t>visualiser une page en HTML il est nécessaire d'utiliser </a:t>
            </a:r>
            <a:r>
              <a:rPr lang="fr-FR" sz="2000" dirty="0" smtClean="0">
                <a:latin typeface="Times New Roman" pitchFamily="18" charset="0"/>
                <a:cs typeface="Times New Roman" pitchFamily="18" charset="0"/>
              </a:rPr>
              <a:t>un navigateur web</a:t>
            </a:r>
            <a:endParaRPr lang="fr-FR" sz="2000" dirty="0" smtClean="0">
              <a:solidFill>
                <a:schemeClr val="tx1">
                  <a:lumMod val="75000"/>
                  <a:lumOff val="25000"/>
                </a:schemeClr>
              </a:solidFill>
              <a:latin typeface="Times New Roman" pitchFamily="18" charset="0"/>
              <a:cs typeface="Times New Roman" pitchFamily="18" charset="0"/>
            </a:endParaRPr>
          </a:p>
          <a:p>
            <a:pPr algn="just"/>
            <a:endParaRPr lang="fr-FR" sz="1800" dirty="0" smtClean="0">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3</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58" y="2571744"/>
            <a:ext cx="8229600" cy="868346"/>
          </a:xfrm>
        </p:spPr>
        <p:txBody>
          <a:bodyPr>
            <a:normAutofit/>
          </a:bodyPr>
          <a:lstStyle/>
          <a:p>
            <a:r>
              <a:rPr lang="fr-FR" sz="4800" dirty="0" smtClean="0">
                <a:solidFill>
                  <a:srgbClr val="C00000"/>
                </a:solidFill>
                <a:latin typeface="Arial Rounded MT Bold" pitchFamily="34" charset="0"/>
              </a:rPr>
              <a:t>Merci pour votre attention</a:t>
            </a:r>
            <a:endParaRPr lang="fr-FR" sz="4800" dirty="0">
              <a:solidFill>
                <a:srgbClr val="C00000"/>
              </a:solidFill>
              <a:latin typeface="Arial Rounded MT Bold" pitchFamily="34" charset="0"/>
            </a:endParaRPr>
          </a:p>
        </p:txBody>
      </p:sp>
      <p:sp>
        <p:nvSpPr>
          <p:cNvPr id="7" name="Espace réservé de la date 6"/>
          <p:cNvSpPr>
            <a:spLocks noGrp="1"/>
          </p:cNvSpPr>
          <p:nvPr>
            <p:ph type="dt" sz="half" idx="10"/>
          </p:nvPr>
        </p:nvSpPr>
        <p:spPr/>
        <p:txBody>
          <a:bodyPr/>
          <a:lstStyle/>
          <a:p>
            <a:fld id="{FE6513B6-FEFD-4CB0-B300-7EB29A23A7D9}" type="datetime2">
              <a:rPr lang="fr-FR" smtClean="0"/>
              <a:pPr/>
              <a:t>dimanche 19 février 2017</a:t>
            </a:fld>
            <a:endParaRPr lang="fr-BE" dirty="0"/>
          </a:p>
        </p:txBody>
      </p:sp>
      <p:sp>
        <p:nvSpPr>
          <p:cNvPr id="9" name="Espace réservé du pied de page 8"/>
          <p:cNvSpPr>
            <a:spLocks noGrp="1"/>
          </p:cNvSpPr>
          <p:nvPr>
            <p:ph type="ftr" sz="quarter" idx="11"/>
          </p:nvPr>
        </p:nvSpPr>
        <p:spPr/>
        <p:txBody>
          <a:bodyPr/>
          <a:lstStyle/>
          <a:p>
            <a:r>
              <a:rPr lang="fr-BE" smtClean="0"/>
              <a:t>SALHI.D</a:t>
            </a:r>
            <a:endParaRPr lang="fr-BE"/>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30</a:t>
            </a:fld>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Structure de la page HTML</a:t>
            </a:r>
          </a:p>
          <a:p>
            <a:pPr algn="just">
              <a:buNone/>
            </a:pPr>
            <a:endParaRPr lang="fr-FR" sz="1800" dirty="0" smtClean="0">
              <a:latin typeface="Times New Roman" pitchFamily="18" charset="0"/>
              <a:cs typeface="Times New Roman" pitchFamily="18" charset="0"/>
            </a:endParaRPr>
          </a:p>
          <a:p>
            <a:pPr algn="just"/>
            <a:r>
              <a:rPr lang="fr-FR" sz="1800" b="1" dirty="0" smtClean="0">
                <a:latin typeface="Times New Roman" pitchFamily="18" charset="0"/>
                <a:cs typeface="Times New Roman" pitchFamily="18" charset="0"/>
              </a:rPr>
              <a:t>&lt;!DOCTYPE html&gt;</a:t>
            </a:r>
          </a:p>
          <a:p>
            <a:pPr algn="just">
              <a:buNone/>
            </a:pPr>
            <a:endParaRPr lang="fr-FR" sz="1800" b="1" dirty="0" smtClean="0">
              <a:latin typeface="Times New Roman" pitchFamily="18" charset="0"/>
              <a:cs typeface="Times New Roman" pitchFamily="18" charset="0"/>
            </a:endParaRPr>
          </a:p>
          <a:p>
            <a:r>
              <a:rPr lang="fr-FR" sz="1800" b="1" dirty="0" smtClean="0">
                <a:solidFill>
                  <a:srgbClr val="FF0000"/>
                </a:solidFill>
              </a:rPr>
              <a:t>&lt;</a:t>
            </a:r>
            <a:r>
              <a:rPr lang="fr-FR" sz="1800" b="1" dirty="0" smtClean="0">
                <a:solidFill>
                  <a:srgbClr val="FF0000"/>
                </a:solidFill>
                <a:latin typeface="Times New Roman" pitchFamily="18" charset="0"/>
                <a:cs typeface="Times New Roman" pitchFamily="18" charset="0"/>
              </a:rPr>
              <a:t>HTML&gt;</a:t>
            </a:r>
          </a:p>
          <a:p>
            <a:r>
              <a:rPr lang="fr-FR" sz="1800" b="1" dirty="0" smtClean="0">
                <a:solidFill>
                  <a:srgbClr val="FF0000"/>
                </a:solidFill>
                <a:latin typeface="Times New Roman" pitchFamily="18" charset="0"/>
                <a:cs typeface="Times New Roman" pitchFamily="18" charset="0"/>
              </a:rPr>
              <a:t>&lt;HEAD</a:t>
            </a:r>
            <a:r>
              <a:rPr lang="fr-FR" sz="1800" b="1" dirty="0" smtClean="0">
                <a:solidFill>
                  <a:srgbClr val="FF0000"/>
                </a:solidFill>
                <a:latin typeface="Times New Roman" pitchFamily="18" charset="0"/>
                <a:cs typeface="Times New Roman" pitchFamily="18" charset="0"/>
              </a:rPr>
              <a:t>&gt;                                                                          Entête</a:t>
            </a:r>
            <a:endParaRPr lang="fr-FR" sz="1800" b="1" dirty="0" smtClean="0">
              <a:solidFill>
                <a:srgbClr val="FF0000"/>
              </a:solidFill>
              <a:latin typeface="Times New Roman" pitchFamily="18" charset="0"/>
              <a:cs typeface="Times New Roman" pitchFamily="18" charset="0"/>
            </a:endParaRPr>
          </a:p>
          <a:p>
            <a:r>
              <a:rPr lang="fr-FR" sz="1800" b="1" dirty="0" smtClean="0">
                <a:solidFill>
                  <a:srgbClr val="FF0000"/>
                </a:solidFill>
                <a:latin typeface="Times New Roman" pitchFamily="18" charset="0"/>
                <a:cs typeface="Times New Roman" pitchFamily="18" charset="0"/>
              </a:rPr>
              <a:t>&lt;TITLE&gt;Ma première page web &lt;/TITLE&gt;</a:t>
            </a:r>
          </a:p>
          <a:p>
            <a:r>
              <a:rPr lang="fr-FR" sz="1800" b="1" dirty="0" smtClean="0">
                <a:solidFill>
                  <a:srgbClr val="FF0000"/>
                </a:solidFill>
                <a:latin typeface="Times New Roman" pitchFamily="18" charset="0"/>
                <a:cs typeface="Times New Roman" pitchFamily="18" charset="0"/>
              </a:rPr>
              <a:t>&lt;/HEAD</a:t>
            </a:r>
            <a:r>
              <a:rPr lang="fr-FR" sz="1800" b="1" dirty="0" smtClean="0">
                <a:solidFill>
                  <a:srgbClr val="FF0000"/>
                </a:solidFill>
                <a:latin typeface="Times New Roman" pitchFamily="18" charset="0"/>
                <a:cs typeface="Times New Roman" pitchFamily="18" charset="0"/>
              </a:rPr>
              <a:t>&gt;</a:t>
            </a:r>
          </a:p>
          <a:p>
            <a:pPr>
              <a:buNone/>
            </a:pPr>
            <a:endParaRPr lang="fr-FR" sz="1800" b="1" dirty="0" smtClean="0">
              <a:latin typeface="Times New Roman" pitchFamily="18" charset="0"/>
              <a:cs typeface="Times New Roman" pitchFamily="18" charset="0"/>
            </a:endParaRPr>
          </a:p>
          <a:p>
            <a:r>
              <a:rPr lang="fr-FR" sz="1800" b="1" dirty="0" smtClean="0">
                <a:solidFill>
                  <a:schemeClr val="tx2">
                    <a:lumMod val="75000"/>
                  </a:schemeClr>
                </a:solidFill>
                <a:latin typeface="Times New Roman" pitchFamily="18" charset="0"/>
                <a:cs typeface="Times New Roman" pitchFamily="18" charset="0"/>
              </a:rPr>
              <a:t>&lt;BODY&gt;</a:t>
            </a:r>
          </a:p>
          <a:p>
            <a:r>
              <a:rPr lang="fr-FR" sz="1800" b="1" dirty="0" smtClean="0">
                <a:solidFill>
                  <a:schemeClr val="tx2">
                    <a:lumMod val="75000"/>
                  </a:schemeClr>
                </a:solidFill>
                <a:latin typeface="Times New Roman" pitchFamily="18" charset="0"/>
                <a:cs typeface="Times New Roman" pitchFamily="18" charset="0"/>
              </a:rPr>
              <a:t>Voilà le contenu de ma page web. Voilà du texte &lt;B&gt; en gras &lt;/B&gt;</a:t>
            </a:r>
          </a:p>
          <a:p>
            <a:r>
              <a:rPr lang="fr-FR" sz="1800" b="1" dirty="0" smtClean="0">
                <a:solidFill>
                  <a:schemeClr val="tx2">
                    <a:lumMod val="75000"/>
                  </a:schemeClr>
                </a:solidFill>
                <a:latin typeface="Times New Roman" pitchFamily="18" charset="0"/>
                <a:cs typeface="Times New Roman" pitchFamily="18" charset="0"/>
              </a:rPr>
              <a:t>&lt;/BODY</a:t>
            </a:r>
            <a:r>
              <a:rPr lang="fr-FR" sz="1800" b="1" dirty="0" smtClean="0">
                <a:solidFill>
                  <a:schemeClr val="tx2">
                    <a:lumMod val="75000"/>
                  </a:schemeClr>
                </a:solidFill>
                <a:latin typeface="Times New Roman" pitchFamily="18" charset="0"/>
                <a:cs typeface="Times New Roman" pitchFamily="18" charset="0"/>
              </a:rPr>
              <a:t>&gt;                                                                                                        Corps</a:t>
            </a:r>
            <a:endParaRPr lang="fr-FR" sz="1800" b="1" dirty="0" smtClean="0">
              <a:solidFill>
                <a:schemeClr val="tx2">
                  <a:lumMod val="75000"/>
                </a:schemeClr>
              </a:solidFill>
              <a:latin typeface="Times New Roman" pitchFamily="18" charset="0"/>
              <a:cs typeface="Times New Roman" pitchFamily="18" charset="0"/>
            </a:endParaRPr>
          </a:p>
          <a:p>
            <a:r>
              <a:rPr lang="fr-FR" sz="1800" b="1" dirty="0" smtClean="0">
                <a:solidFill>
                  <a:schemeClr val="tx2">
                    <a:lumMod val="75000"/>
                  </a:schemeClr>
                </a:solidFill>
                <a:latin typeface="Times New Roman" pitchFamily="18" charset="0"/>
                <a:cs typeface="Times New Roman" pitchFamily="18" charset="0"/>
              </a:rPr>
              <a:t>&lt;/HTML&gt;</a:t>
            </a:r>
          </a:p>
          <a:p>
            <a:pPr algn="just">
              <a:buNone/>
            </a:pPr>
            <a:endParaRPr lang="fr-FR" sz="1800" dirty="0" smtClean="0">
              <a:latin typeface="Arial" pitchFamily="34" charset="0"/>
              <a:cs typeface="Arial" pitchFamily="34"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4</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8" name="Accolade fermante 7"/>
          <p:cNvSpPr/>
          <p:nvPr/>
        </p:nvSpPr>
        <p:spPr>
          <a:xfrm>
            <a:off x="5429256" y="2714620"/>
            <a:ext cx="500066" cy="1285884"/>
          </a:xfrm>
          <a:prstGeom prst="rightBrace">
            <a:avLst>
              <a:gd name="adj1" fmla="val 58970"/>
              <a:gd name="adj2" fmla="val 48906"/>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fr-FR"/>
          </a:p>
        </p:txBody>
      </p:sp>
      <p:sp>
        <p:nvSpPr>
          <p:cNvPr id="12" name="Accolade fermante 11"/>
          <p:cNvSpPr/>
          <p:nvPr/>
        </p:nvSpPr>
        <p:spPr>
          <a:xfrm>
            <a:off x="7143768" y="4500570"/>
            <a:ext cx="500066" cy="1285884"/>
          </a:xfrm>
          <a:prstGeom prst="rightBrace">
            <a:avLst>
              <a:gd name="adj1" fmla="val 58970"/>
              <a:gd name="adj2" fmla="val 48906"/>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Structure de la page HTML</a:t>
            </a:r>
          </a:p>
          <a:p>
            <a:pPr algn="just">
              <a:buNone/>
            </a:pPr>
            <a:endParaRPr lang="fr-FR" sz="1800"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5</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2050" name="Picture 2" descr="C:\Users\dhia\Desktop\Untitled.png"/>
          <p:cNvPicPr>
            <a:picLocks noChangeAspect="1" noChangeArrowheads="1"/>
          </p:cNvPicPr>
          <p:nvPr/>
        </p:nvPicPr>
        <p:blipFill>
          <a:blip r:embed="rId2"/>
          <a:srcRect/>
          <a:stretch>
            <a:fillRect/>
          </a:stretch>
        </p:blipFill>
        <p:spPr bwMode="auto">
          <a:xfrm>
            <a:off x="214282" y="2285992"/>
            <a:ext cx="8730006" cy="214314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Voici les codes de quelques couleurs </a:t>
            </a:r>
            <a:r>
              <a:rPr lang="fr-FR" sz="2400" b="1" dirty="0" smtClean="0">
                <a:latin typeface="Times New Roman" pitchFamily="18" charset="0"/>
                <a:cs typeface="Times New Roman" pitchFamily="18" charset="0"/>
              </a:rPr>
              <a:t>basiques</a:t>
            </a: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6</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3074" name="Picture 2" descr="C:\Users\dhia\Desktop\Untitled.png"/>
          <p:cNvPicPr>
            <a:picLocks noChangeAspect="1" noChangeArrowheads="1"/>
          </p:cNvPicPr>
          <p:nvPr/>
        </p:nvPicPr>
        <p:blipFill>
          <a:blip r:embed="rId2"/>
          <a:srcRect/>
          <a:stretch>
            <a:fillRect/>
          </a:stretch>
        </p:blipFill>
        <p:spPr bwMode="auto">
          <a:xfrm>
            <a:off x="1142976" y="2500306"/>
            <a:ext cx="6731838" cy="2109797"/>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Quelques exemples </a:t>
            </a: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7</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4098" name="Picture 2" descr="C:\Users\dhia\Desktop\Untitled.png"/>
          <p:cNvPicPr>
            <a:picLocks noChangeAspect="1" noChangeArrowheads="1"/>
          </p:cNvPicPr>
          <p:nvPr/>
        </p:nvPicPr>
        <p:blipFill>
          <a:blip r:embed="rId2"/>
          <a:srcRect/>
          <a:stretch>
            <a:fillRect/>
          </a:stretch>
        </p:blipFill>
        <p:spPr bwMode="auto">
          <a:xfrm>
            <a:off x="214282" y="2214554"/>
            <a:ext cx="8598332" cy="2500323"/>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Quelques exemples </a:t>
            </a: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8</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5122" name="Picture 2"/>
          <p:cNvPicPr>
            <a:picLocks noChangeAspect="1" noChangeArrowheads="1"/>
          </p:cNvPicPr>
          <p:nvPr/>
        </p:nvPicPr>
        <p:blipFill>
          <a:blip r:embed="rId2"/>
          <a:srcRect/>
          <a:stretch>
            <a:fillRect/>
          </a:stretch>
        </p:blipFill>
        <p:spPr bwMode="auto">
          <a:xfrm>
            <a:off x="1000100" y="2000241"/>
            <a:ext cx="6801039" cy="3143272"/>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600" dirty="0" smtClean="0">
                <a:solidFill>
                  <a:srgbClr val="C00000"/>
                </a:solidFill>
                <a:latin typeface="Arial Rounded MT Bold" pitchFamily="34" charset="0"/>
              </a:rPr>
              <a:t>HTML</a:t>
            </a:r>
            <a:endParaRPr lang="fr-FR" sz="3600" dirty="0">
              <a:solidFill>
                <a:srgbClr val="C00000"/>
              </a:solidFill>
              <a:latin typeface="Arial Rounded MT Bold" pitchFamily="34" charset="0"/>
            </a:endParaRPr>
          </a:p>
        </p:txBody>
      </p:sp>
      <p:sp>
        <p:nvSpPr>
          <p:cNvPr id="3" name="Espace réservé du contenu 2"/>
          <p:cNvSpPr>
            <a:spLocks noGrp="1"/>
          </p:cNvSpPr>
          <p:nvPr>
            <p:ph idx="1"/>
          </p:nvPr>
        </p:nvSpPr>
        <p:spPr>
          <a:xfrm>
            <a:off x="457200" y="1285860"/>
            <a:ext cx="8229600" cy="4714908"/>
          </a:xfrm>
        </p:spPr>
        <p:txBody>
          <a:bodyPr>
            <a:normAutofit/>
          </a:bodyPr>
          <a:lstStyle/>
          <a:p>
            <a:pPr algn="just">
              <a:buNone/>
            </a:pPr>
            <a:r>
              <a:rPr lang="fr-FR" sz="2400" b="1" dirty="0" smtClean="0">
                <a:latin typeface="Times New Roman" pitchFamily="18" charset="0"/>
                <a:cs typeface="Times New Roman" pitchFamily="18" charset="0"/>
              </a:rPr>
              <a:t>Quelques exemples </a:t>
            </a:r>
            <a:endParaRPr lang="fr-FR" sz="2400" b="1" dirty="0" smtClean="0">
              <a:latin typeface="Times New Roman" pitchFamily="18" charset="0"/>
              <a:cs typeface="Times New Roman" pitchFamily="18" charset="0"/>
            </a:endParaRPr>
          </a:p>
        </p:txBody>
      </p:sp>
      <p:sp>
        <p:nvSpPr>
          <p:cNvPr id="7" name="Espace réservé de la date 6"/>
          <p:cNvSpPr>
            <a:spLocks noGrp="1"/>
          </p:cNvSpPr>
          <p:nvPr>
            <p:ph type="dt" sz="half" idx="10"/>
          </p:nvPr>
        </p:nvSpPr>
        <p:spPr/>
        <p:txBody>
          <a:bodyPr/>
          <a:lstStyle/>
          <a:p>
            <a:fld id="{3576733A-D084-44EA-83EA-4F1EBA78EB43}" type="datetime2">
              <a:rPr lang="fr-FR" smtClean="0"/>
              <a:pPr/>
              <a:t>dimanche 19 février 2017</a:t>
            </a:fld>
            <a:endParaRPr lang="fr-BE"/>
          </a:p>
        </p:txBody>
      </p:sp>
      <p:sp>
        <p:nvSpPr>
          <p:cNvPr id="9" name="Espace réservé du pied de page 8"/>
          <p:cNvSpPr>
            <a:spLocks noGrp="1"/>
          </p:cNvSpPr>
          <p:nvPr>
            <p:ph type="ftr" sz="quarter" idx="11"/>
          </p:nvPr>
        </p:nvSpPr>
        <p:spPr/>
        <p:txBody>
          <a:bodyPr/>
          <a:lstStyle/>
          <a:p>
            <a:r>
              <a:rPr lang="fr-BE" smtClean="0"/>
              <a:t>SALHI.D</a:t>
            </a:r>
            <a:endParaRPr lang="fr-BE" dirty="0"/>
          </a:p>
        </p:txBody>
      </p:sp>
      <p:sp>
        <p:nvSpPr>
          <p:cNvPr id="10" name="Espace réservé du numéro de diapositive 9"/>
          <p:cNvSpPr>
            <a:spLocks noGrp="1"/>
          </p:cNvSpPr>
          <p:nvPr>
            <p:ph type="sldNum" sz="quarter" idx="12"/>
          </p:nvPr>
        </p:nvSpPr>
        <p:spPr/>
        <p:txBody>
          <a:bodyPr/>
          <a:lstStyle/>
          <a:p>
            <a:fld id="{CF4668DC-857F-487D-BFFA-8C0CA5037977}" type="slidenum">
              <a:rPr lang="fr-BE" smtClean="0"/>
              <a:pPr/>
              <a:t>9</a:t>
            </a:fld>
            <a:endParaRPr lang="fr-BE"/>
          </a:p>
        </p:txBody>
      </p:sp>
      <p:cxnSp>
        <p:nvCxnSpPr>
          <p:cNvPr id="11" name="Connecteur droit 10"/>
          <p:cNvCxnSpPr/>
          <p:nvPr/>
        </p:nvCxnSpPr>
        <p:spPr>
          <a:xfrm>
            <a:off x="571472" y="1000108"/>
            <a:ext cx="7929618" cy="1588"/>
          </a:xfrm>
          <a:prstGeom prst="line">
            <a:avLst/>
          </a:prstGeom>
          <a:ln/>
        </p:spPr>
        <p:style>
          <a:lnRef idx="3">
            <a:schemeClr val="accent2"/>
          </a:lnRef>
          <a:fillRef idx="0">
            <a:schemeClr val="accent2"/>
          </a:fillRef>
          <a:effectRef idx="2">
            <a:schemeClr val="accent2"/>
          </a:effectRef>
          <a:fontRef idx="minor">
            <a:schemeClr val="tx1"/>
          </a:fontRef>
        </p:style>
      </p:cxnSp>
      <p:pic>
        <p:nvPicPr>
          <p:cNvPr id="6146" name="Picture 2" descr="C:\Users\dhia\Desktop\Untitled.png"/>
          <p:cNvPicPr>
            <a:picLocks noChangeAspect="1" noChangeArrowheads="1"/>
          </p:cNvPicPr>
          <p:nvPr/>
        </p:nvPicPr>
        <p:blipFill>
          <a:blip r:embed="rId2"/>
          <a:srcRect/>
          <a:stretch>
            <a:fillRect/>
          </a:stretch>
        </p:blipFill>
        <p:spPr bwMode="auto">
          <a:xfrm>
            <a:off x="714348" y="2357430"/>
            <a:ext cx="7783702" cy="2571768"/>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783</Words>
  <PresentationFormat>Affichage à l'écran (4:3)</PresentationFormat>
  <Paragraphs>251</Paragraphs>
  <Slides>30</Slides>
  <Notes>1</Notes>
  <HiddenSlides>0</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Thème Office</vt:lpstr>
      <vt:lpstr> Université M’hamed Bougara – Boumerdes Faculté des sciences Département Informatique </vt:lpstr>
      <vt:lpstr>Diapositive 2</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HTML</vt:lpstr>
      <vt:lpstr>Merci pour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Université M’hamed Bougara – Boumerdes Faculté des sciences Département Informatique </dc:title>
  <dc:creator>dhia</dc:creator>
  <cp:lastModifiedBy>dhia</cp:lastModifiedBy>
  <cp:revision>49</cp:revision>
  <dcterms:created xsi:type="dcterms:W3CDTF">2017-02-05T18:29:26Z</dcterms:created>
  <dcterms:modified xsi:type="dcterms:W3CDTF">2017-02-19T17:19:52Z</dcterms:modified>
</cp:coreProperties>
</file>