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25"/>
  </p:notes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81" r:id="rId23"/>
    <p:sldId id="260" r:id="rId2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62" autoAdjust="0"/>
    <p:restoredTop sz="94624" autoAdjust="0"/>
  </p:normalViewPr>
  <p:slideViewPr>
    <p:cSldViewPr>
      <p:cViewPr varScale="1">
        <p:scale>
          <a:sx n="69" d="100"/>
          <a:sy n="69" d="100"/>
        </p:scale>
        <p:origin x="-1410" y="-102"/>
      </p:cViewPr>
      <p:guideLst>
        <p:guide orient="horz" pos="2160"/>
        <p:guide pos="2880"/>
      </p:guideLst>
    </p:cSldViewPr>
  </p:slideViewPr>
  <p:outlineViewPr>
    <p:cViewPr>
      <p:scale>
        <a:sx n="33" d="100"/>
        <a:sy n="33" d="100"/>
      </p:scale>
      <p:origin x="0" y="14226"/>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257C68-70A6-42E9-89B9-D1474B50FC13}" type="datetimeFigureOut">
              <a:rPr lang="fr-FR" smtClean="0"/>
              <a:pPr/>
              <a:t>16/04/2017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1C5E6B-8B68-408A-976F-EC928D282A5A}"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43000" y="685800"/>
            <a:ext cx="4572000" cy="3429000"/>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D1FFB1A9-4A5D-4A3A-A76E-AEBAE2ECE6FC}"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6"/>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16/04/2017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16/04/2017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9"/>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16/04/2017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16/04/2017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1"/>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16/04/2017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16/04/2017</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pPr/>
              <a:t>16/04/2017</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pPr/>
              <a:t>16/04/2017</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16/04/2017</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2" y="273049"/>
            <a:ext cx="3008313" cy="1162051"/>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16/04/2017</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9"/>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16/04/2017</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pPr/>
              <a:t>16/04/2017</a:t>
            </a:fld>
            <a:endParaRPr lang="fr-BE"/>
          </a:p>
        </p:txBody>
      </p:sp>
      <p:sp>
        <p:nvSpPr>
          <p:cNvPr id="5" name="Espace réservé du pied de page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1928803"/>
          </a:xfrm>
          <a:solidFill>
            <a:schemeClr val="accent1">
              <a:lumMod val="20000"/>
              <a:lumOff val="80000"/>
            </a:schemeClr>
          </a:solidFill>
          <a:ln>
            <a:solidFill>
              <a:schemeClr val="bg1"/>
            </a:solidFill>
          </a:ln>
        </p:spPr>
        <p:txBody>
          <a:bodyPr>
            <a:normAutofit/>
          </a:bodyPr>
          <a:lstStyle/>
          <a:p>
            <a:r>
              <a:rPr lang="fr-FR" sz="2400" dirty="0" smtClean="0">
                <a:solidFill>
                  <a:srgbClr val="C00000"/>
                </a:solidFill>
                <a:latin typeface="Arial Rounded MT Bold" pitchFamily="34" charset="0"/>
                <a:cs typeface="Times New Roman" pitchFamily="18" charset="0"/>
              </a:rPr>
              <a:t/>
            </a:r>
            <a:br>
              <a:rPr lang="fr-FR" sz="2400" dirty="0" smtClean="0">
                <a:solidFill>
                  <a:srgbClr val="C00000"/>
                </a:solidFill>
                <a:latin typeface="Arial Rounded MT Bold" pitchFamily="34" charset="0"/>
                <a:cs typeface="Times New Roman" pitchFamily="18" charset="0"/>
              </a:rPr>
            </a:br>
            <a:r>
              <a:rPr lang="fr-FR" sz="2400" dirty="0" smtClean="0">
                <a:solidFill>
                  <a:srgbClr val="C00000"/>
                </a:solidFill>
                <a:latin typeface="Arial Rounded MT Bold" pitchFamily="34" charset="0"/>
                <a:cs typeface="Times New Roman" pitchFamily="18" charset="0"/>
              </a:rPr>
              <a:t>Université M’</a:t>
            </a:r>
            <a:r>
              <a:rPr lang="fr-FR" sz="2400" dirty="0" err="1" smtClean="0">
                <a:solidFill>
                  <a:srgbClr val="C00000"/>
                </a:solidFill>
                <a:latin typeface="Arial Rounded MT Bold" pitchFamily="34" charset="0"/>
                <a:cs typeface="Times New Roman" pitchFamily="18" charset="0"/>
              </a:rPr>
              <a:t>hamed</a:t>
            </a:r>
            <a:r>
              <a:rPr lang="fr-FR" sz="2400" dirty="0" smtClean="0">
                <a:solidFill>
                  <a:srgbClr val="C00000"/>
                </a:solidFill>
                <a:latin typeface="Arial Rounded MT Bold" pitchFamily="34" charset="0"/>
                <a:cs typeface="Times New Roman" pitchFamily="18" charset="0"/>
              </a:rPr>
              <a:t> </a:t>
            </a:r>
            <a:r>
              <a:rPr lang="fr-FR" sz="2400" dirty="0" err="1" smtClean="0">
                <a:solidFill>
                  <a:srgbClr val="C00000"/>
                </a:solidFill>
                <a:latin typeface="Arial Rounded MT Bold" pitchFamily="34" charset="0"/>
                <a:cs typeface="Times New Roman" pitchFamily="18" charset="0"/>
              </a:rPr>
              <a:t>Bougara</a:t>
            </a:r>
            <a:r>
              <a:rPr lang="fr-FR" sz="2400" dirty="0" smtClean="0">
                <a:solidFill>
                  <a:srgbClr val="C00000"/>
                </a:solidFill>
                <a:latin typeface="Arial Rounded MT Bold" pitchFamily="34" charset="0"/>
                <a:cs typeface="Times New Roman" pitchFamily="18" charset="0"/>
              </a:rPr>
              <a:t> – </a:t>
            </a:r>
            <a:r>
              <a:rPr lang="fr-FR" sz="2400" dirty="0" err="1" smtClean="0">
                <a:solidFill>
                  <a:srgbClr val="C00000"/>
                </a:solidFill>
                <a:latin typeface="Arial Rounded MT Bold" pitchFamily="34" charset="0"/>
                <a:cs typeface="Times New Roman" pitchFamily="18" charset="0"/>
              </a:rPr>
              <a:t>Boumerdes</a:t>
            </a:r>
            <a:r>
              <a:rPr lang="fr-FR" sz="2400" dirty="0" smtClean="0">
                <a:solidFill>
                  <a:srgbClr val="C00000"/>
                </a:solidFill>
                <a:latin typeface="Arial Rounded MT Bold" pitchFamily="34" charset="0"/>
                <a:cs typeface="Times New Roman" pitchFamily="18" charset="0"/>
              </a:rPr>
              <a:t/>
            </a:r>
            <a:br>
              <a:rPr lang="fr-FR" sz="2400" dirty="0" smtClean="0">
                <a:solidFill>
                  <a:srgbClr val="C00000"/>
                </a:solidFill>
                <a:latin typeface="Arial Rounded MT Bold" pitchFamily="34" charset="0"/>
                <a:cs typeface="Times New Roman" pitchFamily="18" charset="0"/>
              </a:rPr>
            </a:br>
            <a:r>
              <a:rPr lang="fr-FR" sz="2400" dirty="0" smtClean="0">
                <a:solidFill>
                  <a:srgbClr val="C00000"/>
                </a:solidFill>
                <a:latin typeface="Arial Rounded MT Bold" pitchFamily="34" charset="0"/>
                <a:cs typeface="Times New Roman" pitchFamily="18" charset="0"/>
              </a:rPr>
              <a:t>Faculté des sciences</a:t>
            </a:r>
            <a:br>
              <a:rPr lang="fr-FR" sz="2400" dirty="0" smtClean="0">
                <a:solidFill>
                  <a:srgbClr val="C00000"/>
                </a:solidFill>
                <a:latin typeface="Arial Rounded MT Bold" pitchFamily="34" charset="0"/>
                <a:cs typeface="Times New Roman" pitchFamily="18" charset="0"/>
              </a:rPr>
            </a:br>
            <a:r>
              <a:rPr lang="fr-FR" sz="2400" dirty="0" smtClean="0">
                <a:solidFill>
                  <a:srgbClr val="C00000"/>
                </a:solidFill>
                <a:latin typeface="Arial Rounded MT Bold" pitchFamily="34" charset="0"/>
                <a:cs typeface="Times New Roman" pitchFamily="18" charset="0"/>
              </a:rPr>
              <a:t>Département Informatique</a:t>
            </a:r>
            <a:br>
              <a:rPr lang="fr-FR" sz="2400" dirty="0" smtClean="0">
                <a:solidFill>
                  <a:srgbClr val="C00000"/>
                </a:solidFill>
                <a:latin typeface="Arial Rounded MT Bold" pitchFamily="34" charset="0"/>
                <a:cs typeface="Times New Roman" pitchFamily="18" charset="0"/>
              </a:rPr>
            </a:br>
            <a:endParaRPr lang="fr-FR" sz="2400" dirty="0">
              <a:solidFill>
                <a:srgbClr val="C00000"/>
              </a:solidFill>
              <a:latin typeface="Arial Rounded MT Bold" pitchFamily="34" charset="0"/>
              <a:cs typeface="Times New Roman" pitchFamily="18" charset="0"/>
            </a:endParaRPr>
          </a:p>
        </p:txBody>
      </p:sp>
      <p:sp>
        <p:nvSpPr>
          <p:cNvPr id="3" name="Sous-titre 2"/>
          <p:cNvSpPr>
            <a:spLocks noGrp="1"/>
          </p:cNvSpPr>
          <p:nvPr>
            <p:ph type="subTitle" idx="1"/>
          </p:nvPr>
        </p:nvSpPr>
        <p:spPr>
          <a:xfrm>
            <a:off x="214282" y="2214554"/>
            <a:ext cx="8715436" cy="4071967"/>
          </a:xfrm>
        </p:spPr>
        <p:txBody>
          <a:bodyPr>
            <a:normAutofit/>
          </a:bodyPr>
          <a:lstStyle/>
          <a:p>
            <a:endParaRPr lang="fr-FR" sz="2000" dirty="0" smtClean="0">
              <a:solidFill>
                <a:srgbClr val="C00000"/>
              </a:solidFill>
              <a:cs typeface="Times New Roman" pitchFamily="18" charset="0"/>
            </a:endParaRPr>
          </a:p>
          <a:p>
            <a:endParaRPr lang="fr-FR" sz="2000" dirty="0" smtClean="0">
              <a:solidFill>
                <a:srgbClr val="C00000"/>
              </a:solidFill>
              <a:cs typeface="Times New Roman" pitchFamily="18" charset="0"/>
            </a:endParaRPr>
          </a:p>
          <a:p>
            <a:endParaRPr lang="fr-FR" sz="2000" dirty="0" smtClean="0">
              <a:solidFill>
                <a:srgbClr val="C00000"/>
              </a:solidFill>
              <a:cs typeface="Times New Roman" pitchFamily="18" charset="0"/>
            </a:endParaRPr>
          </a:p>
          <a:p>
            <a:endParaRPr lang="fr-FR" sz="2000" dirty="0" smtClean="0">
              <a:solidFill>
                <a:srgbClr val="C00000"/>
              </a:solidFill>
              <a:cs typeface="Times New Roman" pitchFamily="18" charset="0"/>
            </a:endParaRPr>
          </a:p>
          <a:p>
            <a:endParaRPr lang="fr-FR" sz="2000" dirty="0" smtClean="0">
              <a:solidFill>
                <a:srgbClr val="C00000"/>
              </a:solidFill>
              <a:cs typeface="Times New Roman" pitchFamily="18" charset="0"/>
            </a:endParaRPr>
          </a:p>
          <a:p>
            <a:endParaRPr lang="fr-FR" sz="2000" dirty="0" smtClean="0">
              <a:solidFill>
                <a:srgbClr val="C00000"/>
              </a:solidFill>
              <a:cs typeface="Times New Roman" pitchFamily="18" charset="0"/>
            </a:endParaRPr>
          </a:p>
          <a:p>
            <a:endParaRPr lang="fr-FR" sz="2000" dirty="0" smtClean="0">
              <a:solidFill>
                <a:srgbClr val="C00000"/>
              </a:solidFill>
              <a:cs typeface="Times New Roman" pitchFamily="18" charset="0"/>
            </a:endParaRPr>
          </a:p>
          <a:p>
            <a:endParaRPr lang="fr-FR" sz="2000" dirty="0" smtClean="0">
              <a:solidFill>
                <a:srgbClr val="C00000"/>
              </a:solidFill>
              <a:cs typeface="Times New Roman" pitchFamily="18" charset="0"/>
            </a:endParaRPr>
          </a:p>
          <a:p>
            <a:pPr algn="r"/>
            <a:r>
              <a:rPr lang="fr-FR" sz="2000" dirty="0" smtClean="0">
                <a:solidFill>
                  <a:schemeClr val="tx1"/>
                </a:solidFill>
                <a:latin typeface="Arial Rounded MT Bold" pitchFamily="34" charset="0"/>
                <a:cs typeface="Times New Roman" pitchFamily="18" charset="0"/>
              </a:rPr>
              <a:t>Présenté par :</a:t>
            </a:r>
          </a:p>
          <a:p>
            <a:pPr algn="r"/>
            <a:r>
              <a:rPr lang="fr-FR" sz="2000" b="1" dirty="0" smtClean="0">
                <a:solidFill>
                  <a:schemeClr val="tx1"/>
                </a:solidFill>
                <a:latin typeface="Arial Rounded MT Bold" pitchFamily="34" charset="0"/>
                <a:cs typeface="Times New Roman" pitchFamily="18" charset="0"/>
              </a:rPr>
              <a:t>SALHI.D</a:t>
            </a:r>
          </a:p>
        </p:txBody>
      </p:sp>
      <p:pic>
        <p:nvPicPr>
          <p:cNvPr id="1026" name="Picture 2" descr="C:\Users\dhia\Desktop\travail\2016-2017\S2\ENSEIGNEMENT\cawa\latex\CAWA.png"/>
          <p:cNvPicPr>
            <a:picLocks noChangeAspect="1" noChangeArrowheads="1"/>
          </p:cNvPicPr>
          <p:nvPr/>
        </p:nvPicPr>
        <p:blipFill>
          <a:blip r:embed="rId3"/>
          <a:srcRect/>
          <a:stretch>
            <a:fillRect/>
          </a:stretch>
        </p:blipFill>
        <p:spPr bwMode="auto">
          <a:xfrm>
            <a:off x="2571736" y="2383112"/>
            <a:ext cx="3892566" cy="3546219"/>
          </a:xfrm>
          <a:prstGeom prst="rect">
            <a:avLst/>
          </a:prstGeom>
          <a:noFill/>
        </p:spPr>
      </p:pic>
      <p:sp>
        <p:nvSpPr>
          <p:cNvPr id="5" name="Rectangle 4"/>
          <p:cNvSpPr/>
          <p:nvPr/>
        </p:nvSpPr>
        <p:spPr>
          <a:xfrm>
            <a:off x="1071538" y="2130976"/>
            <a:ext cx="7143800" cy="461665"/>
          </a:xfrm>
          <a:prstGeom prst="rect">
            <a:avLst/>
          </a:prstGeom>
        </p:spPr>
        <p:txBody>
          <a:bodyPr wrap="square">
            <a:spAutoFit/>
          </a:bodyPr>
          <a:lstStyle/>
          <a:p>
            <a:r>
              <a:rPr lang="fr-FR" sz="2400" b="1" dirty="0" smtClean="0">
                <a:solidFill>
                  <a:schemeClr val="accent1">
                    <a:lumMod val="75000"/>
                  </a:schemeClr>
                </a:solidFill>
                <a:latin typeface="Arial Rounded MT Bold" pitchFamily="34" charset="0"/>
                <a:cs typeface="Times New Roman" pitchFamily="18" charset="0"/>
              </a:rPr>
              <a:t>Conception des Applications Web Avancées</a:t>
            </a:r>
            <a:endParaRPr lang="fr-FR" sz="2400" b="1"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25428"/>
            <a:ext cx="8229600" cy="868347"/>
          </a:xfrm>
        </p:spPr>
        <p:txBody>
          <a:bodyPr>
            <a:normAutofit/>
          </a:bodyPr>
          <a:lstStyle/>
          <a:p>
            <a:r>
              <a:rPr lang="fr-FR" sz="3600" dirty="0" smtClean="0">
                <a:solidFill>
                  <a:srgbClr val="C00000"/>
                </a:solidFill>
              </a:rPr>
              <a:t>JSP (Java Server Pages)</a:t>
            </a:r>
            <a:endParaRPr lang="fr-FR" sz="36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16 avril 2017</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10</a:t>
            </a:fld>
            <a:endParaRPr lang="fr-BE"/>
          </a:p>
        </p:txBody>
      </p:sp>
      <p:cxnSp>
        <p:nvCxnSpPr>
          <p:cNvPr id="11" name="Connecteur droit 10"/>
          <p:cNvCxnSpPr/>
          <p:nvPr/>
        </p:nvCxnSpPr>
        <p:spPr>
          <a:xfrm>
            <a:off x="571472" y="500043"/>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3" name="Espace réservé du contenu 2"/>
          <p:cNvSpPr>
            <a:spLocks noGrp="1"/>
          </p:cNvSpPr>
          <p:nvPr>
            <p:ph idx="1"/>
          </p:nvPr>
        </p:nvSpPr>
        <p:spPr>
          <a:xfrm>
            <a:off x="357158" y="785794"/>
            <a:ext cx="8501090" cy="4786346"/>
          </a:xfrm>
        </p:spPr>
        <p:txBody>
          <a:bodyPr>
            <a:noAutofit/>
          </a:bodyPr>
          <a:lstStyle/>
          <a:p>
            <a:pPr marL="0" indent="0" algn="just">
              <a:buNone/>
            </a:pPr>
            <a:r>
              <a:rPr lang="fr-FR" sz="2400" b="1" dirty="0" smtClean="0">
                <a:latin typeface="Times New Roman" pitchFamily="18" charset="0"/>
                <a:cs typeface="Times New Roman" pitchFamily="18" charset="0"/>
              </a:rPr>
              <a:t>La </a:t>
            </a:r>
            <a:r>
              <a:rPr lang="fr-FR" sz="2400" b="1" dirty="0" smtClean="0">
                <a:latin typeface="Times New Roman" pitchFamily="18" charset="0"/>
                <a:cs typeface="Times New Roman" pitchFamily="18" charset="0"/>
              </a:rPr>
              <a:t>directive </a:t>
            </a:r>
            <a:r>
              <a:rPr lang="fr-FR" sz="2400" b="1" dirty="0" smtClean="0">
                <a:latin typeface="Times New Roman" pitchFamily="18" charset="0"/>
                <a:cs typeface="Times New Roman" pitchFamily="18" charset="0"/>
              </a:rPr>
              <a:t>page</a:t>
            </a:r>
          </a:p>
          <a:p>
            <a:pPr marL="0" indent="0" algn="just">
              <a:buNone/>
            </a:pPr>
            <a:endParaRPr lang="fr-FR" sz="2200" dirty="0" smtClean="0">
              <a:latin typeface="Times New Roman" pitchFamily="18" charset="0"/>
              <a:cs typeface="Times New Roman" pitchFamily="18" charset="0"/>
            </a:endParaRPr>
          </a:p>
          <a:p>
            <a:pPr marL="0" indent="0" algn="just">
              <a:buNone/>
            </a:pPr>
            <a:r>
              <a:rPr lang="fr-FR" sz="2200" dirty="0" smtClean="0">
                <a:latin typeface="Times New Roman" pitchFamily="18" charset="0"/>
                <a:cs typeface="Times New Roman" pitchFamily="18" charset="0"/>
              </a:rPr>
              <a:t>Cette directive doit être utilisée dans toutes les pages JSP : elle permet de définir des options qui s'appliquent à toute la </a:t>
            </a:r>
            <a:r>
              <a:rPr lang="fr-FR" sz="2200" dirty="0" smtClean="0">
                <a:latin typeface="Times New Roman" pitchFamily="18" charset="0"/>
                <a:cs typeface="Times New Roman" pitchFamily="18" charset="0"/>
              </a:rPr>
              <a:t>JSP.</a:t>
            </a:r>
          </a:p>
          <a:p>
            <a:pPr marL="0" indent="0" algn="just">
              <a:buNone/>
            </a:pPr>
            <a:endParaRPr lang="fr-FR" sz="2200" dirty="0" smtClean="0">
              <a:latin typeface="Times New Roman" pitchFamily="18" charset="0"/>
              <a:cs typeface="Times New Roman" pitchFamily="18" charset="0"/>
            </a:endParaRPr>
          </a:p>
          <a:p>
            <a:pPr marL="0" indent="0" algn="just">
              <a:buNone/>
            </a:pPr>
            <a:r>
              <a:rPr lang="fr-FR" sz="2200" dirty="0" smtClean="0">
                <a:latin typeface="Times New Roman" pitchFamily="18" charset="0"/>
                <a:cs typeface="Times New Roman" pitchFamily="18" charset="0"/>
              </a:rPr>
              <a:t>Elle </a:t>
            </a:r>
            <a:r>
              <a:rPr lang="fr-FR" sz="2200" dirty="0" smtClean="0">
                <a:latin typeface="Times New Roman" pitchFamily="18" charset="0"/>
                <a:cs typeface="Times New Roman" pitchFamily="18" charset="0"/>
              </a:rPr>
              <a:t>peut être placée n'importe où dans le source mais il est préférable de la mettre en début de fichier, avant même le tag </a:t>
            </a:r>
            <a:r>
              <a:rPr lang="fr-FR" sz="2200" dirty="0" smtClean="0">
                <a:latin typeface="Times New Roman" pitchFamily="18" charset="0"/>
                <a:cs typeface="Times New Roman" pitchFamily="18" charset="0"/>
              </a:rPr>
              <a:t>&lt;HTML&gt;. </a:t>
            </a:r>
            <a:r>
              <a:rPr lang="fr-FR" sz="2200" dirty="0" smtClean="0">
                <a:latin typeface="Times New Roman" pitchFamily="18" charset="0"/>
                <a:cs typeface="Times New Roman" pitchFamily="18" charset="0"/>
              </a:rPr>
              <a:t>Elle peut être utilisée plusieurs fois dans une même page mais elle ne doit définir la valeur d'une option qu'une seule fois, sauf pour l'option import</a:t>
            </a:r>
            <a:r>
              <a:rPr lang="fr-FR" sz="2200" dirty="0" smtClean="0">
                <a:latin typeface="Times New Roman" pitchFamily="18" charset="0"/>
                <a:cs typeface="Times New Roman" pitchFamily="18" charset="0"/>
              </a:rPr>
              <a:t>.</a:t>
            </a:r>
            <a:endParaRPr lang="fr-FR"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25428"/>
            <a:ext cx="8229600" cy="868347"/>
          </a:xfrm>
        </p:spPr>
        <p:txBody>
          <a:bodyPr>
            <a:normAutofit/>
          </a:bodyPr>
          <a:lstStyle/>
          <a:p>
            <a:r>
              <a:rPr lang="fr-FR" sz="3600" dirty="0" smtClean="0">
                <a:solidFill>
                  <a:srgbClr val="C00000"/>
                </a:solidFill>
              </a:rPr>
              <a:t>JSP (Java Server Pages)</a:t>
            </a:r>
            <a:endParaRPr lang="fr-FR" sz="36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16 avril 2017</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11</a:t>
            </a:fld>
            <a:endParaRPr lang="fr-BE"/>
          </a:p>
        </p:txBody>
      </p:sp>
      <p:cxnSp>
        <p:nvCxnSpPr>
          <p:cNvPr id="11" name="Connecteur droit 10"/>
          <p:cNvCxnSpPr/>
          <p:nvPr/>
        </p:nvCxnSpPr>
        <p:spPr>
          <a:xfrm>
            <a:off x="571472" y="500043"/>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3" name="Espace réservé du contenu 2"/>
          <p:cNvSpPr>
            <a:spLocks noGrp="1"/>
          </p:cNvSpPr>
          <p:nvPr>
            <p:ph idx="1"/>
          </p:nvPr>
        </p:nvSpPr>
        <p:spPr>
          <a:xfrm>
            <a:off x="357158" y="785794"/>
            <a:ext cx="8501090" cy="5572164"/>
          </a:xfrm>
        </p:spPr>
        <p:txBody>
          <a:bodyPr>
            <a:noAutofit/>
          </a:bodyPr>
          <a:lstStyle/>
          <a:p>
            <a:pPr marL="0" indent="0" algn="just">
              <a:buNone/>
            </a:pPr>
            <a:r>
              <a:rPr lang="fr-FR" sz="2400" b="1" dirty="0" smtClean="0">
                <a:latin typeface="Times New Roman" pitchFamily="18" charset="0"/>
                <a:cs typeface="Times New Roman" pitchFamily="18" charset="0"/>
              </a:rPr>
              <a:t>Les </a:t>
            </a:r>
            <a:r>
              <a:rPr lang="fr-FR" sz="2400" b="1" dirty="0" smtClean="0">
                <a:latin typeface="Times New Roman" pitchFamily="18" charset="0"/>
                <a:cs typeface="Times New Roman" pitchFamily="18" charset="0"/>
              </a:rPr>
              <a:t>options sont </a:t>
            </a:r>
            <a:endParaRPr lang="fr-FR" sz="2400" b="1" dirty="0" smtClean="0">
              <a:latin typeface="Times New Roman" pitchFamily="18" charset="0"/>
              <a:cs typeface="Times New Roman" pitchFamily="18" charset="0"/>
            </a:endParaRPr>
          </a:p>
          <a:p>
            <a:pPr marL="0" indent="0" algn="just">
              <a:buNone/>
            </a:pPr>
            <a:endParaRPr lang="fr-FR" sz="800" dirty="0" smtClean="0">
              <a:latin typeface="Times New Roman" pitchFamily="18" charset="0"/>
              <a:cs typeface="Times New Roman" pitchFamily="18" charset="0"/>
            </a:endParaRPr>
          </a:p>
          <a:p>
            <a:pPr algn="just">
              <a:buNone/>
            </a:pPr>
            <a:r>
              <a:rPr lang="fr-FR" sz="2000" b="1" dirty="0" smtClean="0">
                <a:latin typeface="Times New Roman" pitchFamily="18" charset="0"/>
                <a:cs typeface="Times New Roman" pitchFamily="18" charset="0"/>
              </a:rPr>
              <a:t>import</a:t>
            </a:r>
            <a:r>
              <a:rPr lang="fr-FR" sz="2000" b="1" dirty="0" smtClean="0">
                <a:latin typeface="Times New Roman" pitchFamily="18" charset="0"/>
                <a:cs typeface="Times New Roman" pitchFamily="18" charset="0"/>
              </a:rPr>
              <a:t>="</a:t>
            </a:r>
            <a:r>
              <a:rPr lang="fr-FR" sz="2000" b="1" dirty="0" err="1" smtClean="0">
                <a:latin typeface="Times New Roman" pitchFamily="18" charset="0"/>
                <a:cs typeface="Times New Roman" pitchFamily="18" charset="0"/>
              </a:rPr>
              <a:t>package.class</a:t>
            </a:r>
            <a:r>
              <a:rPr lang="fr-FR" sz="2000" b="1" dirty="0" smtClean="0">
                <a:latin typeface="Times New Roman" pitchFamily="18" charset="0"/>
                <a:cs typeface="Times New Roman" pitchFamily="18" charset="0"/>
              </a:rPr>
              <a:t>" </a:t>
            </a:r>
            <a:r>
              <a:rPr lang="fr-FR" sz="2000" dirty="0" smtClean="0">
                <a:latin typeface="Times New Roman" pitchFamily="18" charset="0"/>
                <a:cs typeface="Times New Roman" pitchFamily="18" charset="0"/>
              </a:rPr>
              <a:t>: </a:t>
            </a:r>
            <a:r>
              <a:rPr lang="fr-FR" sz="2000" dirty="0" smtClean="0">
                <a:latin typeface="Times New Roman" pitchFamily="18" charset="0"/>
                <a:cs typeface="Times New Roman" pitchFamily="18" charset="0"/>
              </a:rPr>
              <a:t>Cette option permet d'importer </a:t>
            </a:r>
            <a:r>
              <a:rPr lang="fr-FR" sz="2000" dirty="0" smtClean="0">
                <a:latin typeface="Times New Roman" pitchFamily="18" charset="0"/>
                <a:cs typeface="Times New Roman" pitchFamily="18" charset="0"/>
              </a:rPr>
              <a:t>des classes </a:t>
            </a:r>
            <a:r>
              <a:rPr lang="fr-FR" sz="2000" dirty="0" smtClean="0">
                <a:latin typeface="Times New Roman" pitchFamily="18" charset="0"/>
                <a:cs typeface="Times New Roman" pitchFamily="18" charset="0"/>
              </a:rPr>
              <a:t>contenues dans des packages </a:t>
            </a:r>
            <a:r>
              <a:rPr lang="fr-FR" sz="2000" dirty="0" smtClean="0">
                <a:latin typeface="Times New Roman" pitchFamily="18" charset="0"/>
                <a:cs typeface="Times New Roman" pitchFamily="18" charset="0"/>
              </a:rPr>
              <a:t>utilisées </a:t>
            </a:r>
            <a:r>
              <a:rPr lang="fr-FR" sz="2000" dirty="0" smtClean="0">
                <a:latin typeface="Times New Roman" pitchFamily="18" charset="0"/>
                <a:cs typeface="Times New Roman" pitchFamily="18" charset="0"/>
              </a:rPr>
              <a:t>dans le code de la JSP. Cette option </a:t>
            </a:r>
            <a:r>
              <a:rPr lang="fr-FR" sz="2000" dirty="0" smtClean="0">
                <a:latin typeface="Times New Roman" pitchFamily="18" charset="0"/>
                <a:cs typeface="Times New Roman" pitchFamily="18" charset="0"/>
              </a:rPr>
              <a:t>s'utilise comme </a:t>
            </a:r>
            <a:r>
              <a:rPr lang="fr-FR" sz="2000" dirty="0" smtClean="0">
                <a:latin typeface="Times New Roman" pitchFamily="18" charset="0"/>
                <a:cs typeface="Times New Roman" pitchFamily="18" charset="0"/>
              </a:rPr>
              <a:t>l'instruction import dans un code source Java</a:t>
            </a:r>
            <a:r>
              <a:rPr lang="fr-FR" sz="2000" dirty="0" smtClean="0">
                <a:latin typeface="Times New Roman" pitchFamily="18" charset="0"/>
                <a:cs typeface="Times New Roman" pitchFamily="18" charset="0"/>
              </a:rPr>
              <a:t>.</a:t>
            </a:r>
          </a:p>
          <a:p>
            <a:pPr algn="just">
              <a:buNone/>
            </a:pPr>
            <a:endParaRPr lang="fr-FR" sz="800" dirty="0" smtClean="0">
              <a:latin typeface="Times New Roman" pitchFamily="18" charset="0"/>
              <a:cs typeface="Times New Roman" pitchFamily="18" charset="0"/>
            </a:endParaRPr>
          </a:p>
          <a:p>
            <a:pPr>
              <a:buNone/>
            </a:pPr>
            <a:r>
              <a:rPr lang="fr-FR" sz="2000" b="1" dirty="0" err="1" smtClean="0">
                <a:latin typeface="Times New Roman" pitchFamily="18" charset="0"/>
                <a:cs typeface="Times New Roman" pitchFamily="18" charset="0"/>
              </a:rPr>
              <a:t>extends</a:t>
            </a:r>
            <a:r>
              <a:rPr lang="fr-FR" sz="2000" b="1" dirty="0" smtClean="0">
                <a:latin typeface="Times New Roman" pitchFamily="18" charset="0"/>
                <a:cs typeface="Times New Roman" pitchFamily="18" charset="0"/>
              </a:rPr>
              <a:t>="</a:t>
            </a:r>
            <a:r>
              <a:rPr lang="fr-FR" sz="2000" b="1" dirty="0" err="1" smtClean="0">
                <a:latin typeface="Times New Roman" pitchFamily="18" charset="0"/>
                <a:cs typeface="Times New Roman" pitchFamily="18" charset="0"/>
              </a:rPr>
              <a:t>package.class</a:t>
            </a:r>
            <a:r>
              <a:rPr lang="fr-FR" sz="2000" b="1" dirty="0" smtClean="0">
                <a:latin typeface="Times New Roman" pitchFamily="18" charset="0"/>
                <a:cs typeface="Times New Roman" pitchFamily="18" charset="0"/>
              </a:rPr>
              <a:t>"</a:t>
            </a:r>
            <a:r>
              <a:rPr lang="fr-FR" sz="2000" dirty="0" smtClean="0">
                <a:latin typeface="Times New Roman" pitchFamily="18" charset="0"/>
                <a:cs typeface="Times New Roman" pitchFamily="18" charset="0"/>
              </a:rPr>
              <a:t> : Cette option permet de </a:t>
            </a:r>
            <a:r>
              <a:rPr lang="fr-FR" sz="2000" dirty="0" err="1" smtClean="0">
                <a:latin typeface="Times New Roman" pitchFamily="18" charset="0"/>
                <a:cs typeface="Times New Roman" pitchFamily="18" charset="0"/>
              </a:rPr>
              <a:t>preciser</a:t>
            </a:r>
            <a:r>
              <a:rPr lang="fr-FR" sz="2000" dirty="0" smtClean="0">
                <a:latin typeface="Times New Roman" pitchFamily="18" charset="0"/>
                <a:cs typeface="Times New Roman" pitchFamily="18" charset="0"/>
              </a:rPr>
              <a:t> la classe qui sera la </a:t>
            </a:r>
            <a:r>
              <a:rPr lang="fr-FR" sz="2000" dirty="0" smtClean="0">
                <a:latin typeface="Times New Roman" pitchFamily="18" charset="0"/>
                <a:cs typeface="Times New Roman" pitchFamily="18" charset="0"/>
              </a:rPr>
              <a:t>super classe </a:t>
            </a:r>
            <a:r>
              <a:rPr lang="fr-FR" sz="2000" dirty="0" smtClean="0">
                <a:latin typeface="Times New Roman" pitchFamily="18" charset="0"/>
                <a:cs typeface="Times New Roman" pitchFamily="18" charset="0"/>
              </a:rPr>
              <a:t>de l'objet Java </a:t>
            </a:r>
            <a:r>
              <a:rPr lang="fr-FR" sz="2000" dirty="0" err="1" smtClean="0">
                <a:latin typeface="Times New Roman" pitchFamily="18" charset="0"/>
                <a:cs typeface="Times New Roman" pitchFamily="18" charset="0"/>
              </a:rPr>
              <a:t>cree</a:t>
            </a:r>
            <a:r>
              <a:rPr lang="fr-FR" sz="2000" dirty="0" smtClean="0">
                <a:latin typeface="Times New Roman" pitchFamily="18" charset="0"/>
                <a:cs typeface="Times New Roman" pitchFamily="18" charset="0"/>
              </a:rPr>
              <a:t> a partir de la JSP</a:t>
            </a:r>
            <a:r>
              <a:rPr lang="fr-FR" sz="2000" dirty="0" smtClean="0">
                <a:latin typeface="Times New Roman" pitchFamily="18" charset="0"/>
                <a:cs typeface="Times New Roman" pitchFamily="18" charset="0"/>
              </a:rPr>
              <a:t>.</a:t>
            </a:r>
          </a:p>
          <a:p>
            <a:pPr>
              <a:buNone/>
            </a:pPr>
            <a:endParaRPr lang="fr-FR" sz="2000" dirty="0" smtClean="0">
              <a:latin typeface="Times New Roman" pitchFamily="18" charset="0"/>
              <a:cs typeface="Times New Roman" pitchFamily="18" charset="0"/>
            </a:endParaRPr>
          </a:p>
          <a:p>
            <a:pPr algn="just">
              <a:buNone/>
            </a:pPr>
            <a:r>
              <a:rPr lang="fr-FR" sz="2000" b="1" dirty="0" smtClean="0">
                <a:latin typeface="Times New Roman" pitchFamily="18" charset="0"/>
                <a:cs typeface="Times New Roman" pitchFamily="18" charset="0"/>
              </a:rPr>
              <a:t>session="</a:t>
            </a:r>
            <a:r>
              <a:rPr lang="fr-FR" sz="2000" b="1" dirty="0" err="1" smtClean="0">
                <a:latin typeface="Times New Roman" pitchFamily="18" charset="0"/>
                <a:cs typeface="Times New Roman" pitchFamily="18" charset="0"/>
              </a:rPr>
              <a:t>true</a:t>
            </a:r>
            <a:r>
              <a:rPr lang="fr-FR" sz="2000" b="1" dirty="0" smtClean="0">
                <a:latin typeface="Times New Roman" pitchFamily="18" charset="0"/>
                <a:cs typeface="Times New Roman" pitchFamily="18" charset="0"/>
              </a:rPr>
              <a:t>|false" </a:t>
            </a:r>
            <a:r>
              <a:rPr lang="fr-FR" sz="2000" dirty="0" smtClean="0">
                <a:latin typeface="Times New Roman" pitchFamily="18" charset="0"/>
                <a:cs typeface="Times New Roman" pitchFamily="18" charset="0"/>
              </a:rPr>
              <a:t>: Cette option permet de </a:t>
            </a:r>
            <a:r>
              <a:rPr lang="fr-FR" sz="2000" dirty="0" smtClean="0">
                <a:latin typeface="Times New Roman" pitchFamily="18" charset="0"/>
                <a:cs typeface="Times New Roman" pitchFamily="18" charset="0"/>
              </a:rPr>
              <a:t>préciser </a:t>
            </a:r>
            <a:r>
              <a:rPr lang="fr-FR" sz="2000" dirty="0" smtClean="0">
                <a:latin typeface="Times New Roman" pitchFamily="18" charset="0"/>
                <a:cs typeface="Times New Roman" pitchFamily="18" charset="0"/>
              </a:rPr>
              <a:t>si la JSP est incluse dans </a:t>
            </a:r>
            <a:r>
              <a:rPr lang="fr-FR" sz="2000" dirty="0" smtClean="0">
                <a:latin typeface="Times New Roman" pitchFamily="18" charset="0"/>
                <a:cs typeface="Times New Roman" pitchFamily="18" charset="0"/>
              </a:rPr>
              <a:t>une session </a:t>
            </a:r>
            <a:r>
              <a:rPr lang="fr-FR" sz="2000" dirty="0" smtClean="0">
                <a:latin typeface="Times New Roman" pitchFamily="18" charset="0"/>
                <a:cs typeface="Times New Roman" pitchFamily="18" charset="0"/>
              </a:rPr>
              <a:t>ou non. La valeur par </a:t>
            </a:r>
            <a:r>
              <a:rPr lang="fr-FR" sz="2000" dirty="0" smtClean="0">
                <a:latin typeface="Times New Roman" pitchFamily="18" charset="0"/>
                <a:cs typeface="Times New Roman" pitchFamily="18" charset="0"/>
              </a:rPr>
              <a:t>défaut </a:t>
            </a:r>
            <a:r>
              <a:rPr lang="fr-FR" sz="2000" dirty="0" smtClean="0">
                <a:latin typeface="Times New Roman" pitchFamily="18" charset="0"/>
                <a:cs typeface="Times New Roman" pitchFamily="18" charset="0"/>
              </a:rPr>
              <a:t>(</a:t>
            </a:r>
            <a:r>
              <a:rPr lang="fr-FR" sz="2000" dirty="0" err="1" smtClean="0">
                <a:latin typeface="Times New Roman" pitchFamily="18" charset="0"/>
                <a:cs typeface="Times New Roman" pitchFamily="18" charset="0"/>
              </a:rPr>
              <a:t>true</a:t>
            </a:r>
            <a:r>
              <a:rPr lang="fr-FR" sz="2000" dirty="0" smtClean="0">
                <a:latin typeface="Times New Roman" pitchFamily="18" charset="0"/>
                <a:cs typeface="Times New Roman" pitchFamily="18" charset="0"/>
              </a:rPr>
              <a:t>) permet l'utilisation d'un objet session de </a:t>
            </a:r>
            <a:r>
              <a:rPr lang="fr-FR" sz="2000" dirty="0" smtClean="0">
                <a:latin typeface="Times New Roman" pitchFamily="18" charset="0"/>
                <a:cs typeface="Times New Roman" pitchFamily="18" charset="0"/>
              </a:rPr>
              <a:t>type </a:t>
            </a:r>
            <a:r>
              <a:rPr lang="fr-FR" sz="2000" dirty="0" err="1" smtClean="0">
                <a:latin typeface="Times New Roman" pitchFamily="18" charset="0"/>
                <a:cs typeface="Times New Roman" pitchFamily="18" charset="0"/>
              </a:rPr>
              <a:t>HttpSession</a:t>
            </a:r>
            <a:r>
              <a:rPr lang="fr-FR" sz="2000" dirty="0" smtClean="0">
                <a:latin typeface="Times New Roman" pitchFamily="18" charset="0"/>
                <a:cs typeface="Times New Roman" pitchFamily="18" charset="0"/>
              </a:rPr>
              <a:t> </a:t>
            </a:r>
            <a:r>
              <a:rPr lang="fr-FR" sz="2000" dirty="0" smtClean="0">
                <a:latin typeface="Times New Roman" pitchFamily="18" charset="0"/>
                <a:cs typeface="Times New Roman" pitchFamily="18" charset="0"/>
              </a:rPr>
              <a:t>qui permet de </a:t>
            </a:r>
            <a:r>
              <a:rPr lang="fr-FR" sz="2000" dirty="0" smtClean="0">
                <a:latin typeface="Times New Roman" pitchFamily="18" charset="0"/>
                <a:cs typeface="Times New Roman" pitchFamily="18" charset="0"/>
              </a:rPr>
              <a:t>gérer </a:t>
            </a:r>
            <a:r>
              <a:rPr lang="fr-FR" sz="2000" dirty="0" smtClean="0">
                <a:latin typeface="Times New Roman" pitchFamily="18" charset="0"/>
                <a:cs typeface="Times New Roman" pitchFamily="18" charset="0"/>
              </a:rPr>
              <a:t>des informations dans une </a:t>
            </a:r>
            <a:r>
              <a:rPr lang="fr-FR" sz="2000" dirty="0" smtClean="0">
                <a:latin typeface="Times New Roman" pitchFamily="18" charset="0"/>
                <a:cs typeface="Times New Roman" pitchFamily="18" charset="0"/>
              </a:rPr>
              <a:t>session.</a:t>
            </a:r>
          </a:p>
          <a:p>
            <a:pPr algn="just">
              <a:buNone/>
            </a:pPr>
            <a:endParaRPr lang="fr-FR" sz="800" dirty="0" smtClean="0">
              <a:latin typeface="Times New Roman" pitchFamily="18" charset="0"/>
              <a:cs typeface="Times New Roman" pitchFamily="18" charset="0"/>
            </a:endParaRPr>
          </a:p>
          <a:p>
            <a:pPr>
              <a:buNone/>
            </a:pPr>
            <a:r>
              <a:rPr lang="fr-FR" sz="2000" b="1" dirty="0" err="1" smtClean="0">
                <a:latin typeface="Times New Roman" pitchFamily="18" charset="0"/>
                <a:cs typeface="Times New Roman" pitchFamily="18" charset="0"/>
              </a:rPr>
              <a:t>language</a:t>
            </a:r>
            <a:r>
              <a:rPr lang="fr-FR" sz="2000" b="1" dirty="0" smtClean="0">
                <a:latin typeface="Times New Roman" pitchFamily="18" charset="0"/>
                <a:cs typeface="Times New Roman" pitchFamily="18" charset="0"/>
              </a:rPr>
              <a:t>="java"</a:t>
            </a:r>
            <a:r>
              <a:rPr lang="fr-FR" sz="2000" dirty="0" smtClean="0">
                <a:latin typeface="Times New Roman" pitchFamily="18" charset="0"/>
                <a:cs typeface="Times New Roman" pitchFamily="18" charset="0"/>
              </a:rPr>
              <a:t> : Cette option </a:t>
            </a:r>
            <a:r>
              <a:rPr lang="fr-FR" sz="2000" dirty="0" smtClean="0">
                <a:latin typeface="Times New Roman" pitchFamily="18" charset="0"/>
                <a:cs typeface="Times New Roman" pitchFamily="18" charset="0"/>
              </a:rPr>
              <a:t>définit </a:t>
            </a:r>
            <a:r>
              <a:rPr lang="fr-FR" sz="2000" dirty="0" smtClean="0">
                <a:latin typeface="Times New Roman" pitchFamily="18" charset="0"/>
                <a:cs typeface="Times New Roman" pitchFamily="18" charset="0"/>
              </a:rPr>
              <a:t>le langage utilise pour </a:t>
            </a:r>
            <a:r>
              <a:rPr lang="fr-FR" sz="2000" dirty="0" smtClean="0">
                <a:latin typeface="Times New Roman" pitchFamily="18" charset="0"/>
                <a:cs typeface="Times New Roman" pitchFamily="18" charset="0"/>
              </a:rPr>
              <a:t>écrire </a:t>
            </a:r>
            <a:r>
              <a:rPr lang="fr-FR" sz="2000" dirty="0" smtClean="0">
                <a:latin typeface="Times New Roman" pitchFamily="18" charset="0"/>
                <a:cs typeface="Times New Roman" pitchFamily="18" charset="0"/>
              </a:rPr>
              <a:t>le code dans </a:t>
            </a:r>
            <a:r>
              <a:rPr lang="fr-FR" sz="2000" dirty="0" smtClean="0">
                <a:latin typeface="Times New Roman" pitchFamily="18" charset="0"/>
                <a:cs typeface="Times New Roman" pitchFamily="18" charset="0"/>
              </a:rPr>
              <a:t>la JSP</a:t>
            </a:r>
            <a:r>
              <a:rPr lang="fr-FR" sz="2000" dirty="0" smtClean="0">
                <a:latin typeface="Times New Roman" pitchFamily="18" charset="0"/>
                <a:cs typeface="Times New Roman" pitchFamily="18" charset="0"/>
              </a:rPr>
              <a:t>. La seule valeur </a:t>
            </a:r>
            <a:r>
              <a:rPr lang="fr-FR" sz="2000" dirty="0" smtClean="0">
                <a:latin typeface="Times New Roman" pitchFamily="18" charset="0"/>
                <a:cs typeface="Times New Roman" pitchFamily="18" charset="0"/>
              </a:rPr>
              <a:t>autorisée </a:t>
            </a:r>
            <a:r>
              <a:rPr lang="fr-FR" sz="2000" dirty="0" smtClean="0">
                <a:latin typeface="Times New Roman" pitchFamily="18" charset="0"/>
                <a:cs typeface="Times New Roman" pitchFamily="18" charset="0"/>
              </a:rPr>
              <a:t>actuellement est java.</a:t>
            </a:r>
            <a:endParaRPr lang="fr-FR"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25428"/>
            <a:ext cx="8229600" cy="868347"/>
          </a:xfrm>
        </p:spPr>
        <p:txBody>
          <a:bodyPr>
            <a:normAutofit/>
          </a:bodyPr>
          <a:lstStyle/>
          <a:p>
            <a:r>
              <a:rPr lang="fr-FR" sz="3600" dirty="0" smtClean="0">
                <a:solidFill>
                  <a:srgbClr val="C00000"/>
                </a:solidFill>
              </a:rPr>
              <a:t>JSP (Java Server Pages)</a:t>
            </a:r>
            <a:endParaRPr lang="fr-FR" sz="36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16 avril 2017</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12</a:t>
            </a:fld>
            <a:endParaRPr lang="fr-BE"/>
          </a:p>
        </p:txBody>
      </p:sp>
      <p:cxnSp>
        <p:nvCxnSpPr>
          <p:cNvPr id="11" name="Connecteur droit 10"/>
          <p:cNvCxnSpPr/>
          <p:nvPr/>
        </p:nvCxnSpPr>
        <p:spPr>
          <a:xfrm>
            <a:off x="571472" y="500043"/>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3" name="Espace réservé du contenu 2"/>
          <p:cNvSpPr>
            <a:spLocks noGrp="1"/>
          </p:cNvSpPr>
          <p:nvPr>
            <p:ph idx="1"/>
          </p:nvPr>
        </p:nvSpPr>
        <p:spPr>
          <a:xfrm>
            <a:off x="357158" y="785794"/>
            <a:ext cx="8501090" cy="4786346"/>
          </a:xfrm>
        </p:spPr>
        <p:txBody>
          <a:bodyPr>
            <a:noAutofit/>
          </a:bodyPr>
          <a:lstStyle/>
          <a:p>
            <a:pPr algn="just">
              <a:buNone/>
            </a:pPr>
            <a:r>
              <a:rPr lang="fr-FR" sz="2200" b="1" dirty="0" err="1" smtClean="0">
                <a:latin typeface="Times New Roman" pitchFamily="18" charset="0"/>
                <a:cs typeface="Times New Roman" pitchFamily="18" charset="0"/>
              </a:rPr>
              <a:t>errorPage</a:t>
            </a:r>
            <a:r>
              <a:rPr lang="fr-FR" sz="2200" b="1" dirty="0" smtClean="0">
                <a:latin typeface="Times New Roman" pitchFamily="18" charset="0"/>
                <a:cs typeface="Times New Roman" pitchFamily="18" charset="0"/>
              </a:rPr>
              <a:t>="</a:t>
            </a:r>
            <a:r>
              <a:rPr lang="fr-FR" sz="2200" b="1" i="1" dirty="0" err="1" smtClean="0">
                <a:latin typeface="Times New Roman" pitchFamily="18" charset="0"/>
                <a:cs typeface="Times New Roman" pitchFamily="18" charset="0"/>
              </a:rPr>
              <a:t>relativeURL</a:t>
            </a:r>
            <a:r>
              <a:rPr lang="fr-FR" sz="2200" b="1" dirty="0" smtClean="0">
                <a:latin typeface="Times New Roman" pitchFamily="18" charset="0"/>
                <a:cs typeface="Times New Roman" pitchFamily="18" charset="0"/>
              </a:rPr>
              <a:t>"</a:t>
            </a:r>
            <a:r>
              <a:rPr lang="fr-FR" sz="2200" dirty="0" smtClean="0">
                <a:latin typeface="Times New Roman" pitchFamily="18" charset="0"/>
                <a:cs typeface="Times New Roman" pitchFamily="18" charset="0"/>
              </a:rPr>
              <a:t> : Cette option permet de </a:t>
            </a:r>
            <a:r>
              <a:rPr lang="fr-FR" sz="2200" dirty="0" smtClean="0">
                <a:latin typeface="Times New Roman" pitchFamily="18" charset="0"/>
                <a:cs typeface="Times New Roman" pitchFamily="18" charset="0"/>
              </a:rPr>
              <a:t>préciser </a:t>
            </a:r>
            <a:r>
              <a:rPr lang="fr-FR" sz="2200" dirty="0" smtClean="0">
                <a:latin typeface="Times New Roman" pitchFamily="18" charset="0"/>
                <a:cs typeface="Times New Roman" pitchFamily="18" charset="0"/>
              </a:rPr>
              <a:t>la JSP </a:t>
            </a:r>
            <a:r>
              <a:rPr lang="fr-FR" sz="2200" dirty="0" smtClean="0">
                <a:latin typeface="Times New Roman" pitchFamily="18" charset="0"/>
                <a:cs typeface="Times New Roman" pitchFamily="18" charset="0"/>
              </a:rPr>
              <a:t>appelée </a:t>
            </a:r>
            <a:r>
              <a:rPr lang="fr-FR" sz="2200" dirty="0" smtClean="0">
                <a:latin typeface="Times New Roman" pitchFamily="18" charset="0"/>
                <a:cs typeface="Times New Roman" pitchFamily="18" charset="0"/>
              </a:rPr>
              <a:t>au </a:t>
            </a:r>
            <a:r>
              <a:rPr lang="fr-FR" sz="2200" dirty="0" smtClean="0">
                <a:latin typeface="Times New Roman" pitchFamily="18" charset="0"/>
                <a:cs typeface="Times New Roman" pitchFamily="18" charset="0"/>
              </a:rPr>
              <a:t>cas ou </a:t>
            </a:r>
            <a:r>
              <a:rPr lang="fr-FR" sz="2200" dirty="0" smtClean="0">
                <a:latin typeface="Times New Roman" pitchFamily="18" charset="0"/>
                <a:cs typeface="Times New Roman" pitchFamily="18" charset="0"/>
              </a:rPr>
              <a:t>une exception est </a:t>
            </a:r>
            <a:r>
              <a:rPr lang="fr-FR" sz="2200" dirty="0" smtClean="0">
                <a:latin typeface="Times New Roman" pitchFamily="18" charset="0"/>
                <a:cs typeface="Times New Roman" pitchFamily="18" charset="0"/>
              </a:rPr>
              <a:t>levée. </a:t>
            </a:r>
            <a:r>
              <a:rPr lang="fr-FR" sz="2200" dirty="0" smtClean="0">
                <a:latin typeface="Times New Roman" pitchFamily="18" charset="0"/>
                <a:cs typeface="Times New Roman" pitchFamily="18" charset="0"/>
              </a:rPr>
              <a:t>Si l'URL commence pas un '/', alors l'URL est relative </a:t>
            </a:r>
            <a:r>
              <a:rPr lang="fr-FR" sz="2200" dirty="0" smtClean="0">
                <a:latin typeface="Times New Roman" pitchFamily="18" charset="0"/>
                <a:cs typeface="Times New Roman" pitchFamily="18" charset="0"/>
              </a:rPr>
              <a:t>au répertoire </a:t>
            </a:r>
            <a:r>
              <a:rPr lang="fr-FR" sz="2200" dirty="0" smtClean="0">
                <a:latin typeface="Times New Roman" pitchFamily="18" charset="0"/>
                <a:cs typeface="Times New Roman" pitchFamily="18" charset="0"/>
              </a:rPr>
              <a:t>principale du serveur web sinon elle est relative au </a:t>
            </a:r>
            <a:r>
              <a:rPr lang="fr-FR" sz="2200" dirty="0" smtClean="0">
                <a:latin typeface="Times New Roman" pitchFamily="18" charset="0"/>
                <a:cs typeface="Times New Roman" pitchFamily="18" charset="0"/>
              </a:rPr>
              <a:t>répertoire </a:t>
            </a:r>
            <a:r>
              <a:rPr lang="fr-FR" sz="2200" dirty="0" smtClean="0">
                <a:latin typeface="Times New Roman" pitchFamily="18" charset="0"/>
                <a:cs typeface="Times New Roman" pitchFamily="18" charset="0"/>
              </a:rPr>
              <a:t>qui contient </a:t>
            </a:r>
            <a:r>
              <a:rPr lang="fr-FR" sz="2200" dirty="0" smtClean="0">
                <a:latin typeface="Times New Roman" pitchFamily="18" charset="0"/>
                <a:cs typeface="Times New Roman" pitchFamily="18" charset="0"/>
              </a:rPr>
              <a:t>la JSP.</a:t>
            </a:r>
          </a:p>
          <a:p>
            <a:pPr>
              <a:buNone/>
            </a:pPr>
            <a:endParaRPr lang="fr-FR" sz="800" dirty="0" smtClean="0">
              <a:latin typeface="Times New Roman" pitchFamily="18" charset="0"/>
              <a:cs typeface="Times New Roman" pitchFamily="18" charset="0"/>
            </a:endParaRPr>
          </a:p>
          <a:p>
            <a:pPr algn="just">
              <a:buNone/>
            </a:pPr>
            <a:r>
              <a:rPr lang="fr-FR" sz="2200" b="1" dirty="0" smtClean="0">
                <a:latin typeface="Times New Roman" pitchFamily="18" charset="0"/>
                <a:cs typeface="Times New Roman" pitchFamily="18" charset="0"/>
              </a:rPr>
              <a:t>buffer="8kb|</a:t>
            </a:r>
            <a:r>
              <a:rPr lang="fr-FR" sz="2200" b="1" dirty="0" err="1" smtClean="0">
                <a:latin typeface="Times New Roman" pitchFamily="18" charset="0"/>
                <a:cs typeface="Times New Roman" pitchFamily="18" charset="0"/>
              </a:rPr>
              <a:t>sizekb</a:t>
            </a:r>
            <a:r>
              <a:rPr lang="fr-FR" sz="2200" b="1" dirty="0" smtClean="0">
                <a:latin typeface="Times New Roman" pitchFamily="18" charset="0"/>
                <a:cs typeface="Times New Roman" pitchFamily="18" charset="0"/>
              </a:rPr>
              <a:t>" </a:t>
            </a:r>
            <a:r>
              <a:rPr lang="fr-FR" sz="2200" dirty="0" smtClean="0">
                <a:latin typeface="Times New Roman" pitchFamily="18" charset="0"/>
                <a:cs typeface="Times New Roman" pitchFamily="18" charset="0"/>
              </a:rPr>
              <a:t>: Cette option permet de </a:t>
            </a:r>
            <a:r>
              <a:rPr lang="fr-FR" sz="2200" dirty="0" smtClean="0">
                <a:latin typeface="Times New Roman" pitchFamily="18" charset="0"/>
                <a:cs typeface="Times New Roman" pitchFamily="18" charset="0"/>
              </a:rPr>
              <a:t>préciser </a:t>
            </a:r>
            <a:r>
              <a:rPr lang="fr-FR" sz="2200" dirty="0" smtClean="0">
                <a:latin typeface="Times New Roman" pitchFamily="18" charset="0"/>
                <a:cs typeface="Times New Roman" pitchFamily="18" charset="0"/>
              </a:rPr>
              <a:t>la taille du buer </a:t>
            </a:r>
            <a:r>
              <a:rPr lang="fr-FR" sz="2200" dirty="0" smtClean="0">
                <a:latin typeface="Times New Roman" pitchFamily="18" charset="0"/>
                <a:cs typeface="Times New Roman" pitchFamily="18" charset="0"/>
              </a:rPr>
              <a:t>des données générées </a:t>
            </a:r>
            <a:r>
              <a:rPr lang="fr-FR" sz="2200" dirty="0" smtClean="0">
                <a:latin typeface="Times New Roman" pitchFamily="18" charset="0"/>
                <a:cs typeface="Times New Roman" pitchFamily="18" charset="0"/>
              </a:rPr>
              <a:t>contenues par l'objet out de type </a:t>
            </a:r>
            <a:r>
              <a:rPr lang="fr-FR" sz="2200" dirty="0" err="1" smtClean="0">
                <a:latin typeface="Times New Roman" pitchFamily="18" charset="0"/>
                <a:cs typeface="Times New Roman" pitchFamily="18" charset="0"/>
              </a:rPr>
              <a:t>JspWriter</a:t>
            </a:r>
            <a:r>
              <a:rPr lang="fr-FR" sz="2200" dirty="0" smtClean="0">
                <a:latin typeface="Times New Roman" pitchFamily="18" charset="0"/>
                <a:cs typeface="Times New Roman" pitchFamily="18" charset="0"/>
              </a:rPr>
              <a:t>.</a:t>
            </a:r>
          </a:p>
          <a:p>
            <a:pPr algn="just">
              <a:buNone/>
            </a:pPr>
            <a:endParaRPr lang="fr-FR" sz="2200" dirty="0" smtClean="0">
              <a:latin typeface="Times New Roman" pitchFamily="18" charset="0"/>
              <a:cs typeface="Times New Roman" pitchFamily="18" charset="0"/>
            </a:endParaRPr>
          </a:p>
          <a:p>
            <a:pPr>
              <a:buNone/>
            </a:pPr>
            <a:r>
              <a:rPr lang="fr-FR" sz="2200" b="1" dirty="0" smtClean="0">
                <a:latin typeface="Times New Roman" pitchFamily="18" charset="0"/>
                <a:cs typeface="Times New Roman" pitchFamily="18" charset="0"/>
              </a:rPr>
              <a:t>info="</a:t>
            </a:r>
            <a:r>
              <a:rPr lang="fr-FR" sz="2200" b="1" i="1" dirty="0" err="1" smtClean="0">
                <a:latin typeface="Times New Roman" pitchFamily="18" charset="0"/>
                <a:cs typeface="Times New Roman" pitchFamily="18" charset="0"/>
              </a:rPr>
              <a:t>text</a:t>
            </a:r>
            <a:r>
              <a:rPr lang="fr-FR" sz="2200" b="1" dirty="0" smtClean="0">
                <a:latin typeface="Times New Roman" pitchFamily="18" charset="0"/>
                <a:cs typeface="Times New Roman" pitchFamily="18" charset="0"/>
              </a:rPr>
              <a:t>"</a:t>
            </a:r>
            <a:r>
              <a:rPr lang="fr-FR" sz="2200" dirty="0" smtClean="0">
                <a:latin typeface="Times New Roman" pitchFamily="18" charset="0"/>
                <a:cs typeface="Times New Roman" pitchFamily="18" charset="0"/>
              </a:rPr>
              <a:t> : Cette option permet de préciser un petit descriptif de la JSP. Le texte fourni sera renvoyé par la méthode </a:t>
            </a:r>
            <a:r>
              <a:rPr lang="fr-FR" sz="2200" dirty="0" err="1" smtClean="0">
                <a:latin typeface="Times New Roman" pitchFamily="18" charset="0"/>
                <a:cs typeface="Times New Roman" pitchFamily="18" charset="0"/>
              </a:rPr>
              <a:t>getServletInfo</a:t>
            </a:r>
            <a:r>
              <a:rPr lang="fr-FR" sz="2200" dirty="0" smtClean="0">
                <a:latin typeface="Times New Roman" pitchFamily="18" charset="0"/>
                <a:cs typeface="Times New Roman" pitchFamily="18" charset="0"/>
              </a:rPr>
              <a:t>() de la Servlet générée.</a:t>
            </a:r>
            <a:endParaRPr lang="fr-FR" sz="2200" dirty="0">
              <a:latin typeface="Times New Roman" pitchFamily="18" charset="0"/>
              <a:cs typeface="Times New Roman" pitchFamily="18" charset="0"/>
            </a:endParaRPr>
          </a:p>
        </p:txBody>
      </p:sp>
      <p:pic>
        <p:nvPicPr>
          <p:cNvPr id="8" name="Picture 2"/>
          <p:cNvPicPr>
            <a:picLocks noChangeAspect="1" noChangeArrowheads="1"/>
          </p:cNvPicPr>
          <p:nvPr/>
        </p:nvPicPr>
        <p:blipFill>
          <a:blip r:embed="rId2"/>
          <a:srcRect/>
          <a:stretch>
            <a:fillRect/>
          </a:stretch>
        </p:blipFill>
        <p:spPr bwMode="auto">
          <a:xfrm>
            <a:off x="1857356" y="4572008"/>
            <a:ext cx="5786478" cy="19109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25428"/>
            <a:ext cx="8229600" cy="868347"/>
          </a:xfrm>
        </p:spPr>
        <p:txBody>
          <a:bodyPr>
            <a:normAutofit/>
          </a:bodyPr>
          <a:lstStyle/>
          <a:p>
            <a:r>
              <a:rPr lang="fr-FR" sz="3600" dirty="0" smtClean="0">
                <a:solidFill>
                  <a:srgbClr val="C00000"/>
                </a:solidFill>
              </a:rPr>
              <a:t>JSP (Java Server Pages)</a:t>
            </a:r>
            <a:endParaRPr lang="fr-FR" sz="36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16 avril 2017</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13</a:t>
            </a:fld>
            <a:endParaRPr lang="fr-BE"/>
          </a:p>
        </p:txBody>
      </p:sp>
      <p:cxnSp>
        <p:nvCxnSpPr>
          <p:cNvPr id="11" name="Connecteur droit 10"/>
          <p:cNvCxnSpPr/>
          <p:nvPr/>
        </p:nvCxnSpPr>
        <p:spPr>
          <a:xfrm>
            <a:off x="571472" y="500043"/>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3" name="Espace réservé du contenu 2"/>
          <p:cNvSpPr>
            <a:spLocks noGrp="1"/>
          </p:cNvSpPr>
          <p:nvPr>
            <p:ph idx="1"/>
          </p:nvPr>
        </p:nvSpPr>
        <p:spPr>
          <a:xfrm>
            <a:off x="357158" y="785794"/>
            <a:ext cx="8501090" cy="5572164"/>
          </a:xfrm>
        </p:spPr>
        <p:txBody>
          <a:bodyPr>
            <a:noAutofit/>
          </a:bodyPr>
          <a:lstStyle/>
          <a:p>
            <a:pPr marL="0" indent="0" algn="just">
              <a:buNone/>
            </a:pPr>
            <a:r>
              <a:rPr lang="fr-FR" sz="2400" b="1" dirty="0" smtClean="0">
                <a:latin typeface="Times New Roman" pitchFamily="18" charset="0"/>
                <a:cs typeface="Times New Roman" pitchFamily="18" charset="0"/>
              </a:rPr>
              <a:t>La directive </a:t>
            </a:r>
            <a:r>
              <a:rPr lang="fr-FR" sz="2400" b="1" dirty="0" smtClean="0">
                <a:latin typeface="Times New Roman" pitchFamily="18" charset="0"/>
                <a:cs typeface="Times New Roman" pitchFamily="18" charset="0"/>
              </a:rPr>
              <a:t>include</a:t>
            </a:r>
          </a:p>
          <a:p>
            <a:pPr marL="0" indent="0" algn="just">
              <a:buNone/>
            </a:pPr>
            <a:endParaRPr lang="fr-FR" sz="800" b="1" dirty="0" smtClean="0">
              <a:latin typeface="Times New Roman" pitchFamily="18" charset="0"/>
              <a:cs typeface="Times New Roman" pitchFamily="18" charset="0"/>
            </a:endParaRPr>
          </a:p>
          <a:p>
            <a:pPr algn="just">
              <a:buNone/>
            </a:pPr>
            <a:r>
              <a:rPr lang="fr-FR" sz="2200" dirty="0" smtClean="0">
                <a:latin typeface="Times New Roman" pitchFamily="18" charset="0"/>
                <a:cs typeface="Times New Roman" pitchFamily="18" charset="0"/>
              </a:rPr>
              <a:t>Cette directive permet d'inclure un </a:t>
            </a:r>
            <a:r>
              <a:rPr lang="fr-FR" sz="2200" dirty="0" smtClean="0">
                <a:latin typeface="Times New Roman" pitchFamily="18" charset="0"/>
                <a:cs typeface="Times New Roman" pitchFamily="18" charset="0"/>
              </a:rPr>
              <a:t>fichier </a:t>
            </a:r>
            <a:r>
              <a:rPr lang="fr-FR" sz="2200" dirty="0" smtClean="0">
                <a:latin typeface="Times New Roman" pitchFamily="18" charset="0"/>
                <a:cs typeface="Times New Roman" pitchFamily="18" charset="0"/>
              </a:rPr>
              <a:t>dans le code source JSP. Le </a:t>
            </a:r>
            <a:r>
              <a:rPr lang="fr-FR" sz="2200" dirty="0" smtClean="0">
                <a:latin typeface="Times New Roman" pitchFamily="18" charset="0"/>
                <a:cs typeface="Times New Roman" pitchFamily="18" charset="0"/>
              </a:rPr>
              <a:t>fichier </a:t>
            </a:r>
            <a:r>
              <a:rPr lang="fr-FR" sz="2200" dirty="0" smtClean="0">
                <a:latin typeface="Times New Roman" pitchFamily="18" charset="0"/>
                <a:cs typeface="Times New Roman" pitchFamily="18" charset="0"/>
              </a:rPr>
              <a:t>inclus peut ê</a:t>
            </a:r>
            <a:r>
              <a:rPr lang="fr-FR" sz="2200" dirty="0" smtClean="0">
                <a:latin typeface="Times New Roman" pitchFamily="18" charset="0"/>
                <a:cs typeface="Times New Roman" pitchFamily="18" charset="0"/>
              </a:rPr>
              <a:t>tre un </a:t>
            </a:r>
            <a:r>
              <a:rPr lang="fr-FR" sz="2200" dirty="0" smtClean="0">
                <a:latin typeface="Times New Roman" pitchFamily="18" charset="0"/>
                <a:cs typeface="Times New Roman" pitchFamily="18" charset="0"/>
              </a:rPr>
              <a:t>fragment de code JSP, HTML ou Java. Le </a:t>
            </a:r>
            <a:r>
              <a:rPr lang="fr-FR" sz="2200" dirty="0" smtClean="0">
                <a:latin typeface="Times New Roman" pitchFamily="18" charset="0"/>
                <a:cs typeface="Times New Roman" pitchFamily="18" charset="0"/>
              </a:rPr>
              <a:t>fichier </a:t>
            </a:r>
            <a:r>
              <a:rPr lang="fr-FR" sz="2200" dirty="0" smtClean="0">
                <a:latin typeface="Times New Roman" pitchFamily="18" charset="0"/>
                <a:cs typeface="Times New Roman" pitchFamily="18" charset="0"/>
              </a:rPr>
              <a:t>est inclus dans la JSP avant que </a:t>
            </a:r>
            <a:r>
              <a:rPr lang="fr-FR" sz="2200" dirty="0" smtClean="0">
                <a:latin typeface="Times New Roman" pitchFamily="18" charset="0"/>
                <a:cs typeface="Times New Roman" pitchFamily="18" charset="0"/>
              </a:rPr>
              <a:t>celle-ci ne </a:t>
            </a:r>
            <a:r>
              <a:rPr lang="fr-FR" sz="2200" dirty="0" smtClean="0">
                <a:latin typeface="Times New Roman" pitchFamily="18" charset="0"/>
                <a:cs typeface="Times New Roman" pitchFamily="18" charset="0"/>
              </a:rPr>
              <a:t>soit </a:t>
            </a:r>
            <a:r>
              <a:rPr lang="fr-FR" sz="2200" dirty="0" smtClean="0">
                <a:latin typeface="Times New Roman" pitchFamily="18" charset="0"/>
                <a:cs typeface="Times New Roman" pitchFamily="18" charset="0"/>
              </a:rPr>
              <a:t>interprétée en Servlet.</a:t>
            </a:r>
          </a:p>
          <a:p>
            <a:pPr algn="just">
              <a:buNone/>
            </a:pPr>
            <a:r>
              <a:rPr lang="fr-FR" sz="2200" dirty="0" smtClean="0">
                <a:latin typeface="Times New Roman" pitchFamily="18" charset="0"/>
                <a:cs typeface="Times New Roman" pitchFamily="18" charset="0"/>
              </a:rPr>
              <a:t>Ce tag est particulièrement utile pour insérer un élément commun a plusieurs pages tel qu'un en-tête ou un bas de page</a:t>
            </a:r>
            <a:r>
              <a:rPr lang="fr-FR" sz="2200" dirty="0" smtClean="0">
                <a:latin typeface="Times New Roman" pitchFamily="18" charset="0"/>
                <a:cs typeface="Times New Roman" pitchFamily="18" charset="0"/>
              </a:rPr>
              <a:t>.</a:t>
            </a:r>
          </a:p>
          <a:p>
            <a:pPr algn="just">
              <a:buNone/>
            </a:pPr>
            <a:endParaRPr lang="fr-FR" sz="2200" dirty="0" smtClean="0">
              <a:latin typeface="Times New Roman" pitchFamily="18" charset="0"/>
              <a:cs typeface="Times New Roman" pitchFamily="18" charset="0"/>
            </a:endParaRPr>
          </a:p>
          <a:p>
            <a:pPr algn="ctr">
              <a:buNone/>
            </a:pPr>
            <a:r>
              <a:rPr lang="fr-FR" sz="2800" b="1" dirty="0" smtClean="0">
                <a:solidFill>
                  <a:srgbClr val="FF0000"/>
                </a:solidFill>
              </a:rPr>
              <a:t>&lt;%@ include file="chemin relatif du fichier" </a:t>
            </a:r>
            <a:r>
              <a:rPr lang="fr-FR" sz="2800" b="1" dirty="0" smtClean="0">
                <a:solidFill>
                  <a:srgbClr val="FF0000"/>
                </a:solidFill>
              </a:rPr>
              <a:t>%&gt;</a:t>
            </a:r>
          </a:p>
          <a:p>
            <a:pPr>
              <a:buNone/>
            </a:pPr>
            <a:endParaRPr lang="fr-FR" sz="2200" dirty="0" smtClean="0">
              <a:solidFill>
                <a:srgbClr val="FF0000"/>
              </a:solidFill>
              <a:latin typeface="Times New Roman" pitchFamily="18" charset="0"/>
              <a:cs typeface="Times New Roman" pitchFamily="18" charset="0"/>
            </a:endParaRPr>
          </a:p>
          <a:p>
            <a:pPr algn="just">
              <a:buNone/>
            </a:pPr>
            <a:r>
              <a:rPr lang="fr-FR" sz="2200" dirty="0" smtClean="0">
                <a:latin typeface="Times New Roman" pitchFamily="18" charset="0"/>
                <a:cs typeface="Times New Roman" pitchFamily="18" charset="0"/>
              </a:rPr>
              <a:t>Si le chemin commence par un '/', alors le chemin est relatif au contexte de l'application, sinon il est relatif au chier JSP.</a:t>
            </a:r>
          </a:p>
          <a:p>
            <a:pPr algn="just">
              <a:buNone/>
            </a:pPr>
            <a:endParaRPr lang="fr-FR" sz="22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25428"/>
            <a:ext cx="8229600" cy="868347"/>
          </a:xfrm>
        </p:spPr>
        <p:txBody>
          <a:bodyPr>
            <a:normAutofit/>
          </a:bodyPr>
          <a:lstStyle/>
          <a:p>
            <a:r>
              <a:rPr lang="fr-FR" sz="3600" dirty="0" smtClean="0">
                <a:solidFill>
                  <a:srgbClr val="C00000"/>
                </a:solidFill>
              </a:rPr>
              <a:t>JSP (Java Server Pages)</a:t>
            </a:r>
            <a:endParaRPr lang="fr-FR" sz="36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16 avril 2017</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14</a:t>
            </a:fld>
            <a:endParaRPr lang="fr-BE"/>
          </a:p>
        </p:txBody>
      </p:sp>
      <p:cxnSp>
        <p:nvCxnSpPr>
          <p:cNvPr id="11" name="Connecteur droit 10"/>
          <p:cNvCxnSpPr/>
          <p:nvPr/>
        </p:nvCxnSpPr>
        <p:spPr>
          <a:xfrm>
            <a:off x="571472" y="500043"/>
            <a:ext cx="7929618" cy="1588"/>
          </a:xfrm>
          <a:prstGeom prst="line">
            <a:avLst/>
          </a:prstGeom>
          <a:ln/>
        </p:spPr>
        <p:style>
          <a:lnRef idx="3">
            <a:schemeClr val="accent2"/>
          </a:lnRef>
          <a:fillRef idx="0">
            <a:schemeClr val="accent2"/>
          </a:fillRef>
          <a:effectRef idx="2">
            <a:schemeClr val="accent2"/>
          </a:effectRef>
          <a:fontRef idx="minor">
            <a:schemeClr val="tx1"/>
          </a:fontRef>
        </p:style>
      </p:cxnSp>
      <p:pic>
        <p:nvPicPr>
          <p:cNvPr id="2050" name="Picture 2"/>
          <p:cNvPicPr>
            <a:picLocks noGrp="1" noChangeAspect="1" noChangeArrowheads="1"/>
          </p:cNvPicPr>
          <p:nvPr>
            <p:ph idx="1"/>
          </p:nvPr>
        </p:nvPicPr>
        <p:blipFill>
          <a:blip r:embed="rId2"/>
          <a:srcRect/>
          <a:stretch>
            <a:fillRect/>
          </a:stretch>
        </p:blipFill>
        <p:spPr bwMode="auto">
          <a:xfrm>
            <a:off x="642910" y="1357298"/>
            <a:ext cx="7823707" cy="5000660"/>
          </a:xfrm>
          <a:prstGeom prst="rect">
            <a:avLst/>
          </a:prstGeom>
          <a:noFill/>
          <a:ln w="9525">
            <a:noFill/>
            <a:miter lim="800000"/>
            <a:headEnd/>
            <a:tailEnd/>
          </a:ln>
          <a:effectLst/>
        </p:spPr>
      </p:pic>
      <p:sp>
        <p:nvSpPr>
          <p:cNvPr id="12" name="Espace réservé du contenu 2"/>
          <p:cNvSpPr txBox="1">
            <a:spLocks/>
          </p:cNvSpPr>
          <p:nvPr/>
        </p:nvSpPr>
        <p:spPr>
          <a:xfrm>
            <a:off x="357158" y="785794"/>
            <a:ext cx="8501090" cy="4786346"/>
          </a:xfrm>
          <a:prstGeom prst="rect">
            <a:avLst/>
          </a:prstGeom>
        </p:spPr>
        <p:txBody>
          <a:bodyPr vert="horz" lIns="91440" tIns="45720" rIns="91440" bIns="45720" rtlCol="0">
            <a:no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2400" b="1"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Exemple </a:t>
            </a:r>
            <a:endParaRPr kumimoji="0" lang="fr-FR" sz="24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25428"/>
            <a:ext cx="8229600" cy="868347"/>
          </a:xfrm>
        </p:spPr>
        <p:txBody>
          <a:bodyPr>
            <a:normAutofit/>
          </a:bodyPr>
          <a:lstStyle/>
          <a:p>
            <a:r>
              <a:rPr lang="fr-FR" sz="3600" dirty="0" smtClean="0">
                <a:solidFill>
                  <a:srgbClr val="C00000"/>
                </a:solidFill>
              </a:rPr>
              <a:t>JSP (Java Server Pages)</a:t>
            </a:r>
            <a:endParaRPr lang="fr-FR" sz="36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16 avril 2017</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15</a:t>
            </a:fld>
            <a:endParaRPr lang="fr-BE"/>
          </a:p>
        </p:txBody>
      </p:sp>
      <p:cxnSp>
        <p:nvCxnSpPr>
          <p:cNvPr id="11" name="Connecteur droit 10"/>
          <p:cNvCxnSpPr/>
          <p:nvPr/>
        </p:nvCxnSpPr>
        <p:spPr>
          <a:xfrm>
            <a:off x="571472" y="500043"/>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3" name="Espace réservé du contenu 2"/>
          <p:cNvSpPr>
            <a:spLocks noGrp="1"/>
          </p:cNvSpPr>
          <p:nvPr>
            <p:ph idx="1"/>
          </p:nvPr>
        </p:nvSpPr>
        <p:spPr>
          <a:xfrm>
            <a:off x="357158" y="785794"/>
            <a:ext cx="8501090" cy="5643602"/>
          </a:xfrm>
        </p:spPr>
        <p:txBody>
          <a:bodyPr>
            <a:noAutofit/>
          </a:bodyPr>
          <a:lstStyle/>
          <a:p>
            <a:pPr marL="0" indent="0" algn="just">
              <a:buNone/>
            </a:pPr>
            <a:r>
              <a:rPr lang="fr-FR" sz="2400" b="1" dirty="0" smtClean="0">
                <a:latin typeface="Times New Roman" pitchFamily="18" charset="0"/>
                <a:cs typeface="Times New Roman" pitchFamily="18" charset="0"/>
              </a:rPr>
              <a:t>Les </a:t>
            </a:r>
            <a:r>
              <a:rPr lang="fr-FR" sz="2400" b="1" dirty="0" smtClean="0">
                <a:latin typeface="Times New Roman" pitchFamily="18" charset="0"/>
                <a:cs typeface="Times New Roman" pitchFamily="18" charset="0"/>
              </a:rPr>
              <a:t>tags de </a:t>
            </a:r>
            <a:r>
              <a:rPr lang="fr-FR" sz="2400" b="1" dirty="0" err="1" smtClean="0">
                <a:latin typeface="Times New Roman" pitchFamily="18" charset="0"/>
                <a:cs typeface="Times New Roman" pitchFamily="18" charset="0"/>
              </a:rPr>
              <a:t>scripting</a:t>
            </a:r>
            <a:endParaRPr lang="fr-FR" sz="2400" b="1" dirty="0" smtClean="0">
              <a:latin typeface="Times New Roman" pitchFamily="18" charset="0"/>
              <a:cs typeface="Times New Roman" pitchFamily="18" charset="0"/>
            </a:endParaRPr>
          </a:p>
          <a:p>
            <a:pPr marL="0" indent="0" algn="just">
              <a:buNone/>
            </a:pPr>
            <a:endParaRPr lang="fr-FR" sz="800" b="1" dirty="0" smtClean="0">
              <a:latin typeface="Times New Roman" pitchFamily="18" charset="0"/>
              <a:cs typeface="Times New Roman" pitchFamily="18" charset="0"/>
            </a:endParaRPr>
          </a:p>
          <a:p>
            <a:pPr>
              <a:buNone/>
            </a:pPr>
            <a:r>
              <a:rPr lang="fr-FR" sz="2200" dirty="0" smtClean="0">
                <a:latin typeface="Times New Roman" pitchFamily="18" charset="0"/>
                <a:cs typeface="Times New Roman" pitchFamily="18" charset="0"/>
              </a:rPr>
              <a:t>Ces tags permettent </a:t>
            </a:r>
            <a:r>
              <a:rPr lang="fr-FR" sz="2200" dirty="0" smtClean="0">
                <a:latin typeface="Times New Roman" pitchFamily="18" charset="0"/>
                <a:cs typeface="Times New Roman" pitchFamily="18" charset="0"/>
              </a:rPr>
              <a:t>d'insérer </a:t>
            </a:r>
            <a:r>
              <a:rPr lang="fr-FR" sz="2200" dirty="0" smtClean="0">
                <a:latin typeface="Times New Roman" pitchFamily="18" charset="0"/>
                <a:cs typeface="Times New Roman" pitchFamily="18" charset="0"/>
              </a:rPr>
              <a:t>du code Java qui sera inclus dans la </a:t>
            </a:r>
            <a:r>
              <a:rPr lang="fr-FR" sz="2200" dirty="0" smtClean="0">
                <a:latin typeface="Times New Roman" pitchFamily="18" charset="0"/>
                <a:cs typeface="Times New Roman" pitchFamily="18" charset="0"/>
              </a:rPr>
              <a:t>Servlet générée </a:t>
            </a:r>
            <a:r>
              <a:rPr lang="fr-FR" sz="2200" dirty="0" smtClean="0">
                <a:latin typeface="Times New Roman" pitchFamily="18" charset="0"/>
                <a:cs typeface="Times New Roman" pitchFamily="18" charset="0"/>
              </a:rPr>
              <a:t>a partir </a:t>
            </a:r>
            <a:r>
              <a:rPr lang="fr-FR" sz="2200" dirty="0" smtClean="0">
                <a:latin typeface="Times New Roman" pitchFamily="18" charset="0"/>
                <a:cs typeface="Times New Roman" pitchFamily="18" charset="0"/>
              </a:rPr>
              <a:t>de la </a:t>
            </a:r>
            <a:r>
              <a:rPr lang="fr-FR" sz="2200" dirty="0" smtClean="0">
                <a:latin typeface="Times New Roman" pitchFamily="18" charset="0"/>
                <a:cs typeface="Times New Roman" pitchFamily="18" charset="0"/>
              </a:rPr>
              <a:t>JSP. Il existe trois tags pour </a:t>
            </a:r>
            <a:r>
              <a:rPr lang="fr-FR" sz="2200" dirty="0" smtClean="0">
                <a:latin typeface="Times New Roman" pitchFamily="18" charset="0"/>
                <a:cs typeface="Times New Roman" pitchFamily="18" charset="0"/>
              </a:rPr>
              <a:t>insérer </a:t>
            </a:r>
            <a:r>
              <a:rPr lang="fr-FR" sz="2200" dirty="0" smtClean="0">
                <a:latin typeface="Times New Roman" pitchFamily="18" charset="0"/>
                <a:cs typeface="Times New Roman" pitchFamily="18" charset="0"/>
              </a:rPr>
              <a:t>du code </a:t>
            </a:r>
            <a:r>
              <a:rPr lang="fr-FR" sz="2200" dirty="0" smtClean="0">
                <a:latin typeface="Times New Roman" pitchFamily="18" charset="0"/>
                <a:cs typeface="Times New Roman" pitchFamily="18" charset="0"/>
              </a:rPr>
              <a:t>Java:</a:t>
            </a:r>
          </a:p>
          <a:p>
            <a:pPr>
              <a:buNone/>
            </a:pPr>
            <a:endParaRPr lang="fr-FR" sz="800" dirty="0" smtClean="0">
              <a:latin typeface="Times New Roman" pitchFamily="18" charset="0"/>
              <a:cs typeface="Times New Roman" pitchFamily="18" charset="0"/>
            </a:endParaRPr>
          </a:p>
          <a:p>
            <a:pPr algn="just">
              <a:buNone/>
            </a:pPr>
            <a:r>
              <a:rPr lang="fr-FR" sz="2200" b="1" dirty="0" smtClean="0">
                <a:latin typeface="Times New Roman" pitchFamily="18" charset="0"/>
                <a:cs typeface="Times New Roman" pitchFamily="18" charset="0"/>
              </a:rPr>
              <a:t>le tag de déclaration </a:t>
            </a:r>
            <a:r>
              <a:rPr lang="fr-FR" sz="2200" dirty="0" smtClean="0">
                <a:latin typeface="Times New Roman" pitchFamily="18" charset="0"/>
                <a:cs typeface="Times New Roman" pitchFamily="18" charset="0"/>
              </a:rPr>
              <a:t>: le code Java est inclus dans le corps de la Servlet générée. </a:t>
            </a:r>
            <a:r>
              <a:rPr lang="fr-FR" sz="2200" dirty="0" smtClean="0">
                <a:latin typeface="Times New Roman" pitchFamily="18" charset="0"/>
                <a:cs typeface="Times New Roman" pitchFamily="18" charset="0"/>
              </a:rPr>
              <a:t>Ce code peut être la déclaration de variables d'instances ou de classes ou la déclaration de méthodes</a:t>
            </a:r>
            <a:r>
              <a:rPr lang="fr-FR" sz="2200" dirty="0" smtClean="0">
                <a:latin typeface="Times New Roman" pitchFamily="18" charset="0"/>
                <a:cs typeface="Times New Roman" pitchFamily="18" charset="0"/>
              </a:rPr>
              <a:t>.</a:t>
            </a:r>
          </a:p>
          <a:p>
            <a:pPr algn="just">
              <a:buNone/>
            </a:pPr>
            <a:endParaRPr lang="fr-FR" sz="800" dirty="0" smtClean="0">
              <a:latin typeface="Times New Roman" pitchFamily="18" charset="0"/>
              <a:cs typeface="Times New Roman" pitchFamily="18" charset="0"/>
            </a:endParaRPr>
          </a:p>
          <a:p>
            <a:pPr>
              <a:buNone/>
            </a:pPr>
            <a:r>
              <a:rPr lang="fr-FR" sz="2200" b="1" dirty="0" smtClean="0">
                <a:latin typeface="Times New Roman" pitchFamily="18" charset="0"/>
                <a:cs typeface="Times New Roman" pitchFamily="18" charset="0"/>
              </a:rPr>
              <a:t>le tag d'expression </a:t>
            </a:r>
            <a:r>
              <a:rPr lang="fr-FR" sz="2200" dirty="0" smtClean="0">
                <a:latin typeface="Times New Roman" pitchFamily="18" charset="0"/>
                <a:cs typeface="Times New Roman" pitchFamily="18" charset="0"/>
              </a:rPr>
              <a:t>: évalue une expression et insère le résultat sous forme de chaîne de caractères dans la page web générée</a:t>
            </a:r>
            <a:r>
              <a:rPr lang="fr-FR" sz="2200" dirty="0" smtClean="0">
                <a:latin typeface="Times New Roman" pitchFamily="18" charset="0"/>
                <a:cs typeface="Times New Roman" pitchFamily="18" charset="0"/>
              </a:rPr>
              <a:t>.</a:t>
            </a:r>
            <a:endParaRPr lang="fr-FR" sz="2200" dirty="0" smtClean="0">
              <a:latin typeface="Times New Roman" pitchFamily="18" charset="0"/>
              <a:cs typeface="Times New Roman" pitchFamily="18" charset="0"/>
            </a:endParaRPr>
          </a:p>
          <a:p>
            <a:pPr>
              <a:buNone/>
            </a:pPr>
            <a:endParaRPr lang="fr-FR" sz="800" dirty="0" smtClean="0">
              <a:latin typeface="Times New Roman" pitchFamily="18" charset="0"/>
              <a:cs typeface="Times New Roman" pitchFamily="18" charset="0"/>
            </a:endParaRPr>
          </a:p>
          <a:p>
            <a:pPr algn="just">
              <a:buNone/>
            </a:pPr>
            <a:r>
              <a:rPr lang="fr-FR" sz="2200" b="1" dirty="0" smtClean="0">
                <a:latin typeface="Times New Roman" pitchFamily="18" charset="0"/>
                <a:cs typeface="Times New Roman" pitchFamily="18" charset="0"/>
              </a:rPr>
              <a:t>le tag de scriptlets </a:t>
            </a:r>
            <a:r>
              <a:rPr lang="fr-FR" sz="2200" dirty="0" smtClean="0">
                <a:latin typeface="Times New Roman" pitchFamily="18" charset="0"/>
                <a:cs typeface="Times New Roman" pitchFamily="18" charset="0"/>
              </a:rPr>
              <a:t>: </a:t>
            </a:r>
            <a:r>
              <a:rPr lang="fr-FR" sz="2200" dirty="0" smtClean="0">
                <a:latin typeface="Times New Roman" pitchFamily="18" charset="0"/>
                <a:cs typeface="Times New Roman" pitchFamily="18" charset="0"/>
              </a:rPr>
              <a:t>ou on écrit le code java ordinaire (boucles, tests, traitement, etc.)</a:t>
            </a:r>
          </a:p>
          <a:p>
            <a:pPr>
              <a:buNone/>
            </a:pPr>
            <a:endParaRPr lang="fr-FR" sz="22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25428"/>
            <a:ext cx="8229600" cy="868347"/>
          </a:xfrm>
        </p:spPr>
        <p:txBody>
          <a:bodyPr>
            <a:normAutofit/>
          </a:bodyPr>
          <a:lstStyle/>
          <a:p>
            <a:r>
              <a:rPr lang="fr-FR" sz="3600" dirty="0" smtClean="0">
                <a:solidFill>
                  <a:srgbClr val="C00000"/>
                </a:solidFill>
              </a:rPr>
              <a:t>JSP (Java Server Pages)</a:t>
            </a:r>
            <a:endParaRPr lang="fr-FR" sz="36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16 avril 2017</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16</a:t>
            </a:fld>
            <a:endParaRPr lang="fr-BE"/>
          </a:p>
        </p:txBody>
      </p:sp>
      <p:cxnSp>
        <p:nvCxnSpPr>
          <p:cNvPr id="11" name="Connecteur droit 10"/>
          <p:cNvCxnSpPr/>
          <p:nvPr/>
        </p:nvCxnSpPr>
        <p:spPr>
          <a:xfrm>
            <a:off x="571472" y="500043"/>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3" name="Espace réservé du contenu 2"/>
          <p:cNvSpPr>
            <a:spLocks noGrp="1"/>
          </p:cNvSpPr>
          <p:nvPr>
            <p:ph idx="1"/>
          </p:nvPr>
        </p:nvSpPr>
        <p:spPr>
          <a:xfrm>
            <a:off x="357158" y="785794"/>
            <a:ext cx="8501090" cy="5715040"/>
          </a:xfrm>
        </p:spPr>
        <p:txBody>
          <a:bodyPr>
            <a:noAutofit/>
          </a:bodyPr>
          <a:lstStyle/>
          <a:p>
            <a:pPr marL="0" indent="0" algn="just">
              <a:buNone/>
            </a:pPr>
            <a:r>
              <a:rPr lang="fr-FR" sz="2400" b="1" dirty="0" smtClean="0">
                <a:latin typeface="Times New Roman" pitchFamily="18" charset="0"/>
                <a:cs typeface="Times New Roman" pitchFamily="18" charset="0"/>
              </a:rPr>
              <a:t>Le tag de </a:t>
            </a:r>
            <a:r>
              <a:rPr lang="fr-FR" sz="2400" b="1" dirty="0" smtClean="0">
                <a:latin typeface="Times New Roman" pitchFamily="18" charset="0"/>
                <a:cs typeface="Times New Roman" pitchFamily="18" charset="0"/>
              </a:rPr>
              <a:t>déclarations </a:t>
            </a:r>
            <a:r>
              <a:rPr lang="fr-FR" sz="2800" b="1" dirty="0" smtClean="0">
                <a:solidFill>
                  <a:srgbClr val="FF0000"/>
                </a:solidFill>
                <a:latin typeface="Times New Roman" pitchFamily="18" charset="0"/>
                <a:cs typeface="Times New Roman" pitchFamily="18" charset="0"/>
              </a:rPr>
              <a:t>&lt;%! </a:t>
            </a:r>
            <a:r>
              <a:rPr lang="fr-FR" sz="2800" b="1" dirty="0" smtClean="0">
                <a:solidFill>
                  <a:srgbClr val="FF0000"/>
                </a:solidFill>
                <a:latin typeface="Times New Roman" pitchFamily="18" charset="0"/>
                <a:cs typeface="Times New Roman" pitchFamily="18" charset="0"/>
              </a:rPr>
              <a:t>... %&gt;</a:t>
            </a:r>
          </a:p>
          <a:p>
            <a:pPr marL="0" indent="0" algn="just">
              <a:buNone/>
            </a:pPr>
            <a:endParaRPr lang="fr-FR" sz="800" b="1" dirty="0" smtClean="0">
              <a:solidFill>
                <a:srgbClr val="FF0000"/>
              </a:solidFill>
              <a:latin typeface="Times New Roman" pitchFamily="18" charset="0"/>
              <a:cs typeface="Times New Roman" pitchFamily="18" charset="0"/>
            </a:endParaRPr>
          </a:p>
          <a:p>
            <a:pPr>
              <a:buNone/>
            </a:pPr>
            <a:r>
              <a:rPr lang="fr-FR" sz="2200" dirty="0" smtClean="0">
                <a:latin typeface="Times New Roman" pitchFamily="18" charset="0"/>
                <a:cs typeface="Times New Roman" pitchFamily="18" charset="0"/>
              </a:rPr>
              <a:t>Ce tag permet de </a:t>
            </a:r>
            <a:r>
              <a:rPr lang="fr-FR" sz="2200" dirty="0" smtClean="0">
                <a:latin typeface="Times New Roman" pitchFamily="18" charset="0"/>
                <a:cs typeface="Times New Roman" pitchFamily="18" charset="0"/>
              </a:rPr>
              <a:t>déclarer </a:t>
            </a:r>
            <a:r>
              <a:rPr lang="fr-FR" sz="2200" dirty="0" smtClean="0">
                <a:latin typeface="Times New Roman" pitchFamily="18" charset="0"/>
                <a:cs typeface="Times New Roman" pitchFamily="18" charset="0"/>
              </a:rPr>
              <a:t>des variables ou des </a:t>
            </a:r>
            <a:r>
              <a:rPr lang="fr-FR" sz="2200" dirty="0" smtClean="0">
                <a:latin typeface="Times New Roman" pitchFamily="18" charset="0"/>
                <a:cs typeface="Times New Roman" pitchFamily="18" charset="0"/>
              </a:rPr>
              <a:t>méthodes </a:t>
            </a:r>
            <a:r>
              <a:rPr lang="fr-FR" sz="2200" dirty="0" smtClean="0">
                <a:latin typeface="Times New Roman" pitchFamily="18" charset="0"/>
                <a:cs typeface="Times New Roman" pitchFamily="18" charset="0"/>
              </a:rPr>
              <a:t>qui pourront ê</a:t>
            </a:r>
            <a:r>
              <a:rPr lang="fr-FR" sz="2200" dirty="0" smtClean="0">
                <a:latin typeface="Times New Roman" pitchFamily="18" charset="0"/>
                <a:cs typeface="Times New Roman" pitchFamily="18" charset="0"/>
              </a:rPr>
              <a:t>tre utilisées </a:t>
            </a:r>
            <a:r>
              <a:rPr lang="fr-FR" sz="2200" dirty="0" smtClean="0">
                <a:latin typeface="Times New Roman" pitchFamily="18" charset="0"/>
                <a:cs typeface="Times New Roman" pitchFamily="18" charset="0"/>
              </a:rPr>
              <a:t>dans </a:t>
            </a:r>
            <a:r>
              <a:rPr lang="fr-FR" sz="2200" dirty="0" smtClean="0">
                <a:latin typeface="Times New Roman" pitchFamily="18" charset="0"/>
                <a:cs typeface="Times New Roman" pitchFamily="18" charset="0"/>
              </a:rPr>
              <a:t>la JSP</a:t>
            </a:r>
            <a:r>
              <a:rPr lang="fr-FR" sz="2200" dirty="0" smtClean="0">
                <a:latin typeface="Times New Roman" pitchFamily="18" charset="0"/>
                <a:cs typeface="Times New Roman" pitchFamily="18" charset="0"/>
              </a:rPr>
              <a:t>. Il ne </a:t>
            </a:r>
            <a:r>
              <a:rPr lang="fr-FR" sz="2200" dirty="0" smtClean="0">
                <a:latin typeface="Times New Roman" pitchFamily="18" charset="0"/>
                <a:cs typeface="Times New Roman" pitchFamily="18" charset="0"/>
              </a:rPr>
              <a:t>génère </a:t>
            </a:r>
            <a:r>
              <a:rPr lang="fr-FR" sz="2200" dirty="0" smtClean="0">
                <a:latin typeface="Times New Roman" pitchFamily="18" charset="0"/>
                <a:cs typeface="Times New Roman" pitchFamily="18" charset="0"/>
              </a:rPr>
              <a:t>aucun </a:t>
            </a:r>
            <a:r>
              <a:rPr lang="fr-FR" sz="2200" dirty="0" smtClean="0">
                <a:latin typeface="Times New Roman" pitchFamily="18" charset="0"/>
                <a:cs typeface="Times New Roman" pitchFamily="18" charset="0"/>
              </a:rPr>
              <a:t>caractère </a:t>
            </a:r>
            <a:r>
              <a:rPr lang="fr-FR" sz="2200" dirty="0" smtClean="0">
                <a:latin typeface="Times New Roman" pitchFamily="18" charset="0"/>
                <a:cs typeface="Times New Roman" pitchFamily="18" charset="0"/>
              </a:rPr>
              <a:t>dans le chier HTML de sortie</a:t>
            </a:r>
            <a:r>
              <a:rPr lang="fr-FR" sz="2200" dirty="0" smtClean="0">
                <a:latin typeface="Times New Roman" pitchFamily="18" charset="0"/>
                <a:cs typeface="Times New Roman" pitchFamily="18" charset="0"/>
              </a:rPr>
              <a:t>.</a:t>
            </a:r>
          </a:p>
          <a:p>
            <a:pPr>
              <a:buNone/>
            </a:pPr>
            <a:endParaRPr lang="fr-FR" sz="2200" dirty="0" smtClean="0">
              <a:latin typeface="Times New Roman" pitchFamily="18" charset="0"/>
              <a:cs typeface="Times New Roman" pitchFamily="18" charset="0"/>
            </a:endParaRPr>
          </a:p>
          <a:p>
            <a:pPr>
              <a:buNone/>
            </a:pPr>
            <a:r>
              <a:rPr lang="fr-FR" sz="2400" b="1" dirty="0" smtClean="0">
                <a:latin typeface="Times New Roman" pitchFamily="18" charset="0"/>
                <a:cs typeface="Times New Roman" pitchFamily="18" charset="0"/>
              </a:rPr>
              <a:t>Exemple :</a:t>
            </a:r>
          </a:p>
          <a:p>
            <a:pPr>
              <a:buNone/>
            </a:pPr>
            <a:r>
              <a:rPr lang="fr-FR" sz="2200" dirty="0" smtClean="0">
                <a:latin typeface="Times New Roman" pitchFamily="18" charset="0"/>
                <a:cs typeface="Times New Roman" pitchFamily="18" charset="0"/>
              </a:rPr>
              <a:t>&lt;%! </a:t>
            </a:r>
            <a:r>
              <a:rPr lang="fr-FR" sz="2200" dirty="0" err="1" smtClean="0">
                <a:latin typeface="Times New Roman" pitchFamily="18" charset="0"/>
                <a:cs typeface="Times New Roman" pitchFamily="18" charset="0"/>
              </a:rPr>
              <a:t>int</a:t>
            </a:r>
            <a:r>
              <a:rPr lang="fr-FR" sz="2200" dirty="0" smtClean="0">
                <a:latin typeface="Times New Roman" pitchFamily="18" charset="0"/>
                <a:cs typeface="Times New Roman" pitchFamily="18" charset="0"/>
              </a:rPr>
              <a:t> i = 0; %&gt;</a:t>
            </a:r>
          </a:p>
          <a:p>
            <a:pPr>
              <a:buNone/>
            </a:pPr>
            <a:r>
              <a:rPr lang="fr-FR" sz="2200" dirty="0" smtClean="0">
                <a:latin typeface="Times New Roman" pitchFamily="18" charset="0"/>
                <a:cs typeface="Times New Roman" pitchFamily="18" charset="0"/>
              </a:rPr>
              <a:t>&lt;%! </a:t>
            </a:r>
            <a:r>
              <a:rPr lang="fr-FR" sz="2200" dirty="0" err="1" smtClean="0">
                <a:latin typeface="Times New Roman" pitchFamily="18" charset="0"/>
                <a:cs typeface="Times New Roman" pitchFamily="18" charset="0"/>
              </a:rPr>
              <a:t>dateDuJour</a:t>
            </a:r>
            <a:r>
              <a:rPr lang="fr-FR" sz="2200" dirty="0" smtClean="0">
                <a:latin typeface="Times New Roman" pitchFamily="18" charset="0"/>
                <a:cs typeface="Times New Roman" pitchFamily="18" charset="0"/>
              </a:rPr>
              <a:t> = new </a:t>
            </a:r>
            <a:r>
              <a:rPr lang="fr-FR" sz="2200" dirty="0" err="1" smtClean="0">
                <a:latin typeface="Times New Roman" pitchFamily="18" charset="0"/>
                <a:cs typeface="Times New Roman" pitchFamily="18" charset="0"/>
              </a:rPr>
              <a:t>java.util.Date</a:t>
            </a:r>
            <a:r>
              <a:rPr lang="fr-FR" sz="2200" dirty="0" smtClean="0">
                <a:latin typeface="Times New Roman" pitchFamily="18" charset="0"/>
                <a:cs typeface="Times New Roman" pitchFamily="18" charset="0"/>
              </a:rPr>
              <a:t>(); </a:t>
            </a:r>
            <a:r>
              <a:rPr lang="fr-FR" sz="2200" dirty="0" smtClean="0">
                <a:latin typeface="Times New Roman" pitchFamily="18" charset="0"/>
                <a:cs typeface="Times New Roman" pitchFamily="18" charset="0"/>
              </a:rPr>
              <a:t>%&gt;</a:t>
            </a:r>
          </a:p>
          <a:p>
            <a:pPr>
              <a:buNone/>
            </a:pPr>
            <a:endParaRPr lang="fr-FR" sz="2200" b="1" dirty="0" smtClean="0">
              <a:latin typeface="Times New Roman" pitchFamily="18" charset="0"/>
              <a:cs typeface="Times New Roman" pitchFamily="18" charset="0"/>
            </a:endParaRPr>
          </a:p>
          <a:p>
            <a:pPr>
              <a:buNone/>
            </a:pPr>
            <a:endParaRPr lang="fr-FR" sz="2200" b="1" dirty="0" smtClean="0">
              <a:latin typeface="Times New Roman" pitchFamily="18" charset="0"/>
              <a:cs typeface="Times New Roman" pitchFamily="18" charset="0"/>
            </a:endParaRPr>
          </a:p>
          <a:p>
            <a:pPr>
              <a:buNone/>
            </a:pPr>
            <a:endParaRPr lang="fr-FR" sz="2200" dirty="0" smtClean="0">
              <a:latin typeface="Times New Roman" pitchFamily="18" charset="0"/>
              <a:cs typeface="Times New Roman" pitchFamily="18" charset="0"/>
            </a:endParaRPr>
          </a:p>
          <a:p>
            <a:pPr>
              <a:buNone/>
            </a:pPr>
            <a:endParaRPr lang="fr-FR" sz="2200" dirty="0" smtClean="0">
              <a:latin typeface="Times New Roman" pitchFamily="18" charset="0"/>
              <a:cs typeface="Times New Roman" pitchFamily="18" charset="0"/>
            </a:endParaRPr>
          </a:p>
          <a:p>
            <a:endParaRPr lang="fr-FR"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25428"/>
            <a:ext cx="8229600" cy="868347"/>
          </a:xfrm>
        </p:spPr>
        <p:txBody>
          <a:bodyPr>
            <a:normAutofit/>
          </a:bodyPr>
          <a:lstStyle/>
          <a:p>
            <a:r>
              <a:rPr lang="fr-FR" sz="3600" dirty="0" smtClean="0">
                <a:solidFill>
                  <a:srgbClr val="C00000"/>
                </a:solidFill>
              </a:rPr>
              <a:t>JSP (Java Server Pages)</a:t>
            </a:r>
            <a:endParaRPr lang="fr-FR" sz="36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16 avril 2017</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17</a:t>
            </a:fld>
            <a:endParaRPr lang="fr-BE"/>
          </a:p>
        </p:txBody>
      </p:sp>
      <p:cxnSp>
        <p:nvCxnSpPr>
          <p:cNvPr id="11" name="Connecteur droit 10"/>
          <p:cNvCxnSpPr/>
          <p:nvPr/>
        </p:nvCxnSpPr>
        <p:spPr>
          <a:xfrm>
            <a:off x="571472" y="500043"/>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3" name="Espace réservé du contenu 2"/>
          <p:cNvSpPr>
            <a:spLocks noGrp="1"/>
          </p:cNvSpPr>
          <p:nvPr>
            <p:ph idx="1"/>
          </p:nvPr>
        </p:nvSpPr>
        <p:spPr>
          <a:xfrm>
            <a:off x="357158" y="785794"/>
            <a:ext cx="8501090" cy="4786346"/>
          </a:xfrm>
        </p:spPr>
        <p:txBody>
          <a:bodyPr>
            <a:noAutofit/>
          </a:bodyPr>
          <a:lstStyle/>
          <a:p>
            <a:pPr marL="0" indent="0" algn="just">
              <a:buNone/>
            </a:pPr>
            <a:r>
              <a:rPr lang="fr-FR" sz="2200" dirty="0" smtClean="0">
                <a:latin typeface="Times New Roman" pitchFamily="18" charset="0"/>
                <a:cs typeface="Times New Roman" pitchFamily="18" charset="0"/>
              </a:rPr>
              <a:t>Ce tag permet aussi </a:t>
            </a:r>
            <a:r>
              <a:rPr lang="fr-FR" sz="2200" dirty="0" smtClean="0">
                <a:latin typeface="Times New Roman" pitchFamily="18" charset="0"/>
                <a:cs typeface="Times New Roman" pitchFamily="18" charset="0"/>
              </a:rPr>
              <a:t>d'insérer </a:t>
            </a:r>
            <a:r>
              <a:rPr lang="fr-FR" sz="2200" dirty="0" smtClean="0">
                <a:latin typeface="Times New Roman" pitchFamily="18" charset="0"/>
                <a:cs typeface="Times New Roman" pitchFamily="18" charset="0"/>
              </a:rPr>
              <a:t>des </a:t>
            </a:r>
            <a:r>
              <a:rPr lang="fr-FR" sz="2200" dirty="0" smtClean="0">
                <a:latin typeface="Times New Roman" pitchFamily="18" charset="0"/>
                <a:cs typeface="Times New Roman" pitchFamily="18" charset="0"/>
              </a:rPr>
              <a:t>méthodes</a:t>
            </a:r>
          </a:p>
          <a:p>
            <a:pPr marL="0" indent="0" algn="just">
              <a:buNone/>
            </a:pPr>
            <a:endParaRPr lang="fr-FR" sz="22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1357289" y="1500174"/>
            <a:ext cx="6199529" cy="4143404"/>
          </a:xfrm>
          <a:prstGeom prst="rect">
            <a:avLst/>
          </a:prstGeom>
          <a:noFill/>
          <a:ln w="9525">
            <a:noFill/>
            <a:miter lim="800000"/>
            <a:headEnd/>
            <a:tailEnd/>
          </a:ln>
          <a:effectLst/>
        </p:spPr>
      </p:pic>
      <p:sp>
        <p:nvSpPr>
          <p:cNvPr id="12" name="Rectangle à coins arrondis 11"/>
          <p:cNvSpPr/>
          <p:nvPr/>
        </p:nvSpPr>
        <p:spPr>
          <a:xfrm>
            <a:off x="2143108" y="3000372"/>
            <a:ext cx="3571900" cy="121444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endParaRPr lang="fr-FR"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25428"/>
            <a:ext cx="8229600" cy="868347"/>
          </a:xfrm>
        </p:spPr>
        <p:txBody>
          <a:bodyPr>
            <a:normAutofit/>
          </a:bodyPr>
          <a:lstStyle/>
          <a:p>
            <a:r>
              <a:rPr lang="fr-FR" sz="3600" dirty="0" smtClean="0">
                <a:solidFill>
                  <a:srgbClr val="C00000"/>
                </a:solidFill>
              </a:rPr>
              <a:t>JSP (Java Server Pages)</a:t>
            </a:r>
            <a:endParaRPr lang="fr-FR" sz="36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16 avril 2017</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18</a:t>
            </a:fld>
            <a:endParaRPr lang="fr-BE"/>
          </a:p>
        </p:txBody>
      </p:sp>
      <p:cxnSp>
        <p:nvCxnSpPr>
          <p:cNvPr id="11" name="Connecteur droit 10"/>
          <p:cNvCxnSpPr/>
          <p:nvPr/>
        </p:nvCxnSpPr>
        <p:spPr>
          <a:xfrm>
            <a:off x="571472" y="500043"/>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3" name="Espace réservé du contenu 2"/>
          <p:cNvSpPr>
            <a:spLocks noGrp="1"/>
          </p:cNvSpPr>
          <p:nvPr>
            <p:ph idx="1"/>
          </p:nvPr>
        </p:nvSpPr>
        <p:spPr>
          <a:xfrm>
            <a:off x="357158" y="785794"/>
            <a:ext cx="8501090" cy="4786346"/>
          </a:xfrm>
        </p:spPr>
        <p:txBody>
          <a:bodyPr>
            <a:noAutofit/>
          </a:bodyPr>
          <a:lstStyle/>
          <a:p>
            <a:pPr marL="0" indent="0" algn="just">
              <a:buNone/>
            </a:pPr>
            <a:r>
              <a:rPr lang="fr-FR" sz="2400" b="1" dirty="0" smtClean="0">
                <a:latin typeface="Times New Roman" pitchFamily="18" charset="0"/>
                <a:cs typeface="Times New Roman" pitchFamily="18" charset="0"/>
              </a:rPr>
              <a:t>Le tag </a:t>
            </a:r>
            <a:r>
              <a:rPr lang="fr-FR" sz="2400" b="1" dirty="0" smtClean="0">
                <a:latin typeface="Times New Roman" pitchFamily="18" charset="0"/>
                <a:cs typeface="Times New Roman" pitchFamily="18" charset="0"/>
              </a:rPr>
              <a:t>d'expressions</a:t>
            </a:r>
            <a:r>
              <a:rPr lang="fr-FR" sz="2400" b="1" dirty="0">
                <a:latin typeface="Times New Roman" pitchFamily="18" charset="0"/>
                <a:cs typeface="Times New Roman" pitchFamily="18" charset="0"/>
              </a:rPr>
              <a:t> </a:t>
            </a:r>
            <a:r>
              <a:rPr lang="fr-FR" sz="2800" b="1" dirty="0" smtClean="0">
                <a:solidFill>
                  <a:srgbClr val="FF0000"/>
                </a:solidFill>
                <a:latin typeface="Times New Roman" pitchFamily="18" charset="0"/>
                <a:cs typeface="Times New Roman" pitchFamily="18" charset="0"/>
              </a:rPr>
              <a:t>&lt;%= ... </a:t>
            </a:r>
            <a:r>
              <a:rPr lang="fr-FR" sz="2800" b="1" dirty="0" smtClean="0">
                <a:solidFill>
                  <a:srgbClr val="FF0000"/>
                </a:solidFill>
                <a:latin typeface="Times New Roman" pitchFamily="18" charset="0"/>
                <a:cs typeface="Times New Roman" pitchFamily="18" charset="0"/>
              </a:rPr>
              <a:t>%&gt;</a:t>
            </a:r>
          </a:p>
          <a:p>
            <a:pPr marL="0" indent="0" algn="just">
              <a:buNone/>
            </a:pPr>
            <a:endParaRPr lang="fr-FR" sz="800" b="1" dirty="0" smtClean="0">
              <a:solidFill>
                <a:srgbClr val="FF0000"/>
              </a:solidFill>
              <a:latin typeface="Times New Roman" pitchFamily="18" charset="0"/>
              <a:cs typeface="Times New Roman" pitchFamily="18" charset="0"/>
            </a:endParaRPr>
          </a:p>
          <a:p>
            <a:pPr algn="just">
              <a:buNone/>
            </a:pPr>
            <a:r>
              <a:rPr lang="fr-FR" sz="2200" dirty="0" smtClean="0">
                <a:latin typeface="Times New Roman" pitchFamily="18" charset="0"/>
                <a:cs typeface="Times New Roman" pitchFamily="18" charset="0"/>
              </a:rPr>
              <a:t>Le moteur de JSP remplace ce tag par le </a:t>
            </a:r>
            <a:r>
              <a:rPr lang="fr-FR" sz="2200" dirty="0" smtClean="0">
                <a:latin typeface="Times New Roman" pitchFamily="18" charset="0"/>
                <a:cs typeface="Times New Roman" pitchFamily="18" charset="0"/>
              </a:rPr>
              <a:t>résultat </a:t>
            </a:r>
            <a:r>
              <a:rPr lang="fr-FR" sz="2200" dirty="0" smtClean="0">
                <a:latin typeface="Times New Roman" pitchFamily="18" charset="0"/>
                <a:cs typeface="Times New Roman" pitchFamily="18" charset="0"/>
              </a:rPr>
              <a:t>de </a:t>
            </a:r>
            <a:r>
              <a:rPr lang="fr-FR" sz="2200" dirty="0" smtClean="0">
                <a:latin typeface="Times New Roman" pitchFamily="18" charset="0"/>
                <a:cs typeface="Times New Roman" pitchFamily="18" charset="0"/>
              </a:rPr>
              <a:t>l‘évaluation </a:t>
            </a:r>
            <a:r>
              <a:rPr lang="fr-FR" sz="2200" dirty="0" smtClean="0">
                <a:latin typeface="Times New Roman" pitchFamily="18" charset="0"/>
                <a:cs typeface="Times New Roman" pitchFamily="18" charset="0"/>
              </a:rPr>
              <a:t>de l'expression </a:t>
            </a:r>
            <a:r>
              <a:rPr lang="fr-FR" sz="2200" dirty="0" smtClean="0">
                <a:latin typeface="Times New Roman" pitchFamily="18" charset="0"/>
                <a:cs typeface="Times New Roman" pitchFamily="18" charset="0"/>
              </a:rPr>
              <a:t>présente dans le </a:t>
            </a:r>
            <a:r>
              <a:rPr lang="fr-FR" sz="2200" dirty="0" smtClean="0">
                <a:latin typeface="Times New Roman" pitchFamily="18" charset="0"/>
                <a:cs typeface="Times New Roman" pitchFamily="18" charset="0"/>
              </a:rPr>
              <a:t>tag</a:t>
            </a:r>
            <a:r>
              <a:rPr lang="fr-FR" sz="2200" dirty="0" smtClean="0">
                <a:latin typeface="Times New Roman" pitchFamily="18" charset="0"/>
                <a:cs typeface="Times New Roman" pitchFamily="18" charset="0"/>
              </a:rPr>
              <a:t>.</a:t>
            </a:r>
          </a:p>
          <a:p>
            <a:pPr>
              <a:buNone/>
            </a:pPr>
            <a:endParaRPr lang="fr-FR" sz="800" dirty="0" smtClean="0">
              <a:latin typeface="Times New Roman" pitchFamily="18" charset="0"/>
              <a:cs typeface="Times New Roman" pitchFamily="18" charset="0"/>
            </a:endParaRPr>
          </a:p>
          <a:p>
            <a:pPr algn="just">
              <a:buNone/>
            </a:pPr>
            <a:r>
              <a:rPr lang="fr-FR" sz="2200" dirty="0" smtClean="0">
                <a:latin typeface="Times New Roman" pitchFamily="18" charset="0"/>
                <a:cs typeface="Times New Roman" pitchFamily="18" charset="0"/>
              </a:rPr>
              <a:t>Ce </a:t>
            </a:r>
            <a:r>
              <a:rPr lang="fr-FR" sz="2200" dirty="0" smtClean="0">
                <a:latin typeface="Times New Roman" pitchFamily="18" charset="0"/>
                <a:cs typeface="Times New Roman" pitchFamily="18" charset="0"/>
              </a:rPr>
              <a:t>résultat </a:t>
            </a:r>
            <a:r>
              <a:rPr lang="fr-FR" sz="2200" dirty="0" smtClean="0">
                <a:latin typeface="Times New Roman" pitchFamily="18" charset="0"/>
                <a:cs typeface="Times New Roman" pitchFamily="18" charset="0"/>
              </a:rPr>
              <a:t>est toujours converti en une </a:t>
            </a:r>
            <a:r>
              <a:rPr lang="fr-FR" sz="2200" dirty="0" smtClean="0">
                <a:latin typeface="Times New Roman" pitchFamily="18" charset="0"/>
                <a:cs typeface="Times New Roman" pitchFamily="18" charset="0"/>
              </a:rPr>
              <a:t>chaîne</a:t>
            </a:r>
            <a:r>
              <a:rPr lang="fr-FR" sz="2200" dirty="0" smtClean="0">
                <a:latin typeface="Times New Roman" pitchFamily="18" charset="0"/>
                <a:cs typeface="Times New Roman" pitchFamily="18" charset="0"/>
              </a:rPr>
              <a:t>. Ce tag est un raccourci pour </a:t>
            </a:r>
            <a:r>
              <a:rPr lang="fr-FR" sz="2200" dirty="0" smtClean="0">
                <a:latin typeface="Times New Roman" pitchFamily="18" charset="0"/>
                <a:cs typeface="Times New Roman" pitchFamily="18" charset="0"/>
              </a:rPr>
              <a:t>éviter </a:t>
            </a:r>
            <a:r>
              <a:rPr lang="fr-FR" sz="2200" dirty="0" smtClean="0">
                <a:latin typeface="Times New Roman" pitchFamily="18" charset="0"/>
                <a:cs typeface="Times New Roman" pitchFamily="18" charset="0"/>
              </a:rPr>
              <a:t>de </a:t>
            </a:r>
            <a:r>
              <a:rPr lang="fr-FR" sz="2200" dirty="0" smtClean="0">
                <a:latin typeface="Times New Roman" pitchFamily="18" charset="0"/>
                <a:cs typeface="Times New Roman" pitchFamily="18" charset="0"/>
              </a:rPr>
              <a:t>faire appel </a:t>
            </a:r>
            <a:r>
              <a:rPr lang="fr-FR" sz="2200" dirty="0" smtClean="0">
                <a:latin typeface="Times New Roman" pitchFamily="18" charset="0"/>
                <a:cs typeface="Times New Roman" pitchFamily="18" charset="0"/>
              </a:rPr>
              <a:t>a la </a:t>
            </a:r>
            <a:r>
              <a:rPr lang="fr-FR" sz="2200" dirty="0" smtClean="0">
                <a:latin typeface="Times New Roman" pitchFamily="18" charset="0"/>
                <a:cs typeface="Times New Roman" pitchFamily="18" charset="0"/>
              </a:rPr>
              <a:t>méthode </a:t>
            </a:r>
            <a:r>
              <a:rPr lang="fr-FR" sz="2200" dirty="0" err="1" smtClean="0">
                <a:latin typeface="Times New Roman" pitchFamily="18" charset="0"/>
                <a:cs typeface="Times New Roman" pitchFamily="18" charset="0"/>
              </a:rPr>
              <a:t>println</a:t>
            </a:r>
            <a:r>
              <a:rPr lang="fr-FR" sz="2200" dirty="0" smtClean="0">
                <a:latin typeface="Times New Roman" pitchFamily="18" charset="0"/>
                <a:cs typeface="Times New Roman" pitchFamily="18" charset="0"/>
              </a:rPr>
              <a:t>() lors de l'insertion de </a:t>
            </a:r>
            <a:r>
              <a:rPr lang="fr-FR" sz="2200" dirty="0" smtClean="0">
                <a:latin typeface="Times New Roman" pitchFamily="18" charset="0"/>
                <a:cs typeface="Times New Roman" pitchFamily="18" charset="0"/>
              </a:rPr>
              <a:t>données </a:t>
            </a:r>
            <a:r>
              <a:rPr lang="fr-FR" sz="2200" dirty="0" smtClean="0">
                <a:latin typeface="Times New Roman" pitchFamily="18" charset="0"/>
                <a:cs typeface="Times New Roman" pitchFamily="18" charset="0"/>
              </a:rPr>
              <a:t>dynamiques dans le chier </a:t>
            </a:r>
            <a:r>
              <a:rPr lang="fr-FR" sz="2200" dirty="0" smtClean="0">
                <a:latin typeface="Times New Roman" pitchFamily="18" charset="0"/>
                <a:cs typeface="Times New Roman" pitchFamily="18" charset="0"/>
              </a:rPr>
              <a:t>HTML. La </a:t>
            </a:r>
            <a:r>
              <a:rPr lang="fr-FR" sz="2200" dirty="0" smtClean="0">
                <a:latin typeface="Times New Roman" pitchFamily="18" charset="0"/>
                <a:cs typeface="Times New Roman" pitchFamily="18" charset="0"/>
              </a:rPr>
              <a:t>syntaxe est la suivante </a:t>
            </a:r>
            <a:r>
              <a:rPr lang="fr-FR" sz="2200" dirty="0" smtClean="0">
                <a:latin typeface="Times New Roman" pitchFamily="18" charset="0"/>
                <a:cs typeface="Times New Roman" pitchFamily="18" charset="0"/>
              </a:rPr>
              <a:t>:</a:t>
            </a:r>
          </a:p>
          <a:p>
            <a:pPr algn="just">
              <a:buNone/>
            </a:pPr>
            <a:endParaRPr lang="fr-FR" sz="2200" dirty="0" smtClean="0">
              <a:latin typeface="Times New Roman" pitchFamily="18" charset="0"/>
              <a:cs typeface="Times New Roman" pitchFamily="18" charset="0"/>
            </a:endParaRPr>
          </a:p>
          <a:p>
            <a:pPr algn="ctr">
              <a:buNone/>
            </a:pPr>
            <a:r>
              <a:rPr lang="fr-FR" sz="2800" b="1" dirty="0" smtClean="0">
                <a:solidFill>
                  <a:srgbClr val="FF0000"/>
                </a:solidFill>
              </a:rPr>
              <a:t>&lt;%= expression </a:t>
            </a:r>
            <a:r>
              <a:rPr lang="fr-FR" sz="2800" b="1" dirty="0" smtClean="0">
                <a:solidFill>
                  <a:srgbClr val="FF0000"/>
                </a:solidFill>
              </a:rPr>
              <a:t>%&gt;</a:t>
            </a:r>
          </a:p>
          <a:p>
            <a:pPr>
              <a:buNone/>
            </a:pPr>
            <a:r>
              <a:rPr lang="fr-FR" sz="2400" b="1" dirty="0" smtClean="0">
                <a:latin typeface="Times New Roman" pitchFamily="18" charset="0"/>
                <a:cs typeface="Times New Roman" pitchFamily="18" charset="0"/>
              </a:rPr>
              <a:t>Attention : il ne faut pas mettre de ' ;' a la </a:t>
            </a:r>
            <a:r>
              <a:rPr lang="fr-FR" sz="2400" b="1" dirty="0" smtClean="0">
                <a:latin typeface="Times New Roman" pitchFamily="18" charset="0"/>
                <a:cs typeface="Times New Roman" pitchFamily="18" charset="0"/>
              </a:rPr>
              <a:t>fin </a:t>
            </a:r>
            <a:r>
              <a:rPr lang="fr-FR" sz="2400" b="1" dirty="0" smtClean="0">
                <a:latin typeface="Times New Roman" pitchFamily="18" charset="0"/>
                <a:cs typeface="Times New Roman" pitchFamily="18" charset="0"/>
              </a:rPr>
              <a:t>de l'expression.</a:t>
            </a:r>
            <a:endParaRPr lang="fr-FR" sz="2400" b="1" dirty="0" smtClean="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25428"/>
            <a:ext cx="8229600" cy="868347"/>
          </a:xfrm>
        </p:spPr>
        <p:txBody>
          <a:bodyPr>
            <a:normAutofit/>
          </a:bodyPr>
          <a:lstStyle/>
          <a:p>
            <a:r>
              <a:rPr lang="fr-FR" sz="3600" dirty="0" smtClean="0">
                <a:solidFill>
                  <a:srgbClr val="C00000"/>
                </a:solidFill>
              </a:rPr>
              <a:t>JSP (Java Server Pages)</a:t>
            </a:r>
            <a:endParaRPr lang="fr-FR" sz="36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16 avril 2017</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19</a:t>
            </a:fld>
            <a:endParaRPr lang="fr-BE"/>
          </a:p>
        </p:txBody>
      </p:sp>
      <p:cxnSp>
        <p:nvCxnSpPr>
          <p:cNvPr id="11" name="Connecteur droit 10"/>
          <p:cNvCxnSpPr/>
          <p:nvPr/>
        </p:nvCxnSpPr>
        <p:spPr>
          <a:xfrm>
            <a:off x="571472" y="500043"/>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3" name="Espace réservé du contenu 2"/>
          <p:cNvSpPr>
            <a:spLocks noGrp="1"/>
          </p:cNvSpPr>
          <p:nvPr>
            <p:ph idx="1"/>
          </p:nvPr>
        </p:nvSpPr>
        <p:spPr>
          <a:xfrm>
            <a:off x="357158" y="785794"/>
            <a:ext cx="8501090" cy="4786346"/>
          </a:xfrm>
        </p:spPr>
        <p:txBody>
          <a:bodyPr>
            <a:noAutofit/>
          </a:bodyPr>
          <a:lstStyle/>
          <a:p>
            <a:pPr marL="0" indent="0" algn="just">
              <a:buNone/>
            </a:pPr>
            <a:r>
              <a:rPr lang="fr-FR" sz="2400" b="1" dirty="0" smtClean="0">
                <a:latin typeface="Times New Roman" pitchFamily="18" charset="0"/>
                <a:cs typeface="Times New Roman" pitchFamily="18" charset="0"/>
              </a:rPr>
              <a:t>Exemple </a:t>
            </a:r>
            <a:endParaRPr lang="fr-FR" sz="2400" b="1" dirty="0" smtClean="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1714480" y="1500174"/>
            <a:ext cx="5286412" cy="37022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p:txBody>
          <a:bodyPr/>
          <a:lstStyle/>
          <a:p>
            <a:fld id="{3B95A431-CDB4-46EA-9788-F5B42BA94049}" type="datetime2">
              <a:rPr lang="fr-FR" smtClean="0"/>
              <a:pPr/>
              <a:t>dimanche 16 avril 2017</a:t>
            </a:fld>
            <a:endParaRPr lang="fr-BE" dirty="0"/>
          </a:p>
        </p:txBody>
      </p:sp>
      <p:sp>
        <p:nvSpPr>
          <p:cNvPr id="9" name="Espace réservé du pied de page 8"/>
          <p:cNvSpPr>
            <a:spLocks noGrp="1"/>
          </p:cNvSpPr>
          <p:nvPr>
            <p:ph type="ftr" sz="quarter" idx="11"/>
          </p:nvPr>
        </p:nvSpPr>
        <p:spPr/>
        <p:txBody>
          <a:bodyPr/>
          <a:lstStyle/>
          <a:p>
            <a:r>
              <a:rPr lang="fr-BE" smtClean="0"/>
              <a:t>SALHI.D</a:t>
            </a:r>
            <a:endParaRPr lang="fr-BE"/>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2</a:t>
            </a:fld>
            <a:endParaRPr lang="fr-BE"/>
          </a:p>
        </p:txBody>
      </p:sp>
      <p:pic>
        <p:nvPicPr>
          <p:cNvPr id="3" name="Picture 2" descr="C:\Users\dhia\Desktop\jsp.png"/>
          <p:cNvPicPr>
            <a:picLocks noChangeAspect="1" noChangeArrowheads="1"/>
          </p:cNvPicPr>
          <p:nvPr/>
        </p:nvPicPr>
        <p:blipFill>
          <a:blip r:embed="rId2"/>
          <a:srcRect/>
          <a:stretch>
            <a:fillRect/>
          </a:stretch>
        </p:blipFill>
        <p:spPr bwMode="auto">
          <a:xfrm>
            <a:off x="2357422" y="1000108"/>
            <a:ext cx="4429156" cy="4163407"/>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25428"/>
            <a:ext cx="8229600" cy="868347"/>
          </a:xfrm>
        </p:spPr>
        <p:txBody>
          <a:bodyPr>
            <a:normAutofit/>
          </a:bodyPr>
          <a:lstStyle/>
          <a:p>
            <a:r>
              <a:rPr lang="fr-FR" sz="3600" dirty="0" smtClean="0">
                <a:solidFill>
                  <a:srgbClr val="C00000"/>
                </a:solidFill>
              </a:rPr>
              <a:t>JSP (Java Server Pages)</a:t>
            </a:r>
            <a:endParaRPr lang="fr-FR" sz="36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16 avril 2017</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20</a:t>
            </a:fld>
            <a:endParaRPr lang="fr-BE"/>
          </a:p>
        </p:txBody>
      </p:sp>
      <p:cxnSp>
        <p:nvCxnSpPr>
          <p:cNvPr id="11" name="Connecteur droit 10"/>
          <p:cNvCxnSpPr/>
          <p:nvPr/>
        </p:nvCxnSpPr>
        <p:spPr>
          <a:xfrm>
            <a:off x="571472" y="500043"/>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3" name="Espace réservé du contenu 2"/>
          <p:cNvSpPr>
            <a:spLocks noGrp="1"/>
          </p:cNvSpPr>
          <p:nvPr>
            <p:ph idx="1"/>
          </p:nvPr>
        </p:nvSpPr>
        <p:spPr>
          <a:xfrm>
            <a:off x="357158" y="785794"/>
            <a:ext cx="8501090" cy="4786346"/>
          </a:xfrm>
        </p:spPr>
        <p:txBody>
          <a:bodyPr>
            <a:noAutofit/>
          </a:bodyPr>
          <a:lstStyle/>
          <a:p>
            <a:pPr>
              <a:buNone/>
            </a:pPr>
            <a:r>
              <a:rPr lang="fr-FR" sz="2400" b="1" dirty="0" smtClean="0">
                <a:latin typeface="Times New Roman" pitchFamily="18" charset="0"/>
                <a:cs typeface="Times New Roman" pitchFamily="18" charset="0"/>
              </a:rPr>
              <a:t>Le tag des </a:t>
            </a:r>
            <a:r>
              <a:rPr lang="fr-FR" sz="2400" b="1" dirty="0" smtClean="0">
                <a:latin typeface="Times New Roman" pitchFamily="18" charset="0"/>
                <a:cs typeface="Times New Roman" pitchFamily="18" charset="0"/>
              </a:rPr>
              <a:t>scriptlets </a:t>
            </a:r>
            <a:r>
              <a:rPr lang="fr-FR" sz="2800" b="1" dirty="0" smtClean="0">
                <a:solidFill>
                  <a:srgbClr val="FF0000"/>
                </a:solidFill>
                <a:latin typeface="Times New Roman" pitchFamily="18" charset="0"/>
                <a:cs typeface="Times New Roman" pitchFamily="18" charset="0"/>
              </a:rPr>
              <a:t>&lt;% </a:t>
            </a:r>
            <a:r>
              <a:rPr lang="fr-FR" sz="2800" b="1" dirty="0" smtClean="0">
                <a:solidFill>
                  <a:srgbClr val="FF0000"/>
                </a:solidFill>
                <a:latin typeface="Times New Roman" pitchFamily="18" charset="0"/>
                <a:cs typeface="Times New Roman" pitchFamily="18" charset="0"/>
              </a:rPr>
              <a:t>... </a:t>
            </a:r>
            <a:r>
              <a:rPr lang="fr-FR" sz="2800" b="1" dirty="0" smtClean="0">
                <a:solidFill>
                  <a:srgbClr val="FF0000"/>
                </a:solidFill>
                <a:latin typeface="Times New Roman" pitchFamily="18" charset="0"/>
                <a:cs typeface="Times New Roman" pitchFamily="18" charset="0"/>
              </a:rPr>
              <a:t>%&gt;</a:t>
            </a:r>
          </a:p>
          <a:p>
            <a:pPr>
              <a:buNone/>
            </a:pPr>
            <a:endParaRPr lang="fr-FR" sz="800" b="1" dirty="0" smtClean="0">
              <a:solidFill>
                <a:srgbClr val="FF0000"/>
              </a:solidFill>
              <a:latin typeface="Times New Roman" pitchFamily="18" charset="0"/>
              <a:cs typeface="Times New Roman" pitchFamily="18" charset="0"/>
            </a:endParaRPr>
          </a:p>
          <a:p>
            <a:pPr algn="just">
              <a:buNone/>
            </a:pPr>
            <a:r>
              <a:rPr lang="fr-FR" sz="2200" dirty="0" smtClean="0">
                <a:latin typeface="Times New Roman" pitchFamily="18" charset="0"/>
                <a:cs typeface="Times New Roman" pitchFamily="18" charset="0"/>
              </a:rPr>
              <a:t>Ce tag ne peut pas contenir autre chose que du code Java : il ne peut pas par exemple </a:t>
            </a:r>
            <a:r>
              <a:rPr lang="fr-FR" sz="2200" dirty="0" smtClean="0">
                <a:latin typeface="Times New Roman" pitchFamily="18" charset="0"/>
                <a:cs typeface="Times New Roman" pitchFamily="18" charset="0"/>
              </a:rPr>
              <a:t>contenir de </a:t>
            </a:r>
            <a:r>
              <a:rPr lang="fr-FR" sz="2200" dirty="0" smtClean="0">
                <a:latin typeface="Times New Roman" pitchFamily="18" charset="0"/>
                <a:cs typeface="Times New Roman" pitchFamily="18" charset="0"/>
              </a:rPr>
              <a:t>tags </a:t>
            </a:r>
            <a:r>
              <a:rPr lang="fr-FR" sz="2200" dirty="0" smtClean="0">
                <a:latin typeface="Times New Roman" pitchFamily="18" charset="0"/>
                <a:cs typeface="Times New Roman" pitchFamily="18" charset="0"/>
              </a:rPr>
              <a:t>HTML. </a:t>
            </a:r>
            <a:r>
              <a:rPr lang="fr-FR" sz="2200" dirty="0" smtClean="0">
                <a:latin typeface="Times New Roman" pitchFamily="18" charset="0"/>
                <a:cs typeface="Times New Roman" pitchFamily="18" charset="0"/>
              </a:rPr>
              <a:t>Pour faire cela, il faut fermer le tag du scriptlet, mettre le tag </a:t>
            </a:r>
            <a:r>
              <a:rPr lang="fr-FR" sz="2200" dirty="0" smtClean="0">
                <a:latin typeface="Times New Roman" pitchFamily="18" charset="0"/>
                <a:cs typeface="Times New Roman" pitchFamily="18" charset="0"/>
              </a:rPr>
              <a:t>HTML </a:t>
            </a:r>
            <a:r>
              <a:rPr lang="fr-FR" sz="2200" dirty="0" smtClean="0">
                <a:latin typeface="Times New Roman" pitchFamily="18" charset="0"/>
                <a:cs typeface="Times New Roman" pitchFamily="18" charset="0"/>
              </a:rPr>
              <a:t>puis de nouveau commencer un tag de scriptlet pour continuer le code.</a:t>
            </a:r>
            <a:endParaRPr lang="fr-FR" sz="22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25428"/>
            <a:ext cx="8229600" cy="868347"/>
          </a:xfrm>
        </p:spPr>
        <p:txBody>
          <a:bodyPr>
            <a:normAutofit/>
          </a:bodyPr>
          <a:lstStyle/>
          <a:p>
            <a:r>
              <a:rPr lang="fr-FR" sz="3600" dirty="0" smtClean="0">
                <a:solidFill>
                  <a:srgbClr val="C00000"/>
                </a:solidFill>
              </a:rPr>
              <a:t>JSP (Java Server Pages)</a:t>
            </a:r>
            <a:endParaRPr lang="fr-FR" sz="36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16 avril 2017</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21</a:t>
            </a:fld>
            <a:endParaRPr lang="fr-BE"/>
          </a:p>
        </p:txBody>
      </p:sp>
      <p:cxnSp>
        <p:nvCxnSpPr>
          <p:cNvPr id="11" name="Connecteur droit 10"/>
          <p:cNvCxnSpPr/>
          <p:nvPr/>
        </p:nvCxnSpPr>
        <p:spPr>
          <a:xfrm>
            <a:off x="571472" y="500043"/>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3" name="Espace réservé du contenu 2"/>
          <p:cNvSpPr>
            <a:spLocks noGrp="1"/>
          </p:cNvSpPr>
          <p:nvPr>
            <p:ph idx="1"/>
          </p:nvPr>
        </p:nvSpPr>
        <p:spPr>
          <a:xfrm>
            <a:off x="357158" y="785794"/>
            <a:ext cx="8501090" cy="4786346"/>
          </a:xfrm>
        </p:spPr>
        <p:txBody>
          <a:bodyPr>
            <a:noAutofit/>
          </a:bodyPr>
          <a:lstStyle/>
          <a:p>
            <a:pPr marL="0" indent="0" algn="just">
              <a:buNone/>
            </a:pPr>
            <a:r>
              <a:rPr lang="fr-FR" sz="2000" dirty="0" smtClean="0"/>
              <a:t>Exemple</a:t>
            </a:r>
          </a:p>
          <a:p>
            <a:pPr marL="0" indent="0" algn="just">
              <a:buNone/>
            </a:pPr>
            <a:endParaRPr lang="fr-FR" sz="2000" dirty="0" smtClean="0">
              <a:latin typeface="Times New Roman" pitchFamily="18" charset="0"/>
              <a:cs typeface="Times New Roman" pitchFamily="18" charset="0"/>
            </a:endParaRPr>
          </a:p>
          <a:p>
            <a:pPr marL="0" indent="0" algn="just">
              <a:buNone/>
            </a:pPr>
            <a:endParaRPr lang="fr-FR" sz="2200" dirty="0">
              <a:latin typeface="Times New Roman" pitchFamily="18" charset="0"/>
              <a:cs typeface="Times New Roman" pitchFamily="18" charset="0"/>
            </a:endParaRPr>
          </a:p>
        </p:txBody>
      </p:sp>
      <p:pic>
        <p:nvPicPr>
          <p:cNvPr id="5124" name="Picture 4"/>
          <p:cNvPicPr>
            <a:picLocks noChangeAspect="1" noChangeArrowheads="1"/>
          </p:cNvPicPr>
          <p:nvPr/>
        </p:nvPicPr>
        <p:blipFill>
          <a:blip r:embed="rId2"/>
          <a:srcRect/>
          <a:stretch>
            <a:fillRect/>
          </a:stretch>
        </p:blipFill>
        <p:spPr bwMode="auto">
          <a:xfrm>
            <a:off x="1142976" y="1643050"/>
            <a:ext cx="6231703" cy="3643338"/>
          </a:xfrm>
          <a:prstGeom prst="rect">
            <a:avLst/>
          </a:prstGeom>
          <a:noFill/>
          <a:ln w="9525">
            <a:noFill/>
            <a:miter lim="800000"/>
            <a:headEnd/>
            <a:tailEnd/>
          </a:ln>
          <a:effectLst/>
        </p:spPr>
      </p:pic>
      <p:sp>
        <p:nvSpPr>
          <p:cNvPr id="12" name="Rectangle à coins arrondis 11"/>
          <p:cNvSpPr/>
          <p:nvPr/>
        </p:nvSpPr>
        <p:spPr>
          <a:xfrm>
            <a:off x="4143372" y="3714752"/>
            <a:ext cx="2214578" cy="35719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fr-FR" b="1" dirty="0" err="1" smtClean="0"/>
              <a:t>out.println</a:t>
            </a:r>
            <a:r>
              <a:rPr lang="fr-FR" b="1" dirty="0" smtClean="0"/>
              <a:t>(i);</a:t>
            </a:r>
            <a:endParaRPr lang="fr-FR"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25428"/>
            <a:ext cx="8229600" cy="868347"/>
          </a:xfrm>
        </p:spPr>
        <p:txBody>
          <a:bodyPr>
            <a:normAutofit/>
          </a:bodyPr>
          <a:lstStyle/>
          <a:p>
            <a:r>
              <a:rPr lang="fr-FR" sz="3600" dirty="0" smtClean="0">
                <a:solidFill>
                  <a:srgbClr val="C00000"/>
                </a:solidFill>
              </a:rPr>
              <a:t>JSP (Java Server Pages)</a:t>
            </a:r>
            <a:endParaRPr lang="fr-FR" sz="36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16 avril 2017</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22</a:t>
            </a:fld>
            <a:endParaRPr lang="fr-BE"/>
          </a:p>
        </p:txBody>
      </p:sp>
      <p:cxnSp>
        <p:nvCxnSpPr>
          <p:cNvPr id="11" name="Connecteur droit 10"/>
          <p:cNvCxnSpPr/>
          <p:nvPr/>
        </p:nvCxnSpPr>
        <p:spPr>
          <a:xfrm>
            <a:off x="571472" y="500043"/>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3" name="Espace réservé du contenu 2"/>
          <p:cNvSpPr>
            <a:spLocks noGrp="1"/>
          </p:cNvSpPr>
          <p:nvPr>
            <p:ph idx="1"/>
          </p:nvPr>
        </p:nvSpPr>
        <p:spPr>
          <a:xfrm>
            <a:off x="500034" y="785794"/>
            <a:ext cx="8501090" cy="4786346"/>
          </a:xfrm>
        </p:spPr>
        <p:txBody>
          <a:bodyPr>
            <a:noAutofit/>
          </a:bodyPr>
          <a:lstStyle/>
          <a:p>
            <a:pPr marL="0" indent="0" algn="just">
              <a:buNone/>
            </a:pPr>
            <a:r>
              <a:rPr lang="fr-FR" sz="2400" b="1" dirty="0" smtClean="0">
                <a:latin typeface="Times New Roman" pitchFamily="18" charset="0"/>
                <a:cs typeface="Times New Roman" pitchFamily="18" charset="0"/>
              </a:rPr>
              <a:t>Résultat </a:t>
            </a:r>
            <a:endParaRPr lang="fr-FR" sz="2400" b="1"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srcRect/>
          <a:stretch>
            <a:fillRect/>
          </a:stretch>
        </p:blipFill>
        <p:spPr bwMode="auto">
          <a:xfrm>
            <a:off x="1571604" y="1214422"/>
            <a:ext cx="5715040" cy="50062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2571744"/>
            <a:ext cx="8229600" cy="868347"/>
          </a:xfrm>
        </p:spPr>
        <p:txBody>
          <a:bodyPr>
            <a:normAutofit/>
          </a:bodyPr>
          <a:lstStyle/>
          <a:p>
            <a:r>
              <a:rPr lang="fr-FR" sz="4800" dirty="0" smtClean="0">
                <a:solidFill>
                  <a:srgbClr val="C00000"/>
                </a:solidFill>
                <a:latin typeface="Arial Rounded MT Bold" pitchFamily="34" charset="0"/>
              </a:rPr>
              <a:t>Merci pour votre attention</a:t>
            </a:r>
            <a:endParaRPr lang="fr-FR" sz="48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FE6513B6-FEFD-4CB0-B300-7EB29A23A7D9}" type="datetime2">
              <a:rPr lang="fr-FR" smtClean="0"/>
              <a:pPr/>
              <a:t>dimanche 16 avril 2017</a:t>
            </a:fld>
            <a:endParaRPr lang="fr-BE" dirty="0"/>
          </a:p>
        </p:txBody>
      </p:sp>
      <p:sp>
        <p:nvSpPr>
          <p:cNvPr id="9" name="Espace réservé du pied de page 8"/>
          <p:cNvSpPr>
            <a:spLocks noGrp="1"/>
          </p:cNvSpPr>
          <p:nvPr>
            <p:ph type="ftr" sz="quarter" idx="11"/>
          </p:nvPr>
        </p:nvSpPr>
        <p:spPr/>
        <p:txBody>
          <a:bodyPr/>
          <a:lstStyle/>
          <a:p>
            <a:r>
              <a:rPr lang="fr-BE" smtClean="0"/>
              <a:t>SALHI.D</a:t>
            </a:r>
            <a:endParaRPr lang="fr-BE"/>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23</a:t>
            </a:fld>
            <a:endParaRPr lang="fr-BE"/>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25428"/>
            <a:ext cx="8229600" cy="868347"/>
          </a:xfrm>
        </p:spPr>
        <p:txBody>
          <a:bodyPr>
            <a:normAutofit/>
          </a:bodyPr>
          <a:lstStyle/>
          <a:p>
            <a:r>
              <a:rPr lang="fr-FR" sz="3600" dirty="0" smtClean="0">
                <a:solidFill>
                  <a:srgbClr val="C00000"/>
                </a:solidFill>
              </a:rPr>
              <a:t>JSP (Java Server Pages)</a:t>
            </a:r>
            <a:endParaRPr lang="fr-FR" sz="36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16 avril 2017</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3</a:t>
            </a:fld>
            <a:endParaRPr lang="fr-BE"/>
          </a:p>
        </p:txBody>
      </p:sp>
      <p:cxnSp>
        <p:nvCxnSpPr>
          <p:cNvPr id="11" name="Connecteur droit 10"/>
          <p:cNvCxnSpPr/>
          <p:nvPr/>
        </p:nvCxnSpPr>
        <p:spPr>
          <a:xfrm>
            <a:off x="571472" y="500043"/>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3" name="Espace réservé du contenu 2"/>
          <p:cNvSpPr>
            <a:spLocks noGrp="1"/>
          </p:cNvSpPr>
          <p:nvPr>
            <p:ph idx="1"/>
          </p:nvPr>
        </p:nvSpPr>
        <p:spPr>
          <a:xfrm>
            <a:off x="357158" y="785794"/>
            <a:ext cx="8501090" cy="4786346"/>
          </a:xfrm>
        </p:spPr>
        <p:txBody>
          <a:bodyPr>
            <a:noAutofit/>
          </a:bodyPr>
          <a:lstStyle/>
          <a:p>
            <a:pPr marL="0" indent="0" algn="just">
              <a:buNone/>
            </a:pPr>
            <a:endParaRPr lang="fr-FR" sz="2000" dirty="0" smtClean="0"/>
          </a:p>
          <a:p>
            <a:pPr marL="0" indent="0" algn="just">
              <a:buNone/>
            </a:pPr>
            <a:r>
              <a:rPr lang="fr-FR" sz="2200" dirty="0" smtClean="0">
                <a:latin typeface="Times New Roman" pitchFamily="18" charset="0"/>
                <a:cs typeface="Times New Roman" pitchFamily="18" charset="0"/>
              </a:rPr>
              <a:t>Les JSP (Java Server Pages) sont une technologie Java qui permet la génération de pages web dynamiques.</a:t>
            </a:r>
          </a:p>
          <a:p>
            <a:pPr marL="0" indent="0" algn="just">
              <a:buNone/>
            </a:pPr>
            <a:endParaRPr lang="fr-FR" sz="2200" dirty="0" smtClean="0">
              <a:latin typeface="Times New Roman" pitchFamily="18" charset="0"/>
              <a:cs typeface="Times New Roman" pitchFamily="18" charset="0"/>
            </a:endParaRPr>
          </a:p>
          <a:p>
            <a:pPr marL="0" indent="0" algn="just">
              <a:buNone/>
            </a:pPr>
            <a:r>
              <a:rPr lang="fr-FR" sz="2200" dirty="0" smtClean="0">
                <a:latin typeface="Times New Roman" pitchFamily="18" charset="0"/>
                <a:cs typeface="Times New Roman" pitchFamily="18" charset="0"/>
              </a:rPr>
              <a:t>La technologie JSP permet de séparer la présentation sous forme de code HTML et les traitements écrits en Java sous la forme de JavaBeans ou de Servlets. </a:t>
            </a:r>
          </a:p>
          <a:p>
            <a:pPr marL="0" indent="0" algn="just">
              <a:buNone/>
            </a:pPr>
            <a:endParaRPr lang="fr-FR" sz="2200" dirty="0" smtClean="0">
              <a:latin typeface="Times New Roman" pitchFamily="18" charset="0"/>
              <a:cs typeface="Times New Roman" pitchFamily="18" charset="0"/>
            </a:endParaRPr>
          </a:p>
          <a:p>
            <a:pPr marL="0" indent="0" algn="just">
              <a:buNone/>
            </a:pPr>
            <a:r>
              <a:rPr lang="fr-FR" sz="2200" dirty="0" smtClean="0">
                <a:latin typeface="Times New Roman" pitchFamily="18" charset="0"/>
                <a:cs typeface="Times New Roman" pitchFamily="18" charset="0"/>
              </a:rPr>
              <a:t>Ceci est d'autant plus facile que les JSP définissent une syntaxe particulière permettant d'appeler un Bean et d'insérer le résultat de son traitement dans la page HTML dynamiquement.</a:t>
            </a:r>
            <a:endParaRPr lang="fr-FR"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25428"/>
            <a:ext cx="8229600" cy="868347"/>
          </a:xfrm>
        </p:spPr>
        <p:txBody>
          <a:bodyPr>
            <a:normAutofit/>
          </a:bodyPr>
          <a:lstStyle/>
          <a:p>
            <a:r>
              <a:rPr lang="fr-FR" sz="3600" dirty="0" smtClean="0">
                <a:solidFill>
                  <a:srgbClr val="C00000"/>
                </a:solidFill>
              </a:rPr>
              <a:t>JSP (Java Server Pages)</a:t>
            </a:r>
            <a:endParaRPr lang="fr-FR" sz="36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16 avril 2017</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4</a:t>
            </a:fld>
            <a:endParaRPr lang="fr-BE"/>
          </a:p>
        </p:txBody>
      </p:sp>
      <p:cxnSp>
        <p:nvCxnSpPr>
          <p:cNvPr id="11" name="Connecteur droit 10"/>
          <p:cNvCxnSpPr/>
          <p:nvPr/>
        </p:nvCxnSpPr>
        <p:spPr>
          <a:xfrm>
            <a:off x="571472" y="500043"/>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3" name="Espace réservé du contenu 2"/>
          <p:cNvSpPr>
            <a:spLocks noGrp="1"/>
          </p:cNvSpPr>
          <p:nvPr>
            <p:ph idx="1"/>
          </p:nvPr>
        </p:nvSpPr>
        <p:spPr>
          <a:xfrm>
            <a:off x="357158" y="785794"/>
            <a:ext cx="8501090" cy="4786346"/>
          </a:xfrm>
        </p:spPr>
        <p:txBody>
          <a:bodyPr>
            <a:noAutofit/>
          </a:bodyPr>
          <a:lstStyle/>
          <a:p>
            <a:pPr marL="0" indent="0" algn="just">
              <a:buNone/>
            </a:pPr>
            <a:r>
              <a:rPr lang="fr-FR" sz="2400" b="1" dirty="0" smtClean="0">
                <a:latin typeface="Times New Roman" pitchFamily="18" charset="0"/>
                <a:cs typeface="Times New Roman" pitchFamily="18" charset="0"/>
              </a:rPr>
              <a:t>La présentation des JSP</a:t>
            </a:r>
          </a:p>
          <a:p>
            <a:pPr marL="0" indent="0" algn="just">
              <a:buNone/>
            </a:pPr>
            <a:endParaRPr lang="fr-FR" sz="2400" b="1" u="sng" dirty="0" smtClean="0">
              <a:latin typeface="Times New Roman" pitchFamily="18" charset="0"/>
              <a:cs typeface="Times New Roman" pitchFamily="18" charset="0"/>
            </a:endParaRPr>
          </a:p>
          <a:p>
            <a:pPr marL="0" indent="0" algn="just">
              <a:buNone/>
            </a:pPr>
            <a:r>
              <a:rPr lang="fr-FR" sz="2200" dirty="0" smtClean="0">
                <a:latin typeface="Times New Roman" pitchFamily="18" charset="0"/>
                <a:cs typeface="Times New Roman" pitchFamily="18" charset="0"/>
              </a:rPr>
              <a:t>Les JSP permettent d'introduire du code Java dans des tags prédéfinis à l'intérieur d'une page HTML. La technologie JSP mélange la puissance de Java côté serveur et la facilité de mise en page d'HTML côté client.</a:t>
            </a:r>
          </a:p>
          <a:p>
            <a:pPr marL="0" indent="0" algn="just">
              <a:buNone/>
            </a:pPr>
            <a:endParaRPr lang="fr-FR" sz="2200" dirty="0" smtClean="0">
              <a:latin typeface="Times New Roman" pitchFamily="18" charset="0"/>
              <a:cs typeface="Times New Roman" pitchFamily="18" charset="0"/>
            </a:endParaRPr>
          </a:p>
          <a:p>
            <a:pPr marL="0" indent="0" algn="just">
              <a:buNone/>
            </a:pPr>
            <a:r>
              <a:rPr lang="fr-FR" sz="2200" dirty="0" smtClean="0">
                <a:latin typeface="Times New Roman" pitchFamily="18" charset="0"/>
                <a:cs typeface="Times New Roman" pitchFamily="18" charset="0"/>
              </a:rPr>
              <a:t>Une JSP est habituellement constituée :</a:t>
            </a:r>
          </a:p>
          <a:p>
            <a:pPr marL="0" indent="0" algn="just">
              <a:buNone/>
            </a:pPr>
            <a:endParaRPr lang="fr-FR" sz="2200" dirty="0" smtClean="0">
              <a:latin typeface="Times New Roman" pitchFamily="18" charset="0"/>
              <a:cs typeface="Times New Roman" pitchFamily="18" charset="0"/>
            </a:endParaRPr>
          </a:p>
          <a:p>
            <a:r>
              <a:rPr lang="fr-FR" sz="2200" dirty="0" smtClean="0">
                <a:latin typeface="Times New Roman" pitchFamily="18" charset="0"/>
                <a:cs typeface="Times New Roman" pitchFamily="18" charset="0"/>
              </a:rPr>
              <a:t>du HTML</a:t>
            </a:r>
            <a:endParaRPr lang="fr-FR" sz="2200" dirty="0" smtClean="0">
              <a:latin typeface="Times New Roman" pitchFamily="18" charset="0"/>
              <a:cs typeface="Times New Roman" pitchFamily="18" charset="0"/>
            </a:endParaRPr>
          </a:p>
          <a:p>
            <a:r>
              <a:rPr lang="fr-FR" sz="2200" dirty="0" smtClean="0">
                <a:latin typeface="Times New Roman" pitchFamily="18" charset="0"/>
                <a:cs typeface="Times New Roman" pitchFamily="18" charset="0"/>
              </a:rPr>
              <a:t> de tags </a:t>
            </a:r>
            <a:r>
              <a:rPr lang="fr-FR" sz="2200" dirty="0" smtClean="0">
                <a:latin typeface="Times New Roman" pitchFamily="18" charset="0"/>
                <a:cs typeface="Times New Roman" pitchFamily="18" charset="0"/>
              </a:rPr>
              <a:t>JSP</a:t>
            </a:r>
            <a:endParaRPr lang="fr-FR" sz="22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25428"/>
            <a:ext cx="8229600" cy="868347"/>
          </a:xfrm>
        </p:spPr>
        <p:txBody>
          <a:bodyPr>
            <a:normAutofit/>
          </a:bodyPr>
          <a:lstStyle/>
          <a:p>
            <a:r>
              <a:rPr lang="fr-FR" sz="3600" dirty="0" smtClean="0">
                <a:solidFill>
                  <a:srgbClr val="C00000"/>
                </a:solidFill>
              </a:rPr>
              <a:t>JSP (Java Server Pages)</a:t>
            </a:r>
            <a:endParaRPr lang="fr-FR" sz="36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16 avril 2017</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5</a:t>
            </a:fld>
            <a:endParaRPr lang="fr-BE"/>
          </a:p>
        </p:txBody>
      </p:sp>
      <p:cxnSp>
        <p:nvCxnSpPr>
          <p:cNvPr id="11" name="Connecteur droit 10"/>
          <p:cNvCxnSpPr/>
          <p:nvPr/>
        </p:nvCxnSpPr>
        <p:spPr>
          <a:xfrm>
            <a:off x="571472" y="500043"/>
            <a:ext cx="7929618" cy="1588"/>
          </a:xfrm>
          <a:prstGeom prst="line">
            <a:avLst/>
          </a:prstGeom>
          <a:ln/>
        </p:spPr>
        <p:style>
          <a:lnRef idx="3">
            <a:schemeClr val="accent2"/>
          </a:lnRef>
          <a:fillRef idx="0">
            <a:schemeClr val="accent2"/>
          </a:fillRef>
          <a:effectRef idx="2">
            <a:schemeClr val="accent2"/>
          </a:effectRef>
          <a:fontRef idx="minor">
            <a:schemeClr val="tx1"/>
          </a:fontRef>
        </p:style>
      </p:cxnSp>
      <p:pic>
        <p:nvPicPr>
          <p:cNvPr id="2050" name="Picture 2"/>
          <p:cNvPicPr>
            <a:picLocks noChangeAspect="1" noChangeArrowheads="1"/>
          </p:cNvPicPr>
          <p:nvPr/>
        </p:nvPicPr>
        <p:blipFill>
          <a:blip r:embed="rId2"/>
          <a:srcRect/>
          <a:stretch>
            <a:fillRect/>
          </a:stretch>
        </p:blipFill>
        <p:spPr bwMode="auto">
          <a:xfrm>
            <a:off x="17444" y="1357298"/>
            <a:ext cx="9055150" cy="39005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25428"/>
            <a:ext cx="8229600" cy="868347"/>
          </a:xfrm>
        </p:spPr>
        <p:txBody>
          <a:bodyPr>
            <a:normAutofit/>
          </a:bodyPr>
          <a:lstStyle/>
          <a:p>
            <a:r>
              <a:rPr lang="fr-FR" sz="3600" dirty="0" smtClean="0">
                <a:solidFill>
                  <a:srgbClr val="C00000"/>
                </a:solidFill>
              </a:rPr>
              <a:t>JSP (Java Server Pages)</a:t>
            </a:r>
            <a:endParaRPr lang="fr-FR" sz="36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16 avril 2017</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6</a:t>
            </a:fld>
            <a:endParaRPr lang="fr-BE"/>
          </a:p>
        </p:txBody>
      </p:sp>
      <p:cxnSp>
        <p:nvCxnSpPr>
          <p:cNvPr id="11" name="Connecteur droit 10"/>
          <p:cNvCxnSpPr/>
          <p:nvPr/>
        </p:nvCxnSpPr>
        <p:spPr>
          <a:xfrm>
            <a:off x="571472" y="500043"/>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3" name="Espace réservé du contenu 2"/>
          <p:cNvSpPr>
            <a:spLocks noGrp="1"/>
          </p:cNvSpPr>
          <p:nvPr>
            <p:ph idx="1"/>
          </p:nvPr>
        </p:nvSpPr>
        <p:spPr>
          <a:xfrm>
            <a:off x="357158" y="785794"/>
            <a:ext cx="8501090" cy="6643734"/>
          </a:xfrm>
        </p:spPr>
        <p:txBody>
          <a:bodyPr>
            <a:noAutofit/>
          </a:bodyPr>
          <a:lstStyle/>
          <a:p>
            <a:pPr marL="0" indent="0" algn="just">
              <a:buNone/>
            </a:pPr>
            <a:r>
              <a:rPr lang="fr-FR" sz="2200" b="1" dirty="0" smtClean="0">
                <a:latin typeface="Times New Roman" pitchFamily="18" charset="0"/>
                <a:cs typeface="Times New Roman" pitchFamily="18" charset="0"/>
              </a:rPr>
              <a:t>Le choix entre JSP et Servlets</a:t>
            </a:r>
          </a:p>
          <a:p>
            <a:pPr marL="0" indent="0" algn="just">
              <a:buNone/>
            </a:pPr>
            <a:endParaRPr lang="fr-FR" sz="800" dirty="0" smtClean="0">
              <a:latin typeface="Times New Roman" pitchFamily="18" charset="0"/>
              <a:cs typeface="Times New Roman" pitchFamily="18" charset="0"/>
            </a:endParaRPr>
          </a:p>
          <a:p>
            <a:pPr marL="0" indent="0" algn="just">
              <a:buNone/>
            </a:pPr>
            <a:r>
              <a:rPr lang="fr-FR" sz="2000" dirty="0" smtClean="0">
                <a:latin typeface="Times New Roman" pitchFamily="18" charset="0"/>
                <a:cs typeface="Times New Roman" pitchFamily="18" charset="0"/>
              </a:rPr>
              <a:t>Les Servlets et les JSP ont de nombreux points communs puisqu'une JSP est finalement convertie en une Servlet. Le choix d'utiliser l'une ou l'autre de ces technologies ou les deux doit être fait pour tirer le meilleur parti de leurs avantages.</a:t>
            </a:r>
          </a:p>
          <a:p>
            <a:pPr marL="0" indent="0" algn="just">
              <a:buNone/>
            </a:pPr>
            <a:endParaRPr lang="fr-FR" sz="800" dirty="0" smtClean="0">
              <a:latin typeface="Times New Roman" pitchFamily="18" charset="0"/>
              <a:cs typeface="Times New Roman" pitchFamily="18" charset="0"/>
            </a:endParaRPr>
          </a:p>
          <a:p>
            <a:pPr marL="0" indent="0" algn="just">
              <a:buNone/>
            </a:pPr>
            <a:r>
              <a:rPr lang="fr-FR" sz="2000" dirty="0" smtClean="0">
                <a:latin typeface="Times New Roman" pitchFamily="18" charset="0"/>
                <a:cs typeface="Times New Roman" pitchFamily="18" charset="0"/>
              </a:rPr>
              <a:t>Dans une Servlet, les traitements et la présentation sont regroupés. L'aspect présentation est dans ce cas pénible à développer et à maintenir à cause de l'utilisation répétitive de méthodes pour insérer le code HTML dans le flux de sortie. De plus, une simple petite modification dans le code HTML nécessite la recompilation de la Servlet. Avec une JSP, la séparation des traitements et de la présentation rend ceci très facile et automatique.</a:t>
            </a:r>
            <a:endParaRPr lang="fr-FR" sz="2000" smtClean="0">
              <a:latin typeface="Times New Roman" pitchFamily="18" charset="0"/>
              <a:cs typeface="Times New Roman" pitchFamily="18" charset="0"/>
            </a:endParaRPr>
          </a:p>
          <a:p>
            <a:pPr marL="0" indent="0" algn="just">
              <a:buNone/>
            </a:pPr>
            <a:endParaRPr lang="fr-FR" sz="2000" dirty="0" smtClean="0">
              <a:latin typeface="Times New Roman" pitchFamily="18" charset="0"/>
              <a:cs typeface="Times New Roman" pitchFamily="18" charset="0"/>
            </a:endParaRPr>
          </a:p>
          <a:p>
            <a:pPr marL="0" indent="0" algn="just">
              <a:buNone/>
            </a:pPr>
            <a:endParaRPr lang="fr-FR" sz="800" dirty="0" smtClean="0">
              <a:latin typeface="Times New Roman" pitchFamily="18" charset="0"/>
              <a:cs typeface="Times New Roman" pitchFamily="18" charset="0"/>
            </a:endParaRPr>
          </a:p>
          <a:p>
            <a:pPr marL="0" indent="0">
              <a:buNone/>
            </a:pPr>
            <a:r>
              <a:rPr lang="fr-FR" sz="2400" b="1" dirty="0" smtClean="0">
                <a:latin typeface="Times New Roman" pitchFamily="18" charset="0"/>
                <a:cs typeface="Times New Roman" pitchFamily="18" charset="0"/>
              </a:rPr>
              <a:t>En résumé !!!</a:t>
            </a:r>
            <a:endParaRPr lang="fr-FR"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25428"/>
            <a:ext cx="8229600" cy="868347"/>
          </a:xfrm>
        </p:spPr>
        <p:txBody>
          <a:bodyPr>
            <a:normAutofit/>
          </a:bodyPr>
          <a:lstStyle/>
          <a:p>
            <a:r>
              <a:rPr lang="fr-FR" sz="3600" dirty="0" smtClean="0">
                <a:solidFill>
                  <a:srgbClr val="C00000"/>
                </a:solidFill>
              </a:rPr>
              <a:t>JSP (Java Server Pages)</a:t>
            </a:r>
            <a:endParaRPr lang="fr-FR" sz="36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16 avril 2017</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7</a:t>
            </a:fld>
            <a:endParaRPr lang="fr-BE"/>
          </a:p>
        </p:txBody>
      </p:sp>
      <p:cxnSp>
        <p:nvCxnSpPr>
          <p:cNvPr id="11" name="Connecteur droit 10"/>
          <p:cNvCxnSpPr/>
          <p:nvPr/>
        </p:nvCxnSpPr>
        <p:spPr>
          <a:xfrm>
            <a:off x="571472" y="500043"/>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3" name="Espace réservé du contenu 2"/>
          <p:cNvSpPr>
            <a:spLocks noGrp="1"/>
          </p:cNvSpPr>
          <p:nvPr>
            <p:ph idx="1"/>
          </p:nvPr>
        </p:nvSpPr>
        <p:spPr>
          <a:xfrm>
            <a:off x="357158" y="785794"/>
            <a:ext cx="8501090" cy="5715040"/>
          </a:xfrm>
        </p:spPr>
        <p:txBody>
          <a:bodyPr>
            <a:noAutofit/>
          </a:bodyPr>
          <a:lstStyle/>
          <a:p>
            <a:pPr marL="0" indent="0" algn="just">
              <a:buNone/>
            </a:pPr>
            <a:r>
              <a:rPr lang="fr-FR" sz="2200" b="1" dirty="0" smtClean="0">
                <a:latin typeface="Times New Roman" pitchFamily="18" charset="0"/>
                <a:cs typeface="Times New Roman" pitchFamily="18" charset="0"/>
              </a:rPr>
              <a:t>• </a:t>
            </a:r>
            <a:r>
              <a:rPr lang="fr-FR" sz="2200" b="1" dirty="0" smtClean="0">
                <a:latin typeface="Times New Roman" pitchFamily="18" charset="0"/>
                <a:cs typeface="Times New Roman" pitchFamily="18" charset="0"/>
              </a:rPr>
              <a:t>Les Servlets </a:t>
            </a:r>
            <a:r>
              <a:rPr lang="fr-FR" sz="2200" b="1" dirty="0" smtClean="0">
                <a:latin typeface="Times New Roman" pitchFamily="18" charset="0"/>
                <a:cs typeface="Times New Roman" pitchFamily="18" charset="0"/>
              </a:rPr>
              <a:t>seuls. </a:t>
            </a:r>
            <a:r>
              <a:rPr lang="fr-FR" sz="2200" b="1" dirty="0" smtClean="0">
                <a:latin typeface="Times New Roman" pitchFamily="18" charset="0"/>
                <a:cs typeface="Times New Roman" pitchFamily="18" charset="0"/>
              </a:rPr>
              <a:t>Marche </a:t>
            </a:r>
            <a:r>
              <a:rPr lang="fr-FR" sz="2200" b="1" dirty="0" smtClean="0">
                <a:latin typeface="Times New Roman" pitchFamily="18" charset="0"/>
                <a:cs typeface="Times New Roman" pitchFamily="18" charset="0"/>
              </a:rPr>
              <a:t>bien </a:t>
            </a:r>
            <a:r>
              <a:rPr lang="fr-FR" sz="2200" b="1" dirty="0" smtClean="0">
                <a:latin typeface="Times New Roman" pitchFamily="18" charset="0"/>
                <a:cs typeface="Times New Roman" pitchFamily="18" charset="0"/>
              </a:rPr>
              <a:t>quand</a:t>
            </a:r>
          </a:p>
          <a:p>
            <a:pPr marL="0" indent="0" algn="just">
              <a:buNone/>
            </a:pPr>
            <a:r>
              <a:rPr lang="fr-FR" sz="2000" dirty="0" smtClean="0">
                <a:latin typeface="Times New Roman" pitchFamily="18" charset="0"/>
                <a:cs typeface="Times New Roman" pitchFamily="18" charset="0"/>
              </a:rPr>
              <a:t>– </a:t>
            </a:r>
            <a:r>
              <a:rPr lang="fr-FR" sz="2000" dirty="0" smtClean="0">
                <a:latin typeface="Times New Roman" pitchFamily="18" charset="0"/>
                <a:cs typeface="Times New Roman" pitchFamily="18" charset="0"/>
              </a:rPr>
              <a:t>L’output est de type binaire. Ex : une image </a:t>
            </a:r>
            <a:endParaRPr lang="fr-FR" sz="2000" dirty="0" smtClean="0">
              <a:latin typeface="Times New Roman" pitchFamily="18" charset="0"/>
              <a:cs typeface="Times New Roman" pitchFamily="18" charset="0"/>
            </a:endParaRPr>
          </a:p>
          <a:p>
            <a:pPr marL="0" indent="0" algn="just">
              <a:buNone/>
            </a:pPr>
            <a:r>
              <a:rPr lang="fr-FR" sz="2000" dirty="0" smtClean="0">
                <a:latin typeface="Times New Roman" pitchFamily="18" charset="0"/>
                <a:cs typeface="Times New Roman" pitchFamily="18" charset="0"/>
              </a:rPr>
              <a:t>– </a:t>
            </a:r>
            <a:r>
              <a:rPr lang="fr-FR" sz="2000" dirty="0" smtClean="0">
                <a:latin typeface="Times New Roman" pitchFamily="18" charset="0"/>
                <a:cs typeface="Times New Roman" pitchFamily="18" charset="0"/>
              </a:rPr>
              <a:t>Il n’y a pas d’ output. Ex : redirections </a:t>
            </a:r>
            <a:endParaRPr lang="fr-FR" sz="2000" dirty="0" smtClean="0">
              <a:latin typeface="Times New Roman" pitchFamily="18" charset="0"/>
              <a:cs typeface="Times New Roman" pitchFamily="18" charset="0"/>
            </a:endParaRPr>
          </a:p>
          <a:p>
            <a:pPr marL="0" indent="0" algn="just">
              <a:buNone/>
            </a:pPr>
            <a:r>
              <a:rPr lang="fr-FR" sz="2000" dirty="0" smtClean="0">
                <a:latin typeface="Times New Roman" pitchFamily="18" charset="0"/>
                <a:cs typeface="Times New Roman" pitchFamily="18" charset="0"/>
              </a:rPr>
              <a:t>– </a:t>
            </a:r>
            <a:r>
              <a:rPr lang="fr-FR" sz="2000" dirty="0" smtClean="0">
                <a:latin typeface="Times New Roman" pitchFamily="18" charset="0"/>
                <a:cs typeface="Times New Roman" pitchFamily="18" charset="0"/>
              </a:rPr>
              <a:t>La forme/présentation est variable. Ex : portail </a:t>
            </a:r>
            <a:endParaRPr lang="fr-FR" sz="2000" dirty="0" smtClean="0">
              <a:latin typeface="Times New Roman" pitchFamily="18" charset="0"/>
              <a:cs typeface="Times New Roman" pitchFamily="18" charset="0"/>
            </a:endParaRPr>
          </a:p>
          <a:p>
            <a:pPr marL="0" indent="0" algn="just">
              <a:buNone/>
            </a:pPr>
            <a:endParaRPr lang="fr-FR" sz="1600" dirty="0" smtClean="0">
              <a:latin typeface="Times New Roman" pitchFamily="18" charset="0"/>
              <a:cs typeface="Times New Roman" pitchFamily="18" charset="0"/>
            </a:endParaRPr>
          </a:p>
          <a:p>
            <a:pPr marL="0" indent="0" algn="just">
              <a:buNone/>
            </a:pPr>
            <a:r>
              <a:rPr lang="fr-FR" sz="2200" b="1" dirty="0" smtClean="0">
                <a:latin typeface="Times New Roman" pitchFamily="18" charset="0"/>
                <a:cs typeface="Times New Roman" pitchFamily="18" charset="0"/>
              </a:rPr>
              <a:t>• </a:t>
            </a:r>
            <a:r>
              <a:rPr lang="fr-FR" sz="2200" b="1" dirty="0" smtClean="0">
                <a:latin typeface="Times New Roman" pitchFamily="18" charset="0"/>
                <a:cs typeface="Times New Roman" pitchFamily="18" charset="0"/>
              </a:rPr>
              <a:t>JSP seules. </a:t>
            </a:r>
            <a:r>
              <a:rPr lang="fr-FR" sz="2200" b="1" dirty="0" smtClean="0">
                <a:latin typeface="Times New Roman" pitchFamily="18" charset="0"/>
                <a:cs typeface="Times New Roman" pitchFamily="18" charset="0"/>
              </a:rPr>
              <a:t>Marche </a:t>
            </a:r>
            <a:r>
              <a:rPr lang="fr-FR" sz="2200" b="1" dirty="0" smtClean="0">
                <a:latin typeface="Times New Roman" pitchFamily="18" charset="0"/>
                <a:cs typeface="Times New Roman" pitchFamily="18" charset="0"/>
              </a:rPr>
              <a:t>bien </a:t>
            </a:r>
            <a:r>
              <a:rPr lang="fr-FR" sz="2200" b="1" dirty="0" smtClean="0">
                <a:latin typeface="Times New Roman" pitchFamily="18" charset="0"/>
                <a:cs typeface="Times New Roman" pitchFamily="18" charset="0"/>
              </a:rPr>
              <a:t>quand</a:t>
            </a:r>
          </a:p>
          <a:p>
            <a:pPr marL="0" indent="0" algn="just">
              <a:buNone/>
            </a:pPr>
            <a:r>
              <a:rPr lang="fr-FR" sz="2000" dirty="0" smtClean="0">
                <a:latin typeface="Times New Roman" pitchFamily="18" charset="0"/>
                <a:cs typeface="Times New Roman" pitchFamily="18" charset="0"/>
              </a:rPr>
              <a:t>– </a:t>
            </a:r>
            <a:r>
              <a:rPr lang="fr-FR" sz="2000" dirty="0" smtClean="0">
                <a:latin typeface="Times New Roman" pitchFamily="18" charset="0"/>
                <a:cs typeface="Times New Roman" pitchFamily="18" charset="0"/>
              </a:rPr>
              <a:t>L’output est de type caractère. Ex : HTML </a:t>
            </a:r>
            <a:endParaRPr lang="fr-FR" sz="2000" dirty="0" smtClean="0">
              <a:latin typeface="Times New Roman" pitchFamily="18" charset="0"/>
              <a:cs typeface="Times New Roman" pitchFamily="18" charset="0"/>
            </a:endParaRPr>
          </a:p>
          <a:p>
            <a:pPr marL="0" indent="0" algn="just">
              <a:buNone/>
            </a:pPr>
            <a:r>
              <a:rPr lang="fr-FR" sz="2000" dirty="0" smtClean="0">
                <a:latin typeface="Times New Roman" pitchFamily="18" charset="0"/>
                <a:cs typeface="Times New Roman" pitchFamily="18" charset="0"/>
              </a:rPr>
              <a:t>– </a:t>
            </a:r>
            <a:r>
              <a:rPr lang="fr-FR" sz="2000" dirty="0" smtClean="0">
                <a:latin typeface="Times New Roman" pitchFamily="18" charset="0"/>
                <a:cs typeface="Times New Roman" pitchFamily="18" charset="0"/>
              </a:rPr>
              <a:t>La forme/présentation est stable. </a:t>
            </a:r>
            <a:endParaRPr lang="fr-FR" sz="2000" dirty="0" smtClean="0">
              <a:latin typeface="Times New Roman" pitchFamily="18" charset="0"/>
              <a:cs typeface="Times New Roman" pitchFamily="18" charset="0"/>
            </a:endParaRPr>
          </a:p>
          <a:p>
            <a:pPr marL="0" indent="0" algn="just">
              <a:buNone/>
            </a:pPr>
            <a:endParaRPr lang="fr-FR" sz="1800" dirty="0" smtClean="0">
              <a:latin typeface="Times New Roman" pitchFamily="18" charset="0"/>
              <a:cs typeface="Times New Roman" pitchFamily="18" charset="0"/>
            </a:endParaRPr>
          </a:p>
          <a:p>
            <a:pPr marL="0" indent="0" algn="just">
              <a:buNone/>
            </a:pPr>
            <a:r>
              <a:rPr lang="fr-FR" sz="2200" b="1" dirty="0" smtClean="0">
                <a:latin typeface="Times New Roman" pitchFamily="18" charset="0"/>
                <a:cs typeface="Times New Roman" pitchFamily="18" charset="0"/>
              </a:rPr>
              <a:t>• </a:t>
            </a:r>
            <a:r>
              <a:rPr lang="fr-FR" sz="2200" b="1" dirty="0" smtClean="0">
                <a:latin typeface="Times New Roman" pitchFamily="18" charset="0"/>
                <a:cs typeface="Times New Roman" pitchFamily="18" charset="0"/>
              </a:rPr>
              <a:t>Architecture MVC. Nécessaire quand </a:t>
            </a:r>
            <a:endParaRPr lang="fr-FR" sz="2200" b="1" dirty="0" smtClean="0">
              <a:latin typeface="Times New Roman" pitchFamily="18" charset="0"/>
              <a:cs typeface="Times New Roman" pitchFamily="18" charset="0"/>
            </a:endParaRPr>
          </a:p>
          <a:p>
            <a:pPr marL="0" indent="0" algn="just">
              <a:buNone/>
            </a:pPr>
            <a:r>
              <a:rPr lang="fr-FR" sz="2000" dirty="0" smtClean="0">
                <a:latin typeface="Times New Roman" pitchFamily="18" charset="0"/>
                <a:cs typeface="Times New Roman" pitchFamily="18" charset="0"/>
              </a:rPr>
              <a:t>– </a:t>
            </a:r>
            <a:r>
              <a:rPr lang="fr-FR" sz="2000" dirty="0" smtClean="0">
                <a:latin typeface="Times New Roman" pitchFamily="18" charset="0"/>
                <a:cs typeface="Times New Roman" pitchFamily="18" charset="0"/>
              </a:rPr>
              <a:t>Une même requête peut donner des résultats visuels réellement différents </a:t>
            </a:r>
            <a:endParaRPr lang="fr-FR" sz="2000" dirty="0" smtClean="0">
              <a:latin typeface="Times New Roman" pitchFamily="18" charset="0"/>
              <a:cs typeface="Times New Roman" pitchFamily="18" charset="0"/>
            </a:endParaRPr>
          </a:p>
          <a:p>
            <a:pPr marL="0" indent="0" algn="just">
              <a:buNone/>
            </a:pPr>
            <a:r>
              <a:rPr lang="fr-FR" sz="2000" dirty="0" smtClean="0">
                <a:latin typeface="Times New Roman" pitchFamily="18" charset="0"/>
                <a:cs typeface="Times New Roman" pitchFamily="18" charset="0"/>
              </a:rPr>
              <a:t>– </a:t>
            </a:r>
            <a:r>
              <a:rPr lang="fr-FR" sz="2000" dirty="0" smtClean="0">
                <a:latin typeface="Times New Roman" pitchFamily="18" charset="0"/>
                <a:cs typeface="Times New Roman" pitchFamily="18" charset="0"/>
              </a:rPr>
              <a:t>On dispose d’une équipe de développement conséquente avec une partie pour le </a:t>
            </a:r>
            <a:r>
              <a:rPr lang="fr-FR" sz="2000" dirty="0" smtClean="0">
                <a:latin typeface="Times New Roman" pitchFamily="18" charset="0"/>
                <a:cs typeface="Times New Roman" pitchFamily="18" charset="0"/>
              </a:rPr>
              <a:t>développement </a:t>
            </a:r>
            <a:r>
              <a:rPr lang="fr-FR" sz="2000" dirty="0" smtClean="0">
                <a:latin typeface="Times New Roman" pitchFamily="18" charset="0"/>
                <a:cs typeface="Times New Roman" pitchFamily="18" charset="0"/>
              </a:rPr>
              <a:t>Web et une autre pour la logique métier </a:t>
            </a:r>
            <a:endParaRPr lang="fr-FR" sz="2000" dirty="0" smtClean="0">
              <a:latin typeface="Times New Roman" pitchFamily="18" charset="0"/>
              <a:cs typeface="Times New Roman" pitchFamily="18" charset="0"/>
            </a:endParaRPr>
          </a:p>
          <a:p>
            <a:pPr marL="0" indent="0" algn="just">
              <a:buNone/>
            </a:pPr>
            <a:r>
              <a:rPr lang="fr-FR" sz="2000" dirty="0" smtClean="0">
                <a:latin typeface="Times New Roman" pitchFamily="18" charset="0"/>
                <a:cs typeface="Times New Roman" pitchFamily="18" charset="0"/>
              </a:rPr>
              <a:t>– On a </a:t>
            </a:r>
            <a:r>
              <a:rPr lang="fr-FR" sz="2000" dirty="0" smtClean="0">
                <a:latin typeface="Times New Roman" pitchFamily="18" charset="0"/>
                <a:cs typeface="Times New Roman" pitchFamily="18" charset="0"/>
              </a:rPr>
              <a:t>un traitement complexe des données mais une présentation relativement fixe</a:t>
            </a:r>
            <a:endParaRPr lang="fr-FR"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25428"/>
            <a:ext cx="8229600" cy="868347"/>
          </a:xfrm>
        </p:spPr>
        <p:txBody>
          <a:bodyPr>
            <a:normAutofit/>
          </a:bodyPr>
          <a:lstStyle/>
          <a:p>
            <a:r>
              <a:rPr lang="fr-FR" sz="3600" dirty="0" smtClean="0">
                <a:solidFill>
                  <a:srgbClr val="C00000"/>
                </a:solidFill>
              </a:rPr>
              <a:t>JSP (Java Server Pages)</a:t>
            </a:r>
            <a:endParaRPr lang="fr-FR" sz="36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16 avril 2017</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8</a:t>
            </a:fld>
            <a:endParaRPr lang="fr-BE"/>
          </a:p>
        </p:txBody>
      </p:sp>
      <p:cxnSp>
        <p:nvCxnSpPr>
          <p:cNvPr id="11" name="Connecteur droit 10"/>
          <p:cNvCxnSpPr/>
          <p:nvPr/>
        </p:nvCxnSpPr>
        <p:spPr>
          <a:xfrm>
            <a:off x="571472" y="500043"/>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3" name="Espace réservé du contenu 2"/>
          <p:cNvSpPr>
            <a:spLocks noGrp="1"/>
          </p:cNvSpPr>
          <p:nvPr>
            <p:ph idx="1"/>
          </p:nvPr>
        </p:nvSpPr>
        <p:spPr>
          <a:xfrm>
            <a:off x="357158" y="785794"/>
            <a:ext cx="8501090" cy="4786346"/>
          </a:xfrm>
        </p:spPr>
        <p:txBody>
          <a:bodyPr>
            <a:noAutofit/>
          </a:bodyPr>
          <a:lstStyle/>
          <a:p>
            <a:pPr>
              <a:buNone/>
            </a:pPr>
            <a:endParaRPr lang="fr-FR" sz="2000" dirty="0" smtClean="0">
              <a:latin typeface="Times New Roman" pitchFamily="18" charset="0"/>
              <a:cs typeface="Times New Roman" pitchFamily="18" charset="0"/>
            </a:endParaRPr>
          </a:p>
          <a:p>
            <a:pPr>
              <a:buNone/>
            </a:pPr>
            <a:r>
              <a:rPr lang="fr-FR" sz="2200" b="1" dirty="0" smtClean="0">
                <a:latin typeface="Times New Roman" pitchFamily="18" charset="0"/>
                <a:cs typeface="Times New Roman" pitchFamily="18" charset="0"/>
              </a:rPr>
              <a:t>Les </a:t>
            </a:r>
            <a:r>
              <a:rPr lang="fr-FR" sz="2200" b="1" dirty="0" smtClean="0">
                <a:latin typeface="Times New Roman" pitchFamily="18" charset="0"/>
                <a:cs typeface="Times New Roman" pitchFamily="18" charset="0"/>
              </a:rPr>
              <a:t>Tags JSP</a:t>
            </a:r>
          </a:p>
          <a:p>
            <a:endParaRPr lang="fr-FR" sz="2200" dirty="0" smtClean="0">
              <a:latin typeface="Times New Roman" pitchFamily="18" charset="0"/>
              <a:cs typeface="Times New Roman" pitchFamily="18" charset="0"/>
            </a:endParaRPr>
          </a:p>
          <a:p>
            <a:pPr>
              <a:buNone/>
            </a:pPr>
            <a:r>
              <a:rPr lang="fr-FR" sz="2200" dirty="0" smtClean="0">
                <a:latin typeface="Times New Roman" pitchFamily="18" charset="0"/>
                <a:cs typeface="Times New Roman" pitchFamily="18" charset="0"/>
              </a:rPr>
              <a:t>Il </a:t>
            </a:r>
            <a:r>
              <a:rPr lang="fr-FR" sz="2200" dirty="0" smtClean="0">
                <a:latin typeface="Times New Roman" pitchFamily="18" charset="0"/>
                <a:cs typeface="Times New Roman" pitchFamily="18" charset="0"/>
              </a:rPr>
              <a:t>existe trois types de tags :</a:t>
            </a:r>
          </a:p>
          <a:p>
            <a:r>
              <a:rPr lang="fr-FR" sz="2200" dirty="0" smtClean="0">
                <a:latin typeface="Times New Roman" pitchFamily="18" charset="0"/>
                <a:cs typeface="Times New Roman" pitchFamily="18" charset="0"/>
              </a:rPr>
              <a:t> </a:t>
            </a:r>
            <a:r>
              <a:rPr lang="fr-FR" sz="2200" b="1" dirty="0" smtClean="0">
                <a:latin typeface="Times New Roman" pitchFamily="18" charset="0"/>
                <a:cs typeface="Times New Roman" pitchFamily="18" charset="0"/>
              </a:rPr>
              <a:t>tags de directives </a:t>
            </a:r>
            <a:r>
              <a:rPr lang="fr-FR" sz="2200" dirty="0" smtClean="0">
                <a:latin typeface="Times New Roman" pitchFamily="18" charset="0"/>
                <a:cs typeface="Times New Roman" pitchFamily="18" charset="0"/>
              </a:rPr>
              <a:t>: ils permettent de </a:t>
            </a:r>
            <a:r>
              <a:rPr lang="fr-FR" sz="2200" dirty="0" smtClean="0">
                <a:latin typeface="Times New Roman" pitchFamily="18" charset="0"/>
                <a:cs typeface="Times New Roman" pitchFamily="18" charset="0"/>
              </a:rPr>
              <a:t>contrôler </a:t>
            </a:r>
            <a:r>
              <a:rPr lang="fr-FR" sz="2200" dirty="0" smtClean="0">
                <a:latin typeface="Times New Roman" pitchFamily="18" charset="0"/>
                <a:cs typeface="Times New Roman" pitchFamily="18" charset="0"/>
              </a:rPr>
              <a:t>la structure de la </a:t>
            </a:r>
            <a:r>
              <a:rPr lang="fr-FR" sz="2200" dirty="0" smtClean="0">
                <a:latin typeface="Times New Roman" pitchFamily="18" charset="0"/>
                <a:cs typeface="Times New Roman" pitchFamily="18" charset="0"/>
              </a:rPr>
              <a:t>Servlet générée</a:t>
            </a:r>
            <a:endParaRPr lang="fr-FR" sz="2200" dirty="0" smtClean="0">
              <a:latin typeface="Times New Roman" pitchFamily="18" charset="0"/>
              <a:cs typeface="Times New Roman" pitchFamily="18" charset="0"/>
            </a:endParaRPr>
          </a:p>
          <a:p>
            <a:r>
              <a:rPr lang="fr-FR" sz="2200" dirty="0" smtClean="0">
                <a:latin typeface="Times New Roman" pitchFamily="18" charset="0"/>
                <a:cs typeface="Times New Roman" pitchFamily="18" charset="0"/>
              </a:rPr>
              <a:t> </a:t>
            </a:r>
            <a:r>
              <a:rPr lang="fr-FR" sz="2200" b="1" dirty="0" smtClean="0">
                <a:latin typeface="Times New Roman" pitchFamily="18" charset="0"/>
                <a:cs typeface="Times New Roman" pitchFamily="18" charset="0"/>
              </a:rPr>
              <a:t>tags de </a:t>
            </a:r>
            <a:r>
              <a:rPr lang="fr-FR" sz="2200" b="1" dirty="0" smtClean="0">
                <a:latin typeface="Times New Roman" pitchFamily="18" charset="0"/>
                <a:cs typeface="Times New Roman" pitchFamily="18" charset="0"/>
              </a:rPr>
              <a:t>Scripting </a:t>
            </a:r>
            <a:r>
              <a:rPr lang="fr-FR" sz="2200" dirty="0" smtClean="0">
                <a:latin typeface="Times New Roman" pitchFamily="18" charset="0"/>
                <a:cs typeface="Times New Roman" pitchFamily="18" charset="0"/>
              </a:rPr>
              <a:t>: </a:t>
            </a:r>
            <a:r>
              <a:rPr lang="fr-FR" sz="2200" dirty="0" smtClean="0">
                <a:latin typeface="Times New Roman" pitchFamily="18" charset="0"/>
                <a:cs typeface="Times New Roman" pitchFamily="18" charset="0"/>
              </a:rPr>
              <a:t>ils permettent </a:t>
            </a:r>
            <a:r>
              <a:rPr lang="fr-FR" sz="2200" dirty="0" smtClean="0">
                <a:latin typeface="Times New Roman" pitchFamily="18" charset="0"/>
                <a:cs typeface="Times New Roman" pitchFamily="18" charset="0"/>
              </a:rPr>
              <a:t>d'insérer </a:t>
            </a:r>
            <a:r>
              <a:rPr lang="fr-FR" sz="2200" dirty="0" smtClean="0">
                <a:latin typeface="Times New Roman" pitchFamily="18" charset="0"/>
                <a:cs typeface="Times New Roman" pitchFamily="18" charset="0"/>
              </a:rPr>
              <a:t>du code Java dans la </a:t>
            </a:r>
            <a:r>
              <a:rPr lang="fr-FR" sz="2200" dirty="0" smtClean="0">
                <a:latin typeface="Times New Roman" pitchFamily="18" charset="0"/>
                <a:cs typeface="Times New Roman" pitchFamily="18" charset="0"/>
              </a:rPr>
              <a:t>Servlet</a:t>
            </a:r>
            <a:endParaRPr lang="fr-FR" sz="2200" dirty="0" smtClean="0">
              <a:latin typeface="Times New Roman" pitchFamily="18" charset="0"/>
              <a:cs typeface="Times New Roman" pitchFamily="18" charset="0"/>
            </a:endParaRPr>
          </a:p>
          <a:p>
            <a:r>
              <a:rPr lang="fr-FR" sz="2200" dirty="0" smtClean="0">
                <a:latin typeface="Times New Roman" pitchFamily="18" charset="0"/>
                <a:cs typeface="Times New Roman" pitchFamily="18" charset="0"/>
              </a:rPr>
              <a:t> </a:t>
            </a:r>
            <a:r>
              <a:rPr lang="fr-FR" sz="2200" b="1" dirty="0" smtClean="0">
                <a:latin typeface="Times New Roman" pitchFamily="18" charset="0"/>
                <a:cs typeface="Times New Roman" pitchFamily="18" charset="0"/>
              </a:rPr>
              <a:t>tags </a:t>
            </a:r>
            <a:r>
              <a:rPr lang="fr-FR" sz="2200" b="1" dirty="0" smtClean="0">
                <a:latin typeface="Times New Roman" pitchFamily="18" charset="0"/>
                <a:cs typeface="Times New Roman" pitchFamily="18" charset="0"/>
              </a:rPr>
              <a:t>d'actions </a:t>
            </a:r>
            <a:r>
              <a:rPr lang="fr-FR" sz="2200" dirty="0" smtClean="0">
                <a:latin typeface="Times New Roman" pitchFamily="18" charset="0"/>
                <a:cs typeface="Times New Roman" pitchFamily="18" charset="0"/>
              </a:rPr>
              <a:t>: </a:t>
            </a:r>
            <a:r>
              <a:rPr lang="fr-FR" sz="2200" dirty="0" smtClean="0">
                <a:latin typeface="Times New Roman" pitchFamily="18" charset="0"/>
                <a:cs typeface="Times New Roman" pitchFamily="18" charset="0"/>
              </a:rPr>
              <a:t>ils facilitent l'utilisation de composants</a:t>
            </a:r>
            <a:endParaRPr lang="fr-FR"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25428"/>
            <a:ext cx="8229600" cy="868347"/>
          </a:xfrm>
        </p:spPr>
        <p:txBody>
          <a:bodyPr>
            <a:normAutofit/>
          </a:bodyPr>
          <a:lstStyle/>
          <a:p>
            <a:r>
              <a:rPr lang="fr-FR" sz="3600" dirty="0" smtClean="0">
                <a:solidFill>
                  <a:srgbClr val="C00000"/>
                </a:solidFill>
              </a:rPr>
              <a:t>JSP (Java Server Pages)</a:t>
            </a:r>
            <a:endParaRPr lang="fr-FR" sz="36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16 avril 2017</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9</a:t>
            </a:fld>
            <a:endParaRPr lang="fr-BE"/>
          </a:p>
        </p:txBody>
      </p:sp>
      <p:cxnSp>
        <p:nvCxnSpPr>
          <p:cNvPr id="11" name="Connecteur droit 10"/>
          <p:cNvCxnSpPr/>
          <p:nvPr/>
        </p:nvCxnSpPr>
        <p:spPr>
          <a:xfrm>
            <a:off x="571472" y="500043"/>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3" name="Espace réservé du contenu 2"/>
          <p:cNvSpPr>
            <a:spLocks noGrp="1"/>
          </p:cNvSpPr>
          <p:nvPr>
            <p:ph idx="1"/>
          </p:nvPr>
        </p:nvSpPr>
        <p:spPr>
          <a:xfrm>
            <a:off x="357158" y="785794"/>
            <a:ext cx="8501090" cy="4786346"/>
          </a:xfrm>
        </p:spPr>
        <p:txBody>
          <a:bodyPr>
            <a:noAutofit/>
          </a:bodyPr>
          <a:lstStyle/>
          <a:p>
            <a:pPr>
              <a:buNone/>
            </a:pPr>
            <a:r>
              <a:rPr lang="fr-FR" sz="2200" b="1" dirty="0" smtClean="0">
                <a:latin typeface="Times New Roman" pitchFamily="18" charset="0"/>
                <a:cs typeface="Times New Roman" pitchFamily="18" charset="0"/>
              </a:rPr>
              <a:t>Les </a:t>
            </a:r>
            <a:r>
              <a:rPr lang="fr-FR" sz="2200" b="1" dirty="0" smtClean="0">
                <a:latin typeface="Times New Roman" pitchFamily="18" charset="0"/>
                <a:cs typeface="Times New Roman" pitchFamily="18" charset="0"/>
              </a:rPr>
              <a:t>tags de </a:t>
            </a:r>
            <a:r>
              <a:rPr lang="fr-FR" sz="2200" b="1" dirty="0" smtClean="0">
                <a:latin typeface="Times New Roman" pitchFamily="18" charset="0"/>
                <a:cs typeface="Times New Roman" pitchFamily="18" charset="0"/>
              </a:rPr>
              <a:t>directives </a:t>
            </a:r>
            <a:r>
              <a:rPr lang="fr-FR" sz="2800" b="1" dirty="0" smtClean="0">
                <a:solidFill>
                  <a:srgbClr val="FF0000"/>
                </a:solidFill>
                <a:latin typeface="Times New Roman" pitchFamily="18" charset="0"/>
                <a:cs typeface="Times New Roman" pitchFamily="18" charset="0"/>
              </a:rPr>
              <a:t>&lt;%@ </a:t>
            </a:r>
            <a:r>
              <a:rPr lang="fr-FR" sz="2800" b="1" dirty="0" smtClean="0">
                <a:solidFill>
                  <a:srgbClr val="FF0000"/>
                </a:solidFill>
                <a:latin typeface="Times New Roman" pitchFamily="18" charset="0"/>
                <a:cs typeface="Times New Roman" pitchFamily="18" charset="0"/>
              </a:rPr>
              <a:t>... </a:t>
            </a:r>
            <a:r>
              <a:rPr lang="fr-FR" sz="2800" b="1" dirty="0" smtClean="0">
                <a:solidFill>
                  <a:srgbClr val="FF0000"/>
                </a:solidFill>
                <a:latin typeface="Times New Roman" pitchFamily="18" charset="0"/>
                <a:cs typeface="Times New Roman" pitchFamily="18" charset="0"/>
              </a:rPr>
              <a:t>%&gt;</a:t>
            </a:r>
          </a:p>
          <a:p>
            <a:pPr>
              <a:buNone/>
            </a:pPr>
            <a:endParaRPr lang="fr-FR" sz="800" dirty="0" smtClean="0">
              <a:latin typeface="Times New Roman" pitchFamily="18" charset="0"/>
              <a:cs typeface="Times New Roman" pitchFamily="18" charset="0"/>
            </a:endParaRPr>
          </a:p>
          <a:p>
            <a:pPr algn="just">
              <a:buNone/>
            </a:pPr>
            <a:r>
              <a:rPr lang="fr-FR" sz="2000" dirty="0" smtClean="0">
                <a:latin typeface="Times New Roman" pitchFamily="18" charset="0"/>
                <a:cs typeface="Times New Roman" pitchFamily="18" charset="0"/>
              </a:rPr>
              <a:t>Les directives permettent de </a:t>
            </a:r>
            <a:r>
              <a:rPr lang="fr-FR" sz="2000" dirty="0" smtClean="0">
                <a:latin typeface="Times New Roman" pitchFamily="18" charset="0"/>
                <a:cs typeface="Times New Roman" pitchFamily="18" charset="0"/>
              </a:rPr>
              <a:t>préciser </a:t>
            </a:r>
            <a:r>
              <a:rPr lang="fr-FR" sz="2000" dirty="0" smtClean="0">
                <a:latin typeface="Times New Roman" pitchFamily="18" charset="0"/>
                <a:cs typeface="Times New Roman" pitchFamily="18" charset="0"/>
              </a:rPr>
              <a:t>des informations globales sur la page JSP. Les </a:t>
            </a:r>
            <a:r>
              <a:rPr lang="fr-FR" sz="2000" dirty="0" smtClean="0">
                <a:latin typeface="Times New Roman" pitchFamily="18" charset="0"/>
                <a:cs typeface="Times New Roman" pitchFamily="18" charset="0"/>
              </a:rPr>
              <a:t>spéciations des </a:t>
            </a:r>
            <a:r>
              <a:rPr lang="fr-FR" sz="2000" dirty="0" smtClean="0">
                <a:latin typeface="Times New Roman" pitchFamily="18" charset="0"/>
                <a:cs typeface="Times New Roman" pitchFamily="18" charset="0"/>
              </a:rPr>
              <a:t>JSP </a:t>
            </a:r>
            <a:r>
              <a:rPr lang="fr-FR" sz="2000" dirty="0" smtClean="0">
                <a:latin typeface="Times New Roman" pitchFamily="18" charset="0"/>
                <a:cs typeface="Times New Roman" pitchFamily="18" charset="0"/>
              </a:rPr>
              <a:t>définissent </a:t>
            </a:r>
            <a:r>
              <a:rPr lang="fr-FR" sz="2000" dirty="0" smtClean="0">
                <a:latin typeface="Times New Roman" pitchFamily="18" charset="0"/>
                <a:cs typeface="Times New Roman" pitchFamily="18" charset="0"/>
              </a:rPr>
              <a:t>trois directives </a:t>
            </a:r>
            <a:r>
              <a:rPr lang="fr-FR" sz="2000" dirty="0" smtClean="0">
                <a:latin typeface="Times New Roman" pitchFamily="18" charset="0"/>
                <a:cs typeface="Times New Roman" pitchFamily="18" charset="0"/>
              </a:rPr>
              <a:t>:</a:t>
            </a:r>
          </a:p>
          <a:p>
            <a:pPr algn="just">
              <a:buNone/>
            </a:pPr>
            <a:endParaRPr lang="fr-FR" sz="2000" dirty="0" smtClean="0">
              <a:latin typeface="Times New Roman" pitchFamily="18" charset="0"/>
              <a:cs typeface="Times New Roman" pitchFamily="18" charset="0"/>
            </a:endParaRPr>
          </a:p>
          <a:p>
            <a:r>
              <a:rPr lang="fr-FR" sz="2000" b="1" dirty="0" smtClean="0">
                <a:latin typeface="Times New Roman" pitchFamily="18" charset="0"/>
                <a:cs typeface="Times New Roman" pitchFamily="18" charset="0"/>
              </a:rPr>
              <a:t>page</a:t>
            </a:r>
            <a:r>
              <a:rPr lang="fr-FR" sz="2000" dirty="0" smtClean="0">
                <a:latin typeface="Times New Roman" pitchFamily="18" charset="0"/>
                <a:cs typeface="Times New Roman" pitchFamily="18" charset="0"/>
              </a:rPr>
              <a:t> : permet de </a:t>
            </a:r>
            <a:r>
              <a:rPr lang="fr-FR" sz="2000" dirty="0" smtClean="0">
                <a:latin typeface="Times New Roman" pitchFamily="18" charset="0"/>
                <a:cs typeface="Times New Roman" pitchFamily="18" charset="0"/>
              </a:rPr>
              <a:t>définir </a:t>
            </a:r>
            <a:r>
              <a:rPr lang="fr-FR" sz="2000" dirty="0" smtClean="0">
                <a:latin typeface="Times New Roman" pitchFamily="18" charset="0"/>
                <a:cs typeface="Times New Roman" pitchFamily="18" charset="0"/>
              </a:rPr>
              <a:t>des options de </a:t>
            </a:r>
            <a:r>
              <a:rPr lang="fr-FR" sz="2000" dirty="0" smtClean="0">
                <a:latin typeface="Times New Roman" pitchFamily="18" charset="0"/>
                <a:cs typeface="Times New Roman" pitchFamily="18" charset="0"/>
              </a:rPr>
              <a:t>configuration</a:t>
            </a:r>
          </a:p>
          <a:p>
            <a:endParaRPr lang="fr-FR" sz="800" dirty="0" smtClean="0">
              <a:latin typeface="Times New Roman" pitchFamily="18" charset="0"/>
              <a:cs typeface="Times New Roman" pitchFamily="18" charset="0"/>
            </a:endParaRPr>
          </a:p>
          <a:p>
            <a:r>
              <a:rPr lang="fr-FR" sz="2000" b="1" dirty="0" smtClean="0">
                <a:latin typeface="Times New Roman" pitchFamily="18" charset="0"/>
                <a:cs typeface="Times New Roman" pitchFamily="18" charset="0"/>
              </a:rPr>
              <a:t>include</a:t>
            </a:r>
            <a:r>
              <a:rPr lang="fr-FR" sz="2000" dirty="0" smtClean="0">
                <a:latin typeface="Times New Roman" pitchFamily="18" charset="0"/>
                <a:cs typeface="Times New Roman" pitchFamily="18" charset="0"/>
              </a:rPr>
              <a:t> </a:t>
            </a:r>
            <a:r>
              <a:rPr lang="fr-FR" sz="2000" dirty="0" smtClean="0">
                <a:latin typeface="Times New Roman" pitchFamily="18" charset="0"/>
                <a:cs typeface="Times New Roman" pitchFamily="18" charset="0"/>
              </a:rPr>
              <a:t>: permet d'inclure des </a:t>
            </a:r>
            <a:r>
              <a:rPr lang="fr-FR" sz="2000" dirty="0" smtClean="0">
                <a:latin typeface="Times New Roman" pitchFamily="18" charset="0"/>
                <a:cs typeface="Times New Roman" pitchFamily="18" charset="0"/>
              </a:rPr>
              <a:t>fichiers </a:t>
            </a:r>
            <a:r>
              <a:rPr lang="fr-FR" sz="2000" dirty="0" smtClean="0">
                <a:latin typeface="Times New Roman" pitchFamily="18" charset="0"/>
                <a:cs typeface="Times New Roman" pitchFamily="18" charset="0"/>
              </a:rPr>
              <a:t>statiques dans la JSP avant la </a:t>
            </a:r>
            <a:r>
              <a:rPr lang="fr-FR" sz="2000" dirty="0" smtClean="0">
                <a:latin typeface="Times New Roman" pitchFamily="18" charset="0"/>
                <a:cs typeface="Times New Roman" pitchFamily="18" charset="0"/>
              </a:rPr>
              <a:t>génération </a:t>
            </a:r>
            <a:r>
              <a:rPr lang="fr-FR" sz="2000" dirty="0" smtClean="0">
                <a:latin typeface="Times New Roman" pitchFamily="18" charset="0"/>
                <a:cs typeface="Times New Roman" pitchFamily="18" charset="0"/>
              </a:rPr>
              <a:t>de </a:t>
            </a:r>
            <a:r>
              <a:rPr lang="fr-FR" sz="2000" dirty="0" smtClean="0">
                <a:latin typeface="Times New Roman" pitchFamily="18" charset="0"/>
                <a:cs typeface="Times New Roman" pitchFamily="18" charset="0"/>
              </a:rPr>
              <a:t>la Servlet</a:t>
            </a:r>
          </a:p>
          <a:p>
            <a:endParaRPr lang="fr-FR" sz="800" dirty="0" smtClean="0">
              <a:latin typeface="Times New Roman" pitchFamily="18" charset="0"/>
              <a:cs typeface="Times New Roman" pitchFamily="18" charset="0"/>
            </a:endParaRPr>
          </a:p>
          <a:p>
            <a:r>
              <a:rPr lang="fr-FR" sz="2000" b="1" dirty="0" smtClean="0">
                <a:latin typeface="Times New Roman" pitchFamily="18" charset="0"/>
                <a:cs typeface="Times New Roman" pitchFamily="18" charset="0"/>
              </a:rPr>
              <a:t>taglib</a:t>
            </a:r>
            <a:r>
              <a:rPr lang="fr-FR" sz="2000" dirty="0" smtClean="0">
                <a:latin typeface="Times New Roman" pitchFamily="18" charset="0"/>
                <a:cs typeface="Times New Roman" pitchFamily="18" charset="0"/>
              </a:rPr>
              <a:t> </a:t>
            </a:r>
            <a:r>
              <a:rPr lang="fr-FR" sz="2000" dirty="0" smtClean="0">
                <a:latin typeface="Times New Roman" pitchFamily="18" charset="0"/>
                <a:cs typeface="Times New Roman" pitchFamily="18" charset="0"/>
              </a:rPr>
              <a:t>: permet de </a:t>
            </a:r>
            <a:r>
              <a:rPr lang="fr-FR" sz="2000" dirty="0" smtClean="0">
                <a:latin typeface="Times New Roman" pitchFamily="18" charset="0"/>
                <a:cs typeface="Times New Roman" pitchFamily="18" charset="0"/>
              </a:rPr>
              <a:t>définir </a:t>
            </a:r>
            <a:r>
              <a:rPr lang="fr-FR" sz="2000" dirty="0" smtClean="0">
                <a:latin typeface="Times New Roman" pitchFamily="18" charset="0"/>
                <a:cs typeface="Times New Roman" pitchFamily="18" charset="0"/>
              </a:rPr>
              <a:t>des tags </a:t>
            </a:r>
            <a:r>
              <a:rPr lang="fr-FR" sz="2000" dirty="0" smtClean="0">
                <a:latin typeface="Times New Roman" pitchFamily="18" charset="0"/>
                <a:cs typeface="Times New Roman" pitchFamily="18" charset="0"/>
              </a:rPr>
              <a:t>personnalises</a:t>
            </a:r>
          </a:p>
          <a:p>
            <a:endParaRPr lang="fr-FR" sz="2000" dirty="0" smtClean="0">
              <a:latin typeface="Times New Roman" pitchFamily="18" charset="0"/>
              <a:cs typeface="Times New Roman" pitchFamily="18" charset="0"/>
            </a:endParaRPr>
          </a:p>
          <a:p>
            <a:pPr algn="ctr">
              <a:buNone/>
            </a:pPr>
            <a:r>
              <a:rPr lang="fr-FR" sz="2800" b="1" dirty="0" smtClean="0">
                <a:solidFill>
                  <a:srgbClr val="FF0000"/>
                </a:solidFill>
              </a:rPr>
              <a:t>&lt;%@ directive attribut="valeur" ... %&gt;</a:t>
            </a:r>
            <a:endParaRPr lang="fr-FR" sz="2800" b="1" dirty="0" smtClean="0">
              <a:solidFill>
                <a:srgbClr val="FF0000"/>
              </a:solidFill>
              <a:latin typeface="Times New Roman" pitchFamily="18" charset="0"/>
              <a:cs typeface="Times New Roman" pitchFamily="18" charset="0"/>
            </a:endParaRPr>
          </a:p>
          <a:p>
            <a:endParaRPr lang="fr-FR"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3785347</TotalTime>
  <Words>1448</Words>
  <PresentationFormat>Affichage à l'écran (4:3)</PresentationFormat>
  <Paragraphs>216</Paragraphs>
  <Slides>23</Slides>
  <Notes>1</Notes>
  <HiddenSlides>0</HiddenSlides>
  <MMClips>0</MMClips>
  <ScaleCrop>false</ScaleCrop>
  <HeadingPairs>
    <vt:vector size="4" baseType="variant">
      <vt:variant>
        <vt:lpstr>Thème</vt:lpstr>
      </vt:variant>
      <vt:variant>
        <vt:i4>1</vt:i4>
      </vt:variant>
      <vt:variant>
        <vt:lpstr>Titres des diapositives</vt:lpstr>
      </vt:variant>
      <vt:variant>
        <vt:i4>23</vt:i4>
      </vt:variant>
    </vt:vector>
  </HeadingPairs>
  <TitlesOfParts>
    <vt:vector size="24" baseType="lpstr">
      <vt:lpstr>Thème Office</vt:lpstr>
      <vt:lpstr> Université M’hamed Bougara – Boumerdes Faculté des sciences Département Informatique </vt:lpstr>
      <vt:lpstr>Diapositive 2</vt:lpstr>
      <vt:lpstr>JSP (Java Server Pages)</vt:lpstr>
      <vt:lpstr>JSP (Java Server Pages)</vt:lpstr>
      <vt:lpstr>JSP (Java Server Pages)</vt:lpstr>
      <vt:lpstr>JSP (Java Server Pages)</vt:lpstr>
      <vt:lpstr>JSP (Java Server Pages)</vt:lpstr>
      <vt:lpstr>JSP (Java Server Pages)</vt:lpstr>
      <vt:lpstr>JSP (Java Server Pages)</vt:lpstr>
      <vt:lpstr>JSP (Java Server Pages)</vt:lpstr>
      <vt:lpstr>JSP (Java Server Pages)</vt:lpstr>
      <vt:lpstr>JSP (Java Server Pages)</vt:lpstr>
      <vt:lpstr>JSP (Java Server Pages)</vt:lpstr>
      <vt:lpstr>JSP (Java Server Pages)</vt:lpstr>
      <vt:lpstr>JSP (Java Server Pages)</vt:lpstr>
      <vt:lpstr>JSP (Java Server Pages)</vt:lpstr>
      <vt:lpstr>JSP (Java Server Pages)</vt:lpstr>
      <vt:lpstr>JSP (Java Server Pages)</vt:lpstr>
      <vt:lpstr>JSP (Java Server Pages)</vt:lpstr>
      <vt:lpstr>JSP (Java Server Pages)</vt:lpstr>
      <vt:lpstr>JSP (Java Server Pages)</vt:lpstr>
      <vt:lpstr>JSP (Java Server Pages)</vt:lpstr>
      <vt:lpstr>Merci pour votre attention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Université M’hamed Bougara – Boumerdes Faculté des sciences Département Informatique </dc:title>
  <dc:creator>dhia</dc:creator>
  <cp:lastModifiedBy>dhia</cp:lastModifiedBy>
  <cp:revision>171</cp:revision>
  <dcterms:created xsi:type="dcterms:W3CDTF">2017-02-05T18:29:08Z</dcterms:created>
  <dcterms:modified xsi:type="dcterms:W3CDTF">2017-04-16T18:43:41Z</dcterms:modified>
</cp:coreProperties>
</file>