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0" r:id="rId18"/>
    <p:sldId id="27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57C68-70A6-42E9-89B9-D1474B50FC13}" type="datetimeFigureOut">
              <a:rPr lang="fr-FR" smtClean="0"/>
              <a:pPr/>
              <a:t>26/05/2018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C5E6B-8B68-408A-976F-EC928D282A5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FB1A9-4A5D-4A3A-A76E-AEBAE2ECE6F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2880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Université M’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hamed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Bougara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 – </a:t>
            </a:r>
            <a:r>
              <a:rPr lang="fr-FR" sz="2400" dirty="0" err="1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Boumerdes</a:t>
            </a: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Faculté des sciences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  <a:t>Département Informatique</a:t>
            </a:r>
            <a:br>
              <a:rPr lang="fr-FR" sz="2400" dirty="0" smtClean="0">
                <a:solidFill>
                  <a:srgbClr val="C00000"/>
                </a:solidFill>
                <a:latin typeface="Arial Rounded MT Bold" pitchFamily="34" charset="0"/>
                <a:cs typeface="Times New Roman" pitchFamily="18" charset="0"/>
              </a:rPr>
            </a:br>
            <a:endParaRPr lang="fr-FR" sz="2400" dirty="0">
              <a:solidFill>
                <a:srgbClr val="C00000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2214554"/>
            <a:ext cx="8715436" cy="4071967"/>
          </a:xfrm>
        </p:spPr>
        <p:txBody>
          <a:bodyPr>
            <a:normAutofit/>
          </a:bodyPr>
          <a:lstStyle/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endParaRPr lang="fr-FR" sz="20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algn="r"/>
            <a:r>
              <a:rPr lang="fr-FR" sz="2000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Présenté par :</a:t>
            </a:r>
          </a:p>
          <a:p>
            <a:pPr algn="r"/>
            <a:r>
              <a:rPr lang="fr-FR" sz="2000" b="1" dirty="0" smtClean="0">
                <a:solidFill>
                  <a:schemeClr val="tx1"/>
                </a:solidFill>
                <a:latin typeface="Arial Rounded MT Bold" pitchFamily="34" charset="0"/>
                <a:cs typeface="Times New Roman" pitchFamily="18" charset="0"/>
              </a:rPr>
              <a:t>SALHI.D</a:t>
            </a:r>
          </a:p>
        </p:txBody>
      </p:sp>
      <p:pic>
        <p:nvPicPr>
          <p:cNvPr id="1026" name="Picture 2" descr="C:\Users\dhia\Desktop\travail\2016-2017\S2\ENSEIGNEMENT\cawa\latex\CAW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383112"/>
            <a:ext cx="3892566" cy="354621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1538" y="2130976"/>
            <a:ext cx="71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Conception des Applications Web Avancées</a:t>
            </a:r>
            <a:endParaRPr lang="fr-F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4- Mettre à jour les informations dans la BDD</a:t>
            </a:r>
          </a:p>
          <a:p>
            <a:pPr marL="0" indent="0" algn="just">
              <a:buNone/>
            </a:pPr>
            <a:endParaRPr lang="fr-FR" sz="2400" b="1" dirty="0" smtClean="0"/>
          </a:p>
          <a:p>
            <a:pPr marL="0" indent="0" algn="just"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state.executeUpdate</a:t>
            </a:r>
            <a:r>
              <a:rPr lang="fr-FR" sz="2400" b="1" dirty="0" smtClean="0">
                <a:solidFill>
                  <a:srgbClr val="C00000"/>
                </a:solidFill>
              </a:rPr>
              <a:t>("INSERT INTO ….");</a:t>
            </a:r>
          </a:p>
          <a:p>
            <a:pPr marL="0" indent="0" algn="just">
              <a:buNone/>
            </a:pPr>
            <a:endParaRPr lang="fr-FR" sz="2400" b="1" dirty="0" smtClean="0">
              <a:solidFill>
                <a:srgbClr val="C00000"/>
              </a:solidFill>
            </a:endParaRPr>
          </a:p>
        </p:txBody>
      </p:sp>
      <p:cxnSp>
        <p:nvCxnSpPr>
          <p:cNvPr id="14" name="Connecteur en angle 13"/>
          <p:cNvCxnSpPr/>
          <p:nvPr/>
        </p:nvCxnSpPr>
        <p:spPr>
          <a:xfrm rot="16200000" flipH="1">
            <a:off x="3500430" y="2214554"/>
            <a:ext cx="642942" cy="500066"/>
          </a:xfrm>
          <a:prstGeom prst="bentConnector3">
            <a:avLst>
              <a:gd name="adj1" fmla="val 9956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/>
          <p:nvPr/>
        </p:nvCxnSpPr>
        <p:spPr>
          <a:xfrm rot="16200000" flipH="1">
            <a:off x="3500430" y="2643182"/>
            <a:ext cx="642942" cy="500066"/>
          </a:xfrm>
          <a:prstGeom prst="bentConnector3">
            <a:avLst>
              <a:gd name="adj1" fmla="val 9956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/>
          <p:nvPr/>
        </p:nvCxnSpPr>
        <p:spPr>
          <a:xfrm rot="16200000" flipH="1">
            <a:off x="3500430" y="3214686"/>
            <a:ext cx="642942" cy="500066"/>
          </a:xfrm>
          <a:prstGeom prst="bentConnector3">
            <a:avLst>
              <a:gd name="adj1" fmla="val 9956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/>
          <p:nvPr/>
        </p:nvCxnSpPr>
        <p:spPr>
          <a:xfrm rot="16200000" flipH="1">
            <a:off x="3500430" y="3786190"/>
            <a:ext cx="642942" cy="500066"/>
          </a:xfrm>
          <a:prstGeom prst="bentConnector3">
            <a:avLst>
              <a:gd name="adj1" fmla="val 9956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143372" y="2500306"/>
            <a:ext cx="371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Insert</a:t>
            </a:r>
          </a:p>
          <a:p>
            <a:endParaRPr lang="fr-FR" b="1" dirty="0" smtClean="0"/>
          </a:p>
          <a:p>
            <a:r>
              <a:rPr lang="fr-FR" b="1" dirty="0" smtClean="0"/>
              <a:t>Update</a:t>
            </a:r>
          </a:p>
          <a:p>
            <a:endParaRPr lang="fr-FR" b="1" dirty="0" smtClean="0"/>
          </a:p>
          <a:p>
            <a:r>
              <a:rPr lang="fr-FR" b="1" dirty="0" err="1" smtClean="0"/>
              <a:t>Delete</a:t>
            </a:r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alter</a:t>
            </a:r>
          </a:p>
          <a:p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786842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5- Utiliser les données obtenues pour des affichages</a:t>
            </a:r>
          </a:p>
          <a:p>
            <a:pPr marL="0" indent="0" algn="just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ResultSet</a:t>
            </a:r>
            <a:r>
              <a:rPr lang="en-US" sz="2400" b="1" dirty="0" smtClean="0">
                <a:solidFill>
                  <a:srgbClr val="C00000"/>
                </a:solidFill>
              </a:rPr>
              <a:t> result = </a:t>
            </a:r>
            <a:r>
              <a:rPr lang="en-US" sz="2400" b="1" dirty="0" err="1" smtClean="0">
                <a:solidFill>
                  <a:srgbClr val="C00000"/>
                </a:solidFill>
              </a:rPr>
              <a:t>state.executeQuery</a:t>
            </a:r>
            <a:r>
              <a:rPr lang="en-US" sz="2400" b="1" dirty="0" smtClean="0">
                <a:solidFill>
                  <a:srgbClr val="C00000"/>
                </a:solidFill>
              </a:rPr>
              <a:t>("SELECT * FROM </a:t>
            </a:r>
            <a:r>
              <a:rPr lang="en-US" sz="2400" b="1" dirty="0" err="1" smtClean="0">
                <a:solidFill>
                  <a:srgbClr val="C00000"/>
                </a:solidFill>
              </a:rPr>
              <a:t>etudiant</a:t>
            </a:r>
            <a:r>
              <a:rPr lang="en-US" sz="2400" b="1" dirty="0" smtClean="0">
                <a:solidFill>
                  <a:srgbClr val="C00000"/>
                </a:solidFill>
              </a:rPr>
              <a:t>");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ResultSetMetaData</a:t>
            </a:r>
            <a:r>
              <a:rPr lang="fr-FR" sz="2400" b="1" dirty="0" smtClean="0">
                <a:solidFill>
                  <a:srgbClr val="C00000"/>
                </a:solidFill>
              </a:rPr>
              <a:t> tableau = </a:t>
            </a:r>
            <a:r>
              <a:rPr lang="fr-FR" sz="2400" b="1" dirty="0" err="1" smtClean="0">
                <a:solidFill>
                  <a:srgbClr val="C00000"/>
                </a:solidFill>
              </a:rPr>
              <a:t>result.getMetaData</a:t>
            </a:r>
            <a:r>
              <a:rPr lang="fr-FR" sz="24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while</a:t>
            </a:r>
            <a:r>
              <a:rPr lang="fr-FR" sz="2400" b="1" dirty="0" smtClean="0">
                <a:solidFill>
                  <a:srgbClr val="C00000"/>
                </a:solidFill>
              </a:rPr>
              <a:t>(</a:t>
            </a:r>
            <a:r>
              <a:rPr lang="fr-FR" sz="2400" b="1" dirty="0" err="1" smtClean="0">
                <a:solidFill>
                  <a:srgbClr val="C00000"/>
                </a:solidFill>
              </a:rPr>
              <a:t>result.next</a:t>
            </a:r>
            <a:r>
              <a:rPr lang="fr-FR" sz="2400" b="1" dirty="0" smtClean="0">
                <a:solidFill>
                  <a:srgbClr val="C00000"/>
                </a:solidFill>
              </a:rPr>
              <a:t>()){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    for(</a:t>
            </a:r>
            <a:r>
              <a:rPr lang="fr-FR" sz="2400" b="1" dirty="0" err="1" smtClean="0">
                <a:solidFill>
                  <a:srgbClr val="C00000"/>
                </a:solidFill>
              </a:rPr>
              <a:t>int</a:t>
            </a:r>
            <a:r>
              <a:rPr lang="fr-FR" sz="2400" b="1" dirty="0" smtClean="0">
                <a:solidFill>
                  <a:srgbClr val="C00000"/>
                </a:solidFill>
              </a:rPr>
              <a:t> i = 1; i &lt;= </a:t>
            </a:r>
            <a:r>
              <a:rPr lang="fr-FR" sz="2400" b="1" dirty="0" err="1" smtClean="0">
                <a:solidFill>
                  <a:srgbClr val="C00000"/>
                </a:solidFill>
              </a:rPr>
              <a:t>tableau.getColumnCount</a:t>
            </a:r>
            <a:r>
              <a:rPr lang="fr-FR" sz="2400" b="1" dirty="0" smtClean="0">
                <a:solidFill>
                  <a:srgbClr val="C00000"/>
                </a:solidFill>
              </a:rPr>
              <a:t>(); i++){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          </a:t>
            </a:r>
            <a:r>
              <a:rPr lang="fr-FR" sz="2400" b="1" dirty="0" err="1" smtClean="0">
                <a:solidFill>
                  <a:srgbClr val="C00000"/>
                </a:solidFill>
              </a:rPr>
              <a:t>out.print</a:t>
            </a:r>
            <a:r>
              <a:rPr lang="fr-FR" sz="2400" b="1" dirty="0" smtClean="0">
                <a:solidFill>
                  <a:srgbClr val="C00000"/>
                </a:solidFill>
              </a:rPr>
              <a:t>(</a:t>
            </a:r>
            <a:r>
              <a:rPr lang="fr-FR" sz="2400" b="1" dirty="0" err="1" smtClean="0">
                <a:solidFill>
                  <a:srgbClr val="C00000"/>
                </a:solidFill>
              </a:rPr>
              <a:t>tableau.getObject</a:t>
            </a:r>
            <a:r>
              <a:rPr lang="fr-FR" sz="2400" b="1" dirty="0" smtClean="0">
                <a:solidFill>
                  <a:srgbClr val="C00000"/>
                </a:solidFill>
              </a:rPr>
              <a:t>(i).</a:t>
            </a:r>
            <a:r>
              <a:rPr lang="fr-FR" sz="2400" b="1" dirty="0" err="1" smtClean="0">
                <a:solidFill>
                  <a:srgbClr val="C00000"/>
                </a:solidFill>
              </a:rPr>
              <a:t>toString</a:t>
            </a:r>
            <a:r>
              <a:rPr lang="fr-FR" sz="2400" b="1" dirty="0" smtClean="0">
                <a:solidFill>
                  <a:srgbClr val="C00000"/>
                </a:solidFill>
              </a:rPr>
              <a:t>() );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    }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6- Terminer la connexion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                    </a:t>
            </a:r>
            <a:r>
              <a:rPr lang="fr-FR" sz="2400" b="1" dirty="0" err="1" smtClean="0">
                <a:solidFill>
                  <a:srgbClr val="C00000"/>
                </a:solidFill>
              </a:rPr>
              <a:t>result.close</a:t>
            </a:r>
            <a:r>
              <a:rPr lang="fr-FR" sz="24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                </a:t>
            </a:r>
            <a:r>
              <a:rPr lang="fr-FR" sz="2400" b="1" dirty="0" err="1" smtClean="0">
                <a:solidFill>
                  <a:srgbClr val="C00000"/>
                </a:solidFill>
              </a:rPr>
              <a:t>state.close</a:t>
            </a:r>
            <a:r>
              <a:rPr lang="fr-FR" sz="24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                </a:t>
            </a:r>
            <a:r>
              <a:rPr lang="fr-FR" sz="2400" b="1" dirty="0" err="1" smtClean="0">
                <a:solidFill>
                  <a:srgbClr val="C00000"/>
                </a:solidFill>
              </a:rPr>
              <a:t>connexion.close</a:t>
            </a:r>
            <a:r>
              <a:rPr lang="fr-FR" sz="2400" b="1" dirty="0" smtClean="0">
                <a:solidFill>
                  <a:srgbClr val="C00000"/>
                </a:solidFill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Projet web avec </a:t>
            </a:r>
            <a:r>
              <a:rPr lang="fr-FR" sz="2400" b="1" dirty="0" err="1" smtClean="0"/>
              <a:t>Netbeans</a:t>
            </a:r>
            <a:r>
              <a:rPr lang="fr-FR" sz="2400" b="1" dirty="0" smtClean="0"/>
              <a:t> 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  <p:pic>
        <p:nvPicPr>
          <p:cNvPr id="24580" name="Picture 4" descr="C:\Users\dhia\Desktop\java-acces-a-la-base-de-donnees-dans-netbea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357298"/>
            <a:ext cx="3543300" cy="3848100"/>
          </a:xfrm>
          <a:prstGeom prst="rect">
            <a:avLst/>
          </a:prstGeom>
          <a:noFill/>
        </p:spPr>
      </p:pic>
      <p:sp>
        <p:nvSpPr>
          <p:cNvPr id="12" name="Flèche droite 11"/>
          <p:cNvSpPr/>
          <p:nvPr/>
        </p:nvSpPr>
        <p:spPr>
          <a:xfrm>
            <a:off x="3143240" y="2357430"/>
            <a:ext cx="71438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2571768" cy="278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Coté SQL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/>
              <a:t>USE CAWA;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 smtClean="0"/>
              <a:t>CREATE  TABLE </a:t>
            </a:r>
            <a:r>
              <a:rPr lang="fr-FR" sz="2000" dirty="0" err="1" smtClean="0"/>
              <a:t>etudiant</a:t>
            </a:r>
            <a:r>
              <a:rPr lang="fr-FR" sz="2000" dirty="0" smtClean="0"/>
              <a:t> (</a:t>
            </a:r>
            <a:br>
              <a:rPr lang="fr-FR" sz="2000" dirty="0" smtClean="0"/>
            </a:br>
            <a:r>
              <a:rPr lang="fr-FR" sz="2000" dirty="0" smtClean="0"/>
              <a:t>  `id` INT NOT NULL AUTO_INCREMENT ,</a:t>
            </a:r>
            <a:br>
              <a:rPr lang="fr-FR" sz="2000" dirty="0" smtClean="0"/>
            </a:br>
            <a:r>
              <a:rPr lang="fr-FR" sz="2000" dirty="0" smtClean="0"/>
              <a:t>  `nom` VARCHAR(45) NULL ,</a:t>
            </a:r>
            <a:br>
              <a:rPr lang="fr-FR" sz="2000" dirty="0" smtClean="0"/>
            </a:br>
            <a:r>
              <a:rPr lang="fr-FR" sz="2000" dirty="0" smtClean="0"/>
              <a:t>  `</a:t>
            </a:r>
            <a:r>
              <a:rPr lang="fr-FR" sz="2000" dirty="0" err="1" smtClean="0"/>
              <a:t>prenom</a:t>
            </a:r>
            <a:r>
              <a:rPr lang="fr-FR" sz="2000" dirty="0" smtClean="0"/>
              <a:t>` VARCHAR(45) NULL ,</a:t>
            </a:r>
            <a:br>
              <a:rPr lang="fr-FR" sz="2000" dirty="0" smtClean="0"/>
            </a:br>
            <a:r>
              <a:rPr lang="fr-FR" sz="2000" dirty="0" smtClean="0"/>
              <a:t>   PRIMARY KEY (`id`)        );</a:t>
            </a:r>
            <a:br>
              <a:rPr lang="fr-FR" sz="2000" dirty="0" smtClean="0"/>
            </a:b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import java.io.*;</a:t>
            </a:r>
          </a:p>
          <a:p>
            <a:pPr marL="0" indent="0" algn="just">
              <a:buNone/>
            </a:pPr>
            <a:r>
              <a:rPr lang="fr-FR" sz="2400" b="1" dirty="0" smtClean="0"/>
              <a:t>import </a:t>
            </a:r>
            <a:r>
              <a:rPr lang="fr-FR" sz="2400" b="1" dirty="0" err="1" smtClean="0"/>
              <a:t>javax.servlet</a:t>
            </a:r>
            <a:r>
              <a:rPr lang="fr-FR" sz="2400" b="1" dirty="0" smtClean="0"/>
              <a:t>.*;</a:t>
            </a:r>
          </a:p>
          <a:p>
            <a:pPr marL="0" indent="0" algn="just">
              <a:buNone/>
            </a:pPr>
            <a:r>
              <a:rPr lang="fr-FR" sz="2400" b="1" dirty="0" smtClean="0"/>
              <a:t>import </a:t>
            </a:r>
            <a:r>
              <a:rPr lang="fr-FR" sz="2400" b="1" dirty="0" err="1" smtClean="0"/>
              <a:t>javax.servlet.http</a:t>
            </a:r>
            <a:r>
              <a:rPr lang="fr-FR" sz="2400" b="1" dirty="0" smtClean="0"/>
              <a:t>.*;</a:t>
            </a:r>
          </a:p>
          <a:p>
            <a:pPr marL="0" indent="0" algn="just">
              <a:buNone/>
            </a:pPr>
            <a:endParaRPr lang="fr-FR" sz="2400" b="1" dirty="0" smtClean="0"/>
          </a:p>
          <a:p>
            <a:pPr marL="0" indent="0" algn="just">
              <a:buNone/>
            </a:pPr>
            <a:r>
              <a:rPr lang="fr-FR" sz="2400" b="1" dirty="0" smtClean="0"/>
              <a:t>import </a:t>
            </a:r>
            <a:r>
              <a:rPr lang="fr-FR" sz="2400" b="1" dirty="0" err="1" smtClean="0"/>
              <a:t>com.mysql.jdbc.Driver</a:t>
            </a:r>
            <a:r>
              <a:rPr lang="fr-FR" sz="2400" b="1" dirty="0" smtClean="0"/>
              <a:t>;</a:t>
            </a:r>
          </a:p>
          <a:p>
            <a:pPr marL="0" indent="0">
              <a:buNone/>
            </a:pPr>
            <a:r>
              <a:rPr lang="fr-FR" sz="2400" b="1" dirty="0" smtClean="0"/>
              <a:t>import java.sql.*; </a:t>
            </a: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5721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public class add extends </a:t>
            </a:r>
            <a:r>
              <a:rPr lang="en-US" sz="2000" dirty="0" err="1" smtClean="0"/>
              <a:t>HttpServlet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fr-FR" sz="2000" dirty="0" err="1" smtClean="0"/>
              <a:t>protected</a:t>
            </a:r>
            <a:r>
              <a:rPr lang="fr-FR" sz="2000" dirty="0" smtClean="0"/>
              <a:t> </a:t>
            </a:r>
            <a:r>
              <a:rPr lang="fr-FR" sz="2000" dirty="0" err="1" smtClean="0"/>
              <a:t>void</a:t>
            </a:r>
            <a:r>
              <a:rPr lang="fr-FR" sz="2000" dirty="0" smtClean="0"/>
              <a:t> </a:t>
            </a:r>
            <a:r>
              <a:rPr lang="fr-FR" sz="2000" dirty="0" err="1" smtClean="0"/>
              <a:t>processRequest</a:t>
            </a:r>
            <a:r>
              <a:rPr lang="fr-FR" sz="2000" dirty="0" smtClean="0"/>
              <a:t> (</a:t>
            </a:r>
            <a:r>
              <a:rPr lang="fr-FR" sz="2000" dirty="0" err="1" smtClean="0"/>
              <a:t>HttpServletRequest</a:t>
            </a:r>
            <a:r>
              <a:rPr lang="fr-FR" sz="2000" dirty="0" smtClean="0"/>
              <a:t> </a:t>
            </a:r>
            <a:r>
              <a:rPr lang="fr-FR" sz="2000" dirty="0" err="1" smtClean="0"/>
              <a:t>req</a:t>
            </a:r>
            <a:r>
              <a:rPr lang="fr-FR" sz="2000" dirty="0" smtClean="0"/>
              <a:t>, </a:t>
            </a:r>
            <a:r>
              <a:rPr lang="fr-FR" sz="2000" dirty="0" err="1" smtClean="0"/>
              <a:t>HttpServletResponse</a:t>
            </a:r>
            <a:r>
              <a:rPr lang="fr-FR" sz="2000" dirty="0" smtClean="0"/>
              <a:t> </a:t>
            </a:r>
            <a:r>
              <a:rPr lang="fr-FR" sz="2000" dirty="0" err="1" smtClean="0"/>
              <a:t>rep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r>
              <a:rPr lang="fr-FR" sz="2000" dirty="0" smtClean="0"/>
              <a:t>    </a:t>
            </a:r>
            <a:r>
              <a:rPr lang="fr-FR" sz="2000" dirty="0" err="1" smtClean="0"/>
              <a:t>throws</a:t>
            </a:r>
            <a:r>
              <a:rPr lang="fr-FR" sz="2000" dirty="0" smtClean="0"/>
              <a:t> </a:t>
            </a:r>
            <a:r>
              <a:rPr lang="fr-FR" sz="2000" dirty="0" err="1" smtClean="0"/>
              <a:t>ServletException</a:t>
            </a:r>
            <a:r>
              <a:rPr lang="fr-FR" sz="2000" dirty="0" smtClean="0"/>
              <a:t>, </a:t>
            </a:r>
            <a:r>
              <a:rPr lang="fr-FR" sz="2000" dirty="0" err="1" smtClean="0"/>
              <a:t>IOException</a:t>
            </a:r>
            <a:r>
              <a:rPr lang="fr-FR" sz="2000" dirty="0" smtClean="0"/>
              <a:t> {</a:t>
            </a:r>
          </a:p>
          <a:p>
            <a:pPr marL="0" indent="0">
              <a:buNone/>
            </a:pPr>
            <a:r>
              <a:rPr lang="fr-FR" sz="2000" dirty="0" smtClean="0"/>
              <a:t> </a:t>
            </a:r>
            <a:r>
              <a:rPr lang="fr-FR" sz="2000" dirty="0" err="1" smtClean="0"/>
              <a:t>try</a:t>
            </a:r>
            <a:r>
              <a:rPr lang="fr-FR" sz="2000" dirty="0" smtClean="0"/>
              <a:t> {</a:t>
            </a:r>
            <a:br>
              <a:rPr lang="fr-FR" sz="2000" dirty="0" smtClean="0"/>
            </a:br>
            <a:r>
              <a:rPr lang="fr-FR" sz="2000" dirty="0" smtClean="0"/>
              <a:t>            </a:t>
            </a:r>
            <a:r>
              <a:rPr lang="fr-FR" sz="2000" dirty="0" err="1" smtClean="0"/>
              <a:t>Class.forName</a:t>
            </a:r>
            <a:r>
              <a:rPr lang="fr-FR" sz="2000" dirty="0" smtClean="0"/>
              <a:t>("</a:t>
            </a:r>
            <a:r>
              <a:rPr lang="fr-FR" sz="2000" dirty="0" err="1" smtClean="0"/>
              <a:t>com.mysql.jdbc.Driver</a:t>
            </a:r>
            <a:r>
              <a:rPr lang="fr-FR" sz="2000" dirty="0" smtClean="0"/>
              <a:t>");</a:t>
            </a:r>
            <a:br>
              <a:rPr lang="fr-FR" sz="2000" dirty="0" smtClean="0"/>
            </a:br>
            <a:r>
              <a:rPr lang="fr-FR" sz="2000" dirty="0" smtClean="0"/>
              <a:t>            Connection </a:t>
            </a:r>
            <a:r>
              <a:rPr lang="fr-FR" sz="2000" dirty="0" err="1" smtClean="0"/>
              <a:t>conn</a:t>
            </a:r>
            <a:r>
              <a:rPr lang="fr-FR" sz="2000" dirty="0" smtClean="0"/>
              <a:t>;</a:t>
            </a:r>
          </a:p>
          <a:p>
            <a:pPr marL="0" indent="0">
              <a:buNone/>
            </a:pPr>
            <a:r>
              <a:rPr lang="fr-FR" sz="2000" dirty="0" smtClean="0"/>
              <a:t>            </a:t>
            </a:r>
            <a:r>
              <a:rPr lang="fr-FR" sz="2000" dirty="0" err="1" smtClean="0"/>
              <a:t>conn</a:t>
            </a:r>
            <a:r>
              <a:rPr lang="fr-FR" sz="2000" dirty="0" smtClean="0"/>
              <a:t> =</a:t>
            </a:r>
            <a:r>
              <a:rPr lang="fr-FR" sz="2000" dirty="0" err="1" smtClean="0"/>
              <a:t>DriverManager.getConnection</a:t>
            </a:r>
            <a:r>
              <a:rPr lang="fr-FR" sz="2000" dirty="0" smtClean="0"/>
              <a:t>("</a:t>
            </a:r>
            <a:r>
              <a:rPr lang="fr-FR" sz="2000" dirty="0" err="1" smtClean="0"/>
              <a:t>jdbc:mysql://localhost:/cawa</a:t>
            </a:r>
            <a:r>
              <a:rPr lang="fr-FR" sz="2000" dirty="0" smtClean="0"/>
              <a:t>", "</a:t>
            </a:r>
            <a:r>
              <a:rPr lang="fr-FR" sz="2000" dirty="0" err="1" smtClean="0"/>
              <a:t>root</a:t>
            </a:r>
            <a:r>
              <a:rPr lang="fr-FR" sz="2000" dirty="0" smtClean="0"/>
              <a:t>","");</a:t>
            </a:r>
          </a:p>
          <a:p>
            <a:pPr marL="0" indent="0">
              <a:buNone/>
            </a:pPr>
            <a:r>
              <a:rPr lang="fr-FR" sz="2000" dirty="0" smtClean="0"/>
              <a:t>            </a:t>
            </a:r>
            <a:r>
              <a:rPr lang="fr-FR" sz="2000" dirty="0" err="1" smtClean="0"/>
              <a:t>Statement</a:t>
            </a:r>
            <a:r>
              <a:rPr lang="fr-FR" sz="2000" dirty="0" smtClean="0"/>
              <a:t> stat=</a:t>
            </a:r>
            <a:r>
              <a:rPr lang="fr-FR" sz="2000" dirty="0" err="1" smtClean="0"/>
              <a:t>conn.createStatement</a:t>
            </a:r>
            <a:r>
              <a:rPr lang="fr-FR" sz="2000" dirty="0" smtClean="0"/>
              <a:t>();</a:t>
            </a:r>
          </a:p>
          <a:p>
            <a:pPr marL="0" indent="0">
              <a:buNone/>
            </a:pPr>
            <a:r>
              <a:rPr lang="fr-FR" sz="2000" b="1" dirty="0" smtClean="0"/>
              <a:t>           </a:t>
            </a:r>
            <a:r>
              <a:rPr lang="fr-FR" sz="2000" dirty="0" smtClean="0"/>
              <a:t> </a:t>
            </a:r>
            <a:r>
              <a:rPr lang="fr-FR" sz="2000" dirty="0" err="1" smtClean="0"/>
              <a:t>stat.executeUpdate</a:t>
            </a:r>
            <a:r>
              <a:rPr lang="fr-FR" sz="2000" dirty="0" smtClean="0"/>
              <a:t>("INSERT INTO </a:t>
            </a:r>
            <a:r>
              <a:rPr lang="fr-FR" sz="2000" dirty="0" err="1" smtClean="0"/>
              <a:t>person</a:t>
            </a:r>
            <a:r>
              <a:rPr lang="fr-FR" sz="2000" dirty="0" smtClean="0"/>
              <a:t> VALUES(1,‘amine',‘amine')");</a:t>
            </a:r>
            <a:br>
              <a:rPr lang="fr-FR" sz="2000" dirty="0" smtClean="0"/>
            </a:br>
            <a:r>
              <a:rPr lang="fr-FR" sz="2000" dirty="0" smtClean="0"/>
              <a:t>            </a:t>
            </a:r>
            <a:r>
              <a:rPr lang="fr-FR" sz="2000" dirty="0" err="1" smtClean="0"/>
              <a:t>stat.close</a:t>
            </a:r>
            <a:r>
              <a:rPr lang="fr-FR" sz="2000" dirty="0" smtClean="0"/>
              <a:t>();</a:t>
            </a:r>
            <a:br>
              <a:rPr lang="fr-FR" sz="2000" dirty="0" smtClean="0"/>
            </a:br>
            <a:r>
              <a:rPr lang="fr-FR" sz="2000" dirty="0" smtClean="0"/>
              <a:t>            </a:t>
            </a:r>
            <a:r>
              <a:rPr lang="fr-FR" sz="2000" dirty="0" err="1" smtClean="0"/>
              <a:t>conn.close</a:t>
            </a:r>
            <a:r>
              <a:rPr lang="fr-FR" sz="2000" dirty="0" smtClean="0"/>
              <a:t>();</a:t>
            </a:r>
          </a:p>
          <a:p>
            <a:pPr marL="0" indent="0">
              <a:buNone/>
            </a:pPr>
            <a:r>
              <a:rPr lang="fr-FR" sz="2000" dirty="0" smtClean="0"/>
              <a:t>} catch (Exception e) {</a:t>
            </a:r>
          </a:p>
          <a:p>
            <a:pPr marL="0" indent="0">
              <a:buNone/>
            </a:pPr>
            <a:r>
              <a:rPr lang="fr-FR" sz="2000" dirty="0" smtClean="0"/>
              <a:t>                  </a:t>
            </a:r>
            <a:r>
              <a:rPr lang="fr-FR" sz="2000" dirty="0" err="1" smtClean="0"/>
              <a:t>e.printStackTrace</a:t>
            </a:r>
            <a:r>
              <a:rPr lang="fr-FR" sz="2000" dirty="0" smtClean="0"/>
              <a:t>();</a:t>
            </a:r>
          </a:p>
          <a:p>
            <a:pPr marL="0" indent="0">
              <a:buNone/>
            </a:pPr>
            <a:r>
              <a:rPr lang="fr-FR" sz="2000" dirty="0" smtClean="0"/>
              <a:t>                  }</a:t>
            </a:r>
          </a:p>
          <a:p>
            <a:pPr marL="0" indent="0">
              <a:buNone/>
            </a:pPr>
            <a:r>
              <a:rPr lang="fr-FR" sz="2000" dirty="0" smtClean="0"/>
              <a:t>    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868347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smtClean="0">
                <a:latin typeface="+mn-lt"/>
                <a:ea typeface="+mn-ea"/>
                <a:cs typeface="+mn-cs"/>
              </a:rPr>
              <a:t>Afficher la table étudiant dans une Servlet </a:t>
            </a:r>
            <a:endParaRPr lang="fr-FR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13B6-FEFD-4CB0-B300-7EB29A23A7D9}" type="datetime2">
              <a:rPr lang="fr-FR" smtClean="0"/>
              <a:pPr/>
              <a:t>samedi 26 mai 2018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357158" y="1772655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/>
              <a:t>Exercice</a:t>
            </a:r>
            <a:endParaRPr lang="fr-FR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868347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rgbClr val="C00000"/>
                </a:solidFill>
                <a:latin typeface="Arial Rounded MT Bold" pitchFamily="34" charset="0"/>
              </a:rPr>
              <a:t>Merci pour votre attention</a:t>
            </a:r>
            <a:endParaRPr lang="fr-FR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13B6-FEFD-4CB0-B300-7EB29A23A7D9}" type="datetime2">
              <a:rPr lang="fr-FR" smtClean="0"/>
              <a:pPr/>
              <a:t>samedi 26 mai 2018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A431-CDB4-46EA-9788-F5B42BA94049}" type="datetime2">
              <a:rPr lang="fr-FR" smtClean="0"/>
              <a:pPr/>
              <a:t>samedi 26 mai 2018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1026" name="Picture 2" descr="C:\Users\dhia\Desktop\jdbc-tutori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6869806" cy="392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15304" cy="203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 smtClean="0"/>
              <a:t>JDBC (Java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</a:t>
            </a:r>
            <a:r>
              <a:rPr lang="fr-FR" sz="2000" dirty="0" err="1" smtClean="0"/>
              <a:t>Connectivity</a:t>
            </a:r>
            <a:r>
              <a:rPr lang="fr-FR" sz="2000" dirty="0" smtClean="0"/>
              <a:t> ) est une API (Application </a:t>
            </a:r>
            <a:r>
              <a:rPr lang="fr-FR" sz="2000" dirty="0" err="1" smtClean="0"/>
              <a:t>Programming</a:t>
            </a:r>
            <a:r>
              <a:rPr lang="fr-FR" sz="2000" dirty="0" smtClean="0"/>
              <a:t> Interface) qui permet d’exécuter des instructions SQL. JDBC fait partie du JDK (Java </a:t>
            </a:r>
            <a:r>
              <a:rPr lang="fr-FR" sz="2000" dirty="0" err="1" smtClean="0"/>
              <a:t>Development</a:t>
            </a:r>
            <a:r>
              <a:rPr lang="fr-FR" sz="2000" dirty="0" smtClean="0"/>
              <a:t> Kit). Paquetage java.sql : </a:t>
            </a:r>
          </a:p>
          <a:p>
            <a:pPr marL="0" indent="0" algn="ctr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import java.sql.*;</a:t>
            </a:r>
          </a:p>
        </p:txBody>
      </p:sp>
      <p:pic>
        <p:nvPicPr>
          <p:cNvPr id="3075" name="Picture 3" descr="C:\Users\dhia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7204075" cy="1973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 smtClean="0"/>
              <a:t>Le pilote... 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Il va établir le lien avec la base de données, en sachant “lui parler”. Dans JDBC : des classes chargées de gérer un pilote... Pilote “récent” : en Java Des pilotes existent pour </a:t>
            </a:r>
            <a:r>
              <a:rPr lang="fr-FR" sz="2000" dirty="0" err="1" smtClean="0"/>
              <a:t>mySQL</a:t>
            </a:r>
            <a:r>
              <a:rPr lang="fr-FR" sz="2000" dirty="0" smtClean="0"/>
              <a:t>, </a:t>
            </a:r>
            <a:r>
              <a:rPr lang="fr-FR" sz="2000" dirty="0" err="1" smtClean="0"/>
              <a:t>postGresSQL</a:t>
            </a:r>
            <a:r>
              <a:rPr lang="fr-FR" sz="2000" dirty="0" smtClean="0"/>
              <a:t>, ACCESS,...</a:t>
            </a:r>
          </a:p>
        </p:txBody>
      </p:sp>
      <p:pic>
        <p:nvPicPr>
          <p:cNvPr id="4100" name="Picture 4" descr="C:\Users\dhia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143248"/>
            <a:ext cx="7167563" cy="2211387"/>
          </a:xfrm>
          <a:prstGeom prst="rect">
            <a:avLst/>
          </a:prstGeom>
          <a:noFill/>
        </p:spPr>
      </p:pic>
      <p:sp>
        <p:nvSpPr>
          <p:cNvPr id="14" name="Double flèche horizontale 13"/>
          <p:cNvSpPr/>
          <p:nvPr/>
        </p:nvSpPr>
        <p:spPr>
          <a:xfrm>
            <a:off x="4000496" y="4000504"/>
            <a:ext cx="1928826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786842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Etapes d’un programme utilisant JDBC : 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400" b="1" dirty="0" smtClean="0"/>
              <a:t>1</a:t>
            </a:r>
            <a:r>
              <a:rPr lang="fr-FR" sz="2400" dirty="0" smtClean="0"/>
              <a:t> mettre en place le pilote ou driver. </a:t>
            </a:r>
          </a:p>
          <a:p>
            <a:pPr marL="0" indent="0" algn="just">
              <a:buNone/>
            </a:pPr>
            <a:r>
              <a:rPr lang="fr-FR" sz="2400" b="1" dirty="0" smtClean="0"/>
              <a:t>2</a:t>
            </a:r>
            <a:r>
              <a:rPr lang="fr-FR" sz="2400" dirty="0" smtClean="0"/>
              <a:t> établir une connexion avec une source de données. </a:t>
            </a:r>
          </a:p>
          <a:p>
            <a:pPr marL="0" indent="0" algn="just">
              <a:buNone/>
            </a:pPr>
            <a:r>
              <a:rPr lang="fr-FR" sz="2400" b="1" dirty="0" smtClean="0"/>
              <a:t>3</a:t>
            </a:r>
            <a:r>
              <a:rPr lang="fr-FR" sz="2400" dirty="0" smtClean="0"/>
              <a:t> effectuer les requêtes. </a:t>
            </a:r>
          </a:p>
          <a:p>
            <a:pPr marL="0" indent="0" algn="just">
              <a:buNone/>
            </a:pPr>
            <a:r>
              <a:rPr lang="fr-FR" sz="2400" b="1" dirty="0" smtClean="0"/>
              <a:t>4</a:t>
            </a:r>
            <a:r>
              <a:rPr lang="fr-FR" sz="2400" dirty="0" smtClean="0"/>
              <a:t> mettre à jour les informations dans la BDD. </a:t>
            </a:r>
          </a:p>
          <a:p>
            <a:pPr marL="0" indent="0">
              <a:buNone/>
            </a:pPr>
            <a:r>
              <a:rPr lang="fr-FR" sz="2400" b="1" dirty="0" smtClean="0"/>
              <a:t>5 </a:t>
            </a:r>
            <a:r>
              <a:rPr lang="fr-FR" sz="2400" dirty="0" smtClean="0"/>
              <a:t>utiliser les données obtenues pour des affichages.</a:t>
            </a:r>
          </a:p>
          <a:p>
            <a:pPr marL="0" indent="0" algn="just">
              <a:buNone/>
            </a:pPr>
            <a:r>
              <a:rPr lang="fr-FR" sz="2400" b="1" dirty="0" smtClean="0"/>
              <a:t>6</a:t>
            </a:r>
            <a:r>
              <a:rPr lang="fr-FR" sz="2400" dirty="0" smtClean="0"/>
              <a:t> terminer la connexion. </a:t>
            </a:r>
          </a:p>
          <a:p>
            <a:pPr marL="0" indent="0" algn="just">
              <a:buNone/>
            </a:pPr>
            <a:r>
              <a:rPr lang="fr-FR" sz="2400" b="1" dirty="0" smtClean="0"/>
              <a:t>7</a:t>
            </a:r>
            <a:r>
              <a:rPr lang="fr-FR" sz="2400" dirty="0" smtClean="0"/>
              <a:t> éventuellement, recommencer en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5429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1- Mettre en place le pilote ou driver.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                         </a:t>
            </a:r>
            <a:r>
              <a:rPr lang="fr-FR" sz="2400" dirty="0" err="1" smtClean="0">
                <a:solidFill>
                  <a:srgbClr val="C00000"/>
                </a:solidFill>
              </a:rPr>
              <a:t>Class.forName</a:t>
            </a:r>
            <a:r>
              <a:rPr lang="fr-FR" sz="2400" dirty="0" smtClean="0">
                <a:solidFill>
                  <a:srgbClr val="C00000"/>
                </a:solidFill>
              </a:rPr>
              <a:t>(‘’</a:t>
            </a:r>
            <a:r>
              <a:rPr lang="fr-FR" sz="2400" b="1" dirty="0" smtClean="0">
                <a:solidFill>
                  <a:srgbClr val="C00000"/>
                </a:solidFill>
              </a:rPr>
              <a:t>Pilote</a:t>
            </a:r>
            <a:r>
              <a:rPr lang="fr-FR" sz="2400" dirty="0" smtClean="0">
                <a:solidFill>
                  <a:srgbClr val="C00000"/>
                </a:solidFill>
              </a:rPr>
              <a:t>’’);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400" b="1" dirty="0" smtClean="0"/>
              <a:t>Les exceptions </a:t>
            </a:r>
          </a:p>
          <a:p>
            <a:pPr marL="0" indent="0" algn="just">
              <a:buNone/>
            </a:pP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try</a:t>
            </a:r>
            <a:r>
              <a:rPr lang="fr-FR" sz="2400" b="1" dirty="0" smtClean="0">
                <a:solidFill>
                  <a:srgbClr val="C00000"/>
                </a:solidFill>
              </a:rPr>
              <a:t> {</a:t>
            </a:r>
          </a:p>
          <a:p>
            <a:pPr marL="0" indent="0" algn="just"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Class.forName</a:t>
            </a:r>
            <a:r>
              <a:rPr lang="fr-FR" sz="2400" b="1" dirty="0" smtClean="0">
                <a:solidFill>
                  <a:srgbClr val="C00000"/>
                </a:solidFill>
              </a:rPr>
              <a:t>("</a:t>
            </a:r>
            <a:r>
              <a:rPr lang="fr-FR" sz="2400" b="1" dirty="0" err="1" smtClean="0">
                <a:solidFill>
                  <a:srgbClr val="C00000"/>
                </a:solidFill>
              </a:rPr>
              <a:t>com.mysql.jdbc.Driver</a:t>
            </a:r>
            <a:r>
              <a:rPr lang="fr-FR" sz="2400" b="1" dirty="0" smtClean="0">
                <a:solidFill>
                  <a:srgbClr val="C00000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}       </a:t>
            </a:r>
          </a:p>
          <a:p>
            <a:pPr marL="0" indent="0" algn="just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catch (Exception e) {</a:t>
            </a:r>
          </a:p>
          <a:p>
            <a:pPr marL="0" indent="0" algn="just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        </a:t>
            </a:r>
            <a:r>
              <a:rPr lang="fr-FR" sz="2400" b="1" dirty="0" err="1" smtClean="0">
                <a:solidFill>
                  <a:srgbClr val="C00000"/>
                </a:solidFill>
              </a:rPr>
              <a:t>e.printStackTrace</a:t>
            </a:r>
            <a:r>
              <a:rPr lang="fr-FR" sz="24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 algn="just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}</a:t>
            </a:r>
          </a:p>
        </p:txBody>
      </p:sp>
      <p:cxnSp>
        <p:nvCxnSpPr>
          <p:cNvPr id="14" name="Connecteur en angle 13"/>
          <p:cNvCxnSpPr/>
          <p:nvPr/>
        </p:nvCxnSpPr>
        <p:spPr>
          <a:xfrm rot="16200000" flipH="1">
            <a:off x="4786314" y="2214554"/>
            <a:ext cx="642942" cy="500066"/>
          </a:xfrm>
          <a:prstGeom prst="bentConnector3">
            <a:avLst>
              <a:gd name="adj1" fmla="val 9956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57818" y="2571744"/>
            <a:ext cx="34386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 smtClean="0"/>
              <a:t>oracle.jdbc.driver.OracleDriver</a:t>
            </a:r>
            <a:endParaRPr lang="fr-FR" sz="2000" b="1" dirty="0" smtClean="0"/>
          </a:p>
          <a:p>
            <a:endParaRPr lang="fr-FR" sz="2000" b="1" dirty="0" smtClean="0"/>
          </a:p>
          <a:p>
            <a:r>
              <a:rPr lang="fr-FR" sz="2000" b="1" dirty="0" err="1" smtClean="0"/>
              <a:t>com.mysql.jdbc.Driver</a:t>
            </a:r>
            <a:endParaRPr lang="fr-FR" sz="2000" b="1" dirty="0" smtClean="0"/>
          </a:p>
        </p:txBody>
      </p:sp>
      <p:cxnSp>
        <p:nvCxnSpPr>
          <p:cNvPr id="21" name="Connecteur en angle 20"/>
          <p:cNvCxnSpPr/>
          <p:nvPr/>
        </p:nvCxnSpPr>
        <p:spPr>
          <a:xfrm rot="16200000" flipH="1">
            <a:off x="4786314" y="2857496"/>
            <a:ext cx="642942" cy="500066"/>
          </a:xfrm>
          <a:prstGeom prst="bentConnector3">
            <a:avLst>
              <a:gd name="adj1" fmla="val 9956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6436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2- Etablir une connexion avec une source de données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Connection connexion;</a:t>
            </a:r>
          </a:p>
          <a:p>
            <a:pPr marL="0" indent="0" algn="just">
              <a:buNone/>
            </a:pPr>
            <a:endParaRPr lang="fr-F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300" b="1" dirty="0" smtClean="0">
                <a:solidFill>
                  <a:srgbClr val="C00000"/>
                </a:solidFill>
              </a:rPr>
              <a:t>connexion = </a:t>
            </a:r>
            <a:r>
              <a:rPr lang="en-US" sz="2300" b="1" dirty="0" err="1" smtClean="0">
                <a:solidFill>
                  <a:srgbClr val="C00000"/>
                </a:solidFill>
              </a:rPr>
              <a:t>DriverManager.getConnection</a:t>
            </a:r>
            <a:r>
              <a:rPr lang="en-US" sz="2300" b="1" dirty="0" smtClean="0">
                <a:solidFill>
                  <a:srgbClr val="C00000"/>
                </a:solidFill>
              </a:rPr>
              <a:t>(“URL”</a:t>
            </a:r>
            <a:r>
              <a:rPr lang="fr-FR" sz="2300" b="1" dirty="0" smtClean="0">
                <a:solidFill>
                  <a:srgbClr val="C00000"/>
                </a:solidFill>
              </a:rPr>
              <a:t>, "User", "</a:t>
            </a:r>
            <a:r>
              <a:rPr lang="fr-FR" sz="2300" b="1" dirty="0" err="1" smtClean="0">
                <a:solidFill>
                  <a:srgbClr val="C00000"/>
                </a:solidFill>
              </a:rPr>
              <a:t>Password</a:t>
            </a:r>
            <a:r>
              <a:rPr lang="fr-FR" sz="2300" b="1" dirty="0" smtClean="0">
                <a:solidFill>
                  <a:srgbClr val="C00000"/>
                </a:solidFill>
              </a:rPr>
              <a:t>");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300" b="1" dirty="0" smtClean="0">
                <a:solidFill>
                  <a:srgbClr val="C00000"/>
                </a:solidFill>
              </a:rPr>
              <a:t>URL : </a:t>
            </a:r>
            <a:r>
              <a:rPr lang="fr-FR" sz="2300" dirty="0" smtClean="0"/>
              <a:t>contient le chemin d’</a:t>
            </a:r>
            <a:r>
              <a:rPr lang="fr-FR" sz="2300" dirty="0" err="1" smtClean="0"/>
              <a:t>acces</a:t>
            </a:r>
            <a:r>
              <a:rPr lang="fr-FR" sz="2300" dirty="0" smtClean="0"/>
              <a:t> au SGBD et le nom de BDD</a:t>
            </a:r>
          </a:p>
          <a:p>
            <a:pPr marL="0" indent="0" algn="ctr">
              <a:buNone/>
            </a:pPr>
            <a:r>
              <a:rPr lang="fr-FR" sz="2300" b="1" dirty="0" err="1" smtClean="0">
                <a:solidFill>
                  <a:srgbClr val="C00000"/>
                </a:solidFill>
              </a:rPr>
              <a:t>jdbc:mysql://localhost/cawa</a:t>
            </a:r>
            <a:endParaRPr lang="fr-FR" sz="23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fr-FR" sz="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2300" b="1" dirty="0" smtClean="0">
                <a:solidFill>
                  <a:srgbClr val="C00000"/>
                </a:solidFill>
              </a:rPr>
              <a:t>User : </a:t>
            </a:r>
            <a:r>
              <a:rPr lang="fr-FR" sz="2300" dirty="0" smtClean="0"/>
              <a:t>l’utilisateur qui a le droit d’accès à la BDD (définit dans le SGBD)</a:t>
            </a:r>
          </a:p>
          <a:p>
            <a:pPr marL="0" indent="0" algn="ctr">
              <a:buNone/>
            </a:pPr>
            <a:r>
              <a:rPr lang="fr-FR" sz="2300" b="1" dirty="0" smtClean="0">
                <a:solidFill>
                  <a:srgbClr val="C00000"/>
                </a:solidFill>
              </a:rPr>
              <a:t>"</a:t>
            </a:r>
            <a:r>
              <a:rPr lang="fr-FR" sz="2300" b="1" dirty="0" err="1" smtClean="0">
                <a:solidFill>
                  <a:srgbClr val="C00000"/>
                </a:solidFill>
              </a:rPr>
              <a:t>root</a:t>
            </a:r>
            <a:r>
              <a:rPr lang="fr-FR" sz="2300" b="1" dirty="0" smtClean="0">
                <a:solidFill>
                  <a:srgbClr val="C00000"/>
                </a:solidFill>
              </a:rPr>
              <a:t>"</a:t>
            </a:r>
          </a:p>
          <a:p>
            <a:pPr marL="0" indent="0">
              <a:buNone/>
            </a:pPr>
            <a:r>
              <a:rPr lang="fr-FR" sz="2300" b="1" dirty="0" err="1" smtClean="0">
                <a:solidFill>
                  <a:srgbClr val="C00000"/>
                </a:solidFill>
              </a:rPr>
              <a:t>Password</a:t>
            </a:r>
            <a:r>
              <a:rPr lang="fr-FR" sz="2300" b="1" dirty="0" smtClean="0">
                <a:solidFill>
                  <a:srgbClr val="C00000"/>
                </a:solidFill>
              </a:rPr>
              <a:t> : </a:t>
            </a:r>
            <a:r>
              <a:rPr lang="fr-FR" sz="2300" dirty="0" smtClean="0"/>
              <a:t>c’est le mot de passe de l’utilisateur définit</a:t>
            </a:r>
          </a:p>
          <a:p>
            <a:pPr marL="0" indent="0" algn="ctr">
              <a:buNone/>
            </a:pPr>
            <a:r>
              <a:rPr lang="fr-FR" sz="2300" b="1" dirty="0" smtClean="0">
                <a:solidFill>
                  <a:srgbClr val="C00000"/>
                </a:solidFill>
              </a:rPr>
              <a:t>""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endParaRPr lang="fr-FR" sz="1800" dirty="0" smtClean="0">
              <a:solidFill>
                <a:schemeClr val="lt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428860" y="1285860"/>
            <a:ext cx="2857520" cy="1214446"/>
          </a:xfrm>
          <a:prstGeom prst="wedgeRoundRectCallout">
            <a:avLst>
              <a:gd name="adj1" fmla="val -35378"/>
              <a:gd name="adj2" fmla="val 602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Charger et configurer le driver de la base de données.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57158" y="3071810"/>
            <a:ext cx="2857520" cy="1214446"/>
          </a:xfrm>
          <a:prstGeom prst="wedgeRoundRectCallout">
            <a:avLst>
              <a:gd name="adj1" fmla="val -32469"/>
              <a:gd name="adj2" fmla="val -709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Réaliser la connexion et l'authentification à la base de données.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25428"/>
            <a:ext cx="8229600" cy="868347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C00000"/>
                </a:solidFill>
              </a:rPr>
              <a:t>JDBC</a:t>
            </a:r>
            <a:endParaRPr lang="fr-FR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733A-D084-44EA-83EA-4F1EBA78EB43}" type="datetime2">
              <a:rPr lang="fr-FR" smtClean="0"/>
              <a:pPr/>
              <a:t>samedi 26 mai 2018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SALHI.D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cxnSp>
        <p:nvCxnSpPr>
          <p:cNvPr id="11" name="Connecteur droit 10"/>
          <p:cNvCxnSpPr/>
          <p:nvPr/>
        </p:nvCxnSpPr>
        <p:spPr>
          <a:xfrm>
            <a:off x="571472" y="500043"/>
            <a:ext cx="7929618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357158" y="785794"/>
            <a:ext cx="8501090" cy="4786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 smtClean="0"/>
              <a:t>3- Effectuer les requêtes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Statement</a:t>
            </a:r>
            <a:r>
              <a:rPr lang="fr-FR" sz="2400" b="1" dirty="0" smtClean="0">
                <a:solidFill>
                  <a:srgbClr val="C00000"/>
                </a:solidFill>
              </a:rPr>
              <a:t> state = </a:t>
            </a:r>
            <a:r>
              <a:rPr lang="fr-FR" sz="2400" b="1" dirty="0" err="1" smtClean="0">
                <a:solidFill>
                  <a:srgbClr val="C00000"/>
                </a:solidFill>
              </a:rPr>
              <a:t>connexion.createStatement</a:t>
            </a:r>
            <a:r>
              <a:rPr lang="fr-FR" sz="2400" b="1" dirty="0" smtClean="0">
                <a:solidFill>
                  <a:srgbClr val="C00000"/>
                </a:solidFill>
              </a:rPr>
              <a:t>();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57158" y="2285992"/>
            <a:ext cx="2857520" cy="1285884"/>
          </a:xfrm>
          <a:prstGeom prst="wedgeRoundRectCallout">
            <a:avLst>
              <a:gd name="adj1" fmla="val -32469"/>
              <a:gd name="adj2" fmla="val -709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Contenir la requête SQL et la transmettre à la base de données.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3785673</TotalTime>
  <Words>510</Words>
  <Application>Microsoft Office PowerPoint</Application>
  <PresentationFormat>Affichage à l'écran (4:3)</PresentationFormat>
  <Paragraphs>186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Times New Roman</vt:lpstr>
      <vt:lpstr>Thème Office</vt:lpstr>
      <vt:lpstr> Université M’hamed Bougara – Boumerdes Faculté des sciences Département Informatique </vt:lpstr>
      <vt:lpstr>Présentation PowerPoint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JDBC</vt:lpstr>
      <vt:lpstr>Afficher la table étudiant dans une Servlet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Université M’hamed Bougara – Boumerdes Faculté des sciences Département Informatique </dc:title>
  <dc:creator>dhia</dc:creator>
  <cp:lastModifiedBy>Zade</cp:lastModifiedBy>
  <cp:revision>215</cp:revision>
  <dcterms:created xsi:type="dcterms:W3CDTF">2017-02-05T18:29:08Z</dcterms:created>
  <dcterms:modified xsi:type="dcterms:W3CDTF">2018-05-26T08:25:51Z</dcterms:modified>
</cp:coreProperties>
</file>