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0"/>
  </p:notesMasterIdLst>
  <p:sldIdLst>
    <p:sldId id="260" r:id="rId2"/>
    <p:sldId id="262" r:id="rId3"/>
    <p:sldId id="257" r:id="rId4"/>
    <p:sldId id="280" r:id="rId5"/>
    <p:sldId id="272" r:id="rId6"/>
    <p:sldId id="266" r:id="rId7"/>
    <p:sldId id="273" r:id="rId8"/>
    <p:sldId id="274" r:id="rId9"/>
    <p:sldId id="281" r:id="rId10"/>
    <p:sldId id="267" r:id="rId11"/>
    <p:sldId id="277" r:id="rId12"/>
    <p:sldId id="276" r:id="rId13"/>
    <p:sldId id="279" r:id="rId14"/>
    <p:sldId id="282" r:id="rId15"/>
    <p:sldId id="270" r:id="rId16"/>
    <p:sldId id="284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55C5B0-09EE-A915-7569-810FF9892399}" name="anonyme dupont" initials="ad" userId="74a579aae548760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7A7"/>
    <a:srgbClr val="1B5B43"/>
    <a:srgbClr val="2B916A"/>
    <a:srgbClr val="9E0031"/>
    <a:srgbClr val="FF0051"/>
    <a:srgbClr val="0067BC"/>
    <a:srgbClr val="008BFB"/>
    <a:srgbClr val="616AE7"/>
    <a:srgbClr val="D2A00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DBE99-B669-4E16-9134-E1E14FCF58E0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45E36-64A1-4617-803C-221E6DD0E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png">
            <a:extLst>
              <a:ext uri="{FF2B5EF4-FFF2-40B4-BE49-F238E27FC236}">
                <a16:creationId xmlns:a16="http://schemas.microsoft.com/office/drawing/2014/main" id="{10A4412F-0B92-E65C-AE11-C23913E3F550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4004" y="76913"/>
            <a:ext cx="2033899" cy="4871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173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6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3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png">
            <a:extLst>
              <a:ext uri="{FF2B5EF4-FFF2-40B4-BE49-F238E27FC236}">
                <a16:creationId xmlns:a16="http://schemas.microsoft.com/office/drawing/2014/main" id="{76191FEC-5C0D-C25E-A7CB-48D21CB2C1FF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4004" y="76913"/>
            <a:ext cx="2033899" cy="4871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48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AB841-9430-19FB-8B6B-7AA844C3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7193-C5A5-ECB1-006F-3234176A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5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10CBD6F6-3BE2-1B03-5F86-D13479ED0144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4004" y="76913"/>
            <a:ext cx="1683521" cy="3827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86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7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9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3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6370"/>
            <a:ext cx="10058400" cy="4192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4240B0-C807-4976-871A-3EDD3D3B9B80}" type="datetimeFigureOut">
              <a:rPr lang="fr-FR" smtClean="0"/>
              <a:t>23/03/2023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122AE2-D886-484C-A0E9-415B8FE27EC4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0800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1.png">
            <a:extLst>
              <a:ext uri="{FF2B5EF4-FFF2-40B4-BE49-F238E27FC236}">
                <a16:creationId xmlns:a16="http://schemas.microsoft.com/office/drawing/2014/main" id="{11280926-5B08-01DE-C430-9B7964B19FD1}"/>
              </a:ext>
            </a:extLst>
          </p:cNvPr>
          <p:cNvPicPr/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94004" y="76913"/>
            <a:ext cx="1683521" cy="3827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35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8.png"/><Relationship Id="rId18" Type="http://schemas.openxmlformats.org/officeDocument/2006/relationships/image" Target="../media/image34.tmp"/><Relationship Id="rId3" Type="http://schemas.openxmlformats.org/officeDocument/2006/relationships/image" Target="../media/image8.tmp"/><Relationship Id="rId7" Type="http://schemas.openxmlformats.org/officeDocument/2006/relationships/image" Target="../media/image29.png"/><Relationship Id="rId12" Type="http://schemas.openxmlformats.org/officeDocument/2006/relationships/image" Target="../media/image31.tmp"/><Relationship Id="rId17" Type="http://schemas.openxmlformats.org/officeDocument/2006/relationships/image" Target="../media/image33.tmp"/><Relationship Id="rId2" Type="http://schemas.openxmlformats.org/officeDocument/2006/relationships/image" Target="../media/image27.png"/><Relationship Id="rId16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.png"/><Relationship Id="rId5" Type="http://schemas.openxmlformats.org/officeDocument/2006/relationships/image" Target="../media/image10.tmp"/><Relationship Id="rId15" Type="http://schemas.openxmlformats.org/officeDocument/2006/relationships/image" Target="../media/image20.png"/><Relationship Id="rId10" Type="http://schemas.openxmlformats.org/officeDocument/2006/relationships/image" Target="../media/image4.tmp"/><Relationship Id="rId4" Type="http://schemas.openxmlformats.org/officeDocument/2006/relationships/image" Target="../media/image9.tmp"/><Relationship Id="rId9" Type="http://schemas.openxmlformats.org/officeDocument/2006/relationships/image" Target="../media/image3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81DB0-ABBF-4A72-61E6-27A3B86F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99" y="662085"/>
            <a:ext cx="3042002" cy="26472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4AC35F-7431-1B47-849E-2EDD1F5A5B41}"/>
              </a:ext>
            </a:extLst>
          </p:cNvPr>
          <p:cNvSpPr txBox="1"/>
          <p:nvPr/>
        </p:nvSpPr>
        <p:spPr>
          <a:xfrm>
            <a:off x="2942765" y="3666148"/>
            <a:ext cx="630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« Accidents routiers en France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B36493-492D-128C-1E95-6428D38EAEFA}"/>
              </a:ext>
            </a:extLst>
          </p:cNvPr>
          <p:cNvSpPr txBox="1"/>
          <p:nvPr/>
        </p:nvSpPr>
        <p:spPr>
          <a:xfrm>
            <a:off x="4505372" y="4633127"/>
            <a:ext cx="318125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Groupe juin22_cds_accidents_1</a:t>
            </a:r>
          </a:p>
          <a:p>
            <a:pPr algn="ctr"/>
            <a:endParaRPr lang="fr-FR" dirty="0"/>
          </a:p>
          <a:p>
            <a:pPr algn="ctr"/>
            <a:r>
              <a:rPr lang="fr-FR" sz="1400" dirty="0"/>
              <a:t>Benjamin PAPIN</a:t>
            </a:r>
          </a:p>
          <a:p>
            <a:pPr algn="ctr"/>
            <a:r>
              <a:rPr lang="fr-FR" sz="1400" dirty="0"/>
              <a:t>Yacine HAJJI</a:t>
            </a:r>
          </a:p>
          <a:p>
            <a:pPr algn="ctr"/>
            <a:r>
              <a:rPr lang="fr-FR" sz="1400" dirty="0"/>
              <a:t>Pascal OSSARD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34BB77-B26A-D05E-729D-B466A1980489}"/>
              </a:ext>
            </a:extLst>
          </p:cNvPr>
          <p:cNvSpPr txBox="1"/>
          <p:nvPr/>
        </p:nvSpPr>
        <p:spPr>
          <a:xfrm>
            <a:off x="10767702" y="644353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JJ/MM/YYYY</a:t>
            </a:r>
          </a:p>
        </p:txBody>
      </p:sp>
    </p:spTree>
    <p:extLst>
      <p:ext uri="{BB962C8B-B14F-4D97-AF65-F5344CB8AC3E}">
        <p14:creationId xmlns:p14="http://schemas.microsoft.com/office/powerpoint/2010/main" val="1292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Résultats – Métrique et cross-validation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5D9249D2-FD83-2B59-034D-9A6FC4A3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10992"/>
              </p:ext>
            </p:extLst>
          </p:nvPr>
        </p:nvGraphicFramePr>
        <p:xfrm>
          <a:off x="429656" y="3857517"/>
          <a:ext cx="1133268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5">
                  <a:extLst>
                    <a:ext uri="{9D8B030D-6E8A-4147-A177-3AD203B41FA5}">
                      <a16:colId xmlns:a16="http://schemas.microsoft.com/office/drawing/2014/main" val="893235441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1755443387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3698974525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562149628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885335373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451915051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3082466813"/>
                    </a:ext>
                  </a:extLst>
                </a:gridCol>
                <a:gridCol w="1332449">
                  <a:extLst>
                    <a:ext uri="{9D8B030D-6E8A-4147-A177-3AD203B41FA5}">
                      <a16:colId xmlns:a16="http://schemas.microsoft.com/office/drawing/2014/main" val="3161917374"/>
                    </a:ext>
                  </a:extLst>
                </a:gridCol>
              </a:tblGrid>
              <a:tr h="161452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ysClr val="windowText" lastClr="000000"/>
                          </a:solidFill>
                        </a:rPr>
                        <a:t>Modèles testés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Régression logistique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>
                          <a:solidFill>
                            <a:sysClr val="windowText" lastClr="000000"/>
                          </a:solidFill>
                        </a:rPr>
                        <a:t>Elastic</a:t>
                      </a:r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 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SVM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 err="1">
                          <a:solidFill>
                            <a:sysClr val="windowText" lastClr="000000"/>
                          </a:solidFill>
                        </a:rPr>
                        <a:t>Random</a:t>
                      </a:r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 Forest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LGBM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XGBoost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ysClr val="windowText" lastClr="000000"/>
                          </a:solidFill>
                        </a:rPr>
                        <a:t>MLP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31036"/>
                  </a:ext>
                </a:extLst>
              </a:tr>
              <a:tr h="224879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ysClr val="windowText" lastClr="000000"/>
                          </a:solidFill>
                        </a:rPr>
                        <a:t>Spécificité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Simple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Evite l’</a:t>
                      </a:r>
                      <a:r>
                        <a:rPr lang="fr-FR" sz="1050" dirty="0" err="1">
                          <a:solidFill>
                            <a:sysClr val="windowText" lastClr="000000"/>
                          </a:solidFill>
                        </a:rPr>
                        <a:t>overfitting</a:t>
                      </a:r>
                      <a:endParaRPr lang="fr-F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Efficace sur les données </a:t>
                      </a:r>
                      <a:r>
                        <a:rPr lang="fr-FR" sz="1050" dirty="0" err="1">
                          <a:solidFill>
                            <a:sysClr val="windowText" lastClr="000000"/>
                          </a:solidFill>
                        </a:rPr>
                        <a:t>sparses</a:t>
                      </a:r>
                      <a:endParaRPr lang="fr-FR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Algorithme de bagging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Algorithme de </a:t>
                      </a:r>
                      <a:r>
                        <a:rPr lang="fr-FR" sz="1050" dirty="0" err="1">
                          <a:solidFill>
                            <a:sysClr val="windowText" lastClr="000000"/>
                          </a:solidFill>
                        </a:rPr>
                        <a:t>boosting</a:t>
                      </a:r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 rapide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Algorithme de </a:t>
                      </a:r>
                      <a:r>
                        <a:rPr lang="fr-FR" sz="1050" dirty="0" err="1">
                          <a:solidFill>
                            <a:sysClr val="windowText" lastClr="000000"/>
                          </a:solidFill>
                        </a:rPr>
                        <a:t>boosting</a:t>
                      </a:r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 performant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Réseau de neurones performant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65216"/>
                  </a:ext>
                </a:extLst>
              </a:tr>
              <a:tr h="140309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ysClr val="windowText" lastClr="000000"/>
                          </a:solidFill>
                        </a:rPr>
                        <a:t>AUC sans tuning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1326"/>
                  </a:ext>
                </a:extLst>
              </a:tr>
              <a:tr h="140309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ysClr val="windowText" lastClr="000000"/>
                          </a:solidFill>
                        </a:rPr>
                        <a:t>AUC après tuning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Voir </a:t>
                      </a:r>
                      <a:r>
                        <a:rPr lang="fr-FR" sz="1050" dirty="0" err="1">
                          <a:solidFill>
                            <a:sysClr val="windowText" lastClr="000000"/>
                          </a:solidFill>
                        </a:rPr>
                        <a:t>Elastic</a:t>
                      </a:r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 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rgbClr val="C00000"/>
                          </a:solidFill>
                        </a:rPr>
                        <a:t>0.743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0.790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35412"/>
                  </a:ext>
                </a:extLst>
              </a:tr>
              <a:tr h="140309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ysClr val="windowText" lastClr="000000"/>
                          </a:solidFill>
                        </a:rPr>
                        <a:t>Commentaire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Trop simple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rgbClr val="1F70B3"/>
                          </a:solidFill>
                        </a:rPr>
                        <a:t>Modèle gardé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Trop long à tourner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Peu de tuning testé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rgbClr val="1F70B3"/>
                          </a:solidFill>
                        </a:rPr>
                        <a:t>Modèle gardé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rgbClr val="1F70B3"/>
                          </a:solidFill>
                        </a:rPr>
                        <a:t>Modèle gardé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ysClr val="windowText" lastClr="000000"/>
                          </a:solidFill>
                        </a:rPr>
                        <a:t>Vraie boîte noire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10754"/>
                  </a:ext>
                </a:extLst>
              </a:tr>
            </a:tbl>
          </a:graphicData>
        </a:graphic>
      </p:graphicFrame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019908-CEDF-196F-4D25-8C491CA394DB}"/>
              </a:ext>
            </a:extLst>
          </p:cNvPr>
          <p:cNvSpPr/>
          <p:nvPr/>
        </p:nvSpPr>
        <p:spPr>
          <a:xfrm>
            <a:off x="1121491" y="1478423"/>
            <a:ext cx="4499649" cy="2110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Métrique d’évaluation: AUC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4A34208-27AC-FC0B-9879-5F90126CAC81}"/>
              </a:ext>
            </a:extLst>
          </p:cNvPr>
          <p:cNvSpPr/>
          <p:nvPr/>
        </p:nvSpPr>
        <p:spPr>
          <a:xfrm>
            <a:off x="6546646" y="1478422"/>
            <a:ext cx="4499649" cy="2110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Méthode d’évaluation: Cross-validation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C0C5FF3-FEF8-0F15-38B0-A92CB1B2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26" y="2387725"/>
            <a:ext cx="4028487" cy="66470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1D0A3CE-2B39-7046-FEBF-1ABDDF0EC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79" y="2019321"/>
            <a:ext cx="1396377" cy="140151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9B2080F-68AC-EE0C-ACBA-9A3462C8C8D5}"/>
              </a:ext>
            </a:extLst>
          </p:cNvPr>
          <p:cNvSpPr txBox="1"/>
          <p:nvPr/>
        </p:nvSpPr>
        <p:spPr>
          <a:xfrm>
            <a:off x="2307721" y="5574969"/>
            <a:ext cx="75765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Nous avons gardé le XGBoost comme modèle de référence (meilleure AUC de test)</a:t>
            </a:r>
          </a:p>
          <a:p>
            <a:pPr algn="ctr"/>
            <a:r>
              <a:rPr lang="fr-FR" sz="1600" b="1" dirty="0"/>
              <a:t>Nous avons gardé le XGBoost, l’</a:t>
            </a:r>
            <a:r>
              <a:rPr lang="fr-FR" sz="1600" b="1" dirty="0" err="1"/>
              <a:t>Elastic</a:t>
            </a:r>
            <a:r>
              <a:rPr lang="fr-FR" sz="1600" b="1" dirty="0"/>
              <a:t> Net et le LGBM pour notre case study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2410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/>
              <a:t>Résultats – Interprétation prédictions </a:t>
            </a:r>
            <a:r>
              <a:rPr lang="fr-FR" sz="4400" dirty="0" err="1"/>
              <a:t>XGBooost</a:t>
            </a:r>
            <a:endParaRPr lang="fr-FR" sz="4400" dirty="0"/>
          </a:p>
        </p:txBody>
      </p:sp>
      <p:pic>
        <p:nvPicPr>
          <p:cNvPr id="7" name="image15.png">
            <a:extLst>
              <a:ext uri="{FF2B5EF4-FFF2-40B4-BE49-F238E27FC236}">
                <a16:creationId xmlns:a16="http://schemas.microsoft.com/office/drawing/2014/main" id="{AAB7AD64-DABA-4EF0-9E6D-1AEF0D928D8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425453"/>
            <a:ext cx="4479290" cy="2776220"/>
          </a:xfrm>
          <a:prstGeom prst="rect">
            <a:avLst/>
          </a:prstGeom>
          <a:ln/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B11C73-5509-8984-026E-D12BC7D95A58}"/>
              </a:ext>
            </a:extLst>
          </p:cNvPr>
          <p:cNvSpPr/>
          <p:nvPr/>
        </p:nvSpPr>
        <p:spPr>
          <a:xfrm>
            <a:off x="1097280" y="1532617"/>
            <a:ext cx="4479290" cy="658025"/>
          </a:xfrm>
          <a:prstGeom prst="roundRect">
            <a:avLst/>
          </a:prstGeom>
          <a:solidFill>
            <a:srgbClr val="008BFB"/>
          </a:solidFill>
          <a:ln>
            <a:solidFill>
              <a:srgbClr val="00509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Accident prédit par erreur « non grave »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1BF11E1-E399-2D99-67DB-FD115E6C8BB8}"/>
              </a:ext>
            </a:extLst>
          </p:cNvPr>
          <p:cNvSpPr/>
          <p:nvPr/>
        </p:nvSpPr>
        <p:spPr>
          <a:xfrm>
            <a:off x="6514625" y="1532617"/>
            <a:ext cx="4480938" cy="658025"/>
          </a:xfrm>
          <a:prstGeom prst="roundRect">
            <a:avLst/>
          </a:prstGeom>
          <a:solidFill>
            <a:srgbClr val="FF0051"/>
          </a:solidFill>
          <a:ln>
            <a:solidFill>
              <a:srgbClr val="8E002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Accident prédit par erreur « grave »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6355C61-CD7A-3BB7-BB4F-3EE05FCBC05B}"/>
              </a:ext>
            </a:extLst>
          </p:cNvPr>
          <p:cNvSpPr/>
          <p:nvPr/>
        </p:nvSpPr>
        <p:spPr>
          <a:xfrm>
            <a:off x="254950" y="5368116"/>
            <a:ext cx="11682100" cy="7301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La localisation semble avoir un fort impact sur la prédiction, écrasant le poids des autres features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Il peut être envisagé de rajouter du bruit sur une feature trop importante afin de laisser la possibilité aux autres features de s’exprimer</a:t>
            </a:r>
          </a:p>
        </p:txBody>
      </p:sp>
      <p:pic>
        <p:nvPicPr>
          <p:cNvPr id="13" name="image18.png">
            <a:extLst>
              <a:ext uri="{FF2B5EF4-FFF2-40B4-BE49-F238E27FC236}">
                <a16:creationId xmlns:a16="http://schemas.microsoft.com/office/drawing/2014/main" id="{F00AD1C4-B4FB-CEB4-71DF-B3AE6119A6F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14625" y="2425453"/>
            <a:ext cx="4479290" cy="27762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227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Résultats – Case study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9745FE-3A6B-A005-81F9-9FAE3054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5" y="1366414"/>
            <a:ext cx="1265072" cy="15332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DB739B-BA56-CFA2-A0E2-79E6E4C1B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5" y="3045576"/>
            <a:ext cx="1260187" cy="15334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E0E508-8079-A0DC-B7E1-F4DEC436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22" y="4719892"/>
            <a:ext cx="1249891" cy="1543388"/>
          </a:xfrm>
          <a:prstGeom prst="rect">
            <a:avLst/>
          </a:prstGeom>
        </p:spPr>
      </p:pic>
      <p:pic>
        <p:nvPicPr>
          <p:cNvPr id="10" name="image11.png">
            <a:extLst>
              <a:ext uri="{FF2B5EF4-FFF2-40B4-BE49-F238E27FC236}">
                <a16:creationId xmlns:a16="http://schemas.microsoft.com/office/drawing/2014/main" id="{0EB06A01-B81B-01D2-A351-525130A86F4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584973" y="1298961"/>
            <a:ext cx="4157515" cy="1603012"/>
          </a:xfrm>
          <a:prstGeom prst="rect">
            <a:avLst/>
          </a:prstGeom>
          <a:ln/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7795EBBB-8F62-1999-522A-EBC85363849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584973" y="3002116"/>
            <a:ext cx="4157515" cy="1582419"/>
          </a:xfrm>
          <a:prstGeom prst="rect">
            <a:avLst/>
          </a:prstGeom>
          <a:ln/>
        </p:spPr>
      </p:pic>
      <p:pic>
        <p:nvPicPr>
          <p:cNvPr id="12" name="image23.png">
            <a:extLst>
              <a:ext uri="{FF2B5EF4-FFF2-40B4-BE49-F238E27FC236}">
                <a16:creationId xmlns:a16="http://schemas.microsoft.com/office/drawing/2014/main" id="{92682D7A-6959-1B52-26D2-AAD5AE14553B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584973" y="4663929"/>
            <a:ext cx="4157515" cy="1599351"/>
          </a:xfrm>
          <a:prstGeom prst="rect">
            <a:avLst/>
          </a:prstGeom>
          <a:ln/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73494866-5854-248F-5389-14918FFF8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27893"/>
              </p:ext>
            </p:extLst>
          </p:nvPr>
        </p:nvGraphicFramePr>
        <p:xfrm>
          <a:off x="7879460" y="1697723"/>
          <a:ext cx="4089650" cy="1035247"/>
        </p:xfrm>
        <a:graphic>
          <a:graphicData uri="http://schemas.openxmlformats.org/drawingml/2006/table">
            <a:tbl>
              <a:tblPr bandRow="1"/>
              <a:tblGrid>
                <a:gridCol w="551498">
                  <a:extLst>
                    <a:ext uri="{9D8B030D-6E8A-4147-A177-3AD203B41FA5}">
                      <a16:colId xmlns:a16="http://schemas.microsoft.com/office/drawing/2014/main" val="3083102293"/>
                    </a:ext>
                  </a:extLst>
                </a:gridCol>
                <a:gridCol w="505068">
                  <a:extLst>
                    <a:ext uri="{9D8B030D-6E8A-4147-A177-3AD203B41FA5}">
                      <a16:colId xmlns:a16="http://schemas.microsoft.com/office/drawing/2014/main" val="337458557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96403749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799215047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4294073173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863570395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4151068245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201534465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Seuil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négative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positive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négatif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négatif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977376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XGBoost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0.32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0.81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0.60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A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0.69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59689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Elastic-Net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0.32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A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46107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LGBM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0.34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0.81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0.61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A0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0.68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340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2F83559-2147-5BFD-3F38-3D085F2BA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05514"/>
              </p:ext>
            </p:extLst>
          </p:nvPr>
        </p:nvGraphicFramePr>
        <p:xfrm>
          <a:off x="7879460" y="3385628"/>
          <a:ext cx="4089650" cy="1035247"/>
        </p:xfrm>
        <a:graphic>
          <a:graphicData uri="http://schemas.openxmlformats.org/drawingml/2006/table">
            <a:tbl>
              <a:tblPr bandRow="1"/>
              <a:tblGrid>
                <a:gridCol w="551498">
                  <a:extLst>
                    <a:ext uri="{9D8B030D-6E8A-4147-A177-3AD203B41FA5}">
                      <a16:colId xmlns:a16="http://schemas.microsoft.com/office/drawing/2014/main" val="4054012922"/>
                    </a:ext>
                  </a:extLst>
                </a:gridCol>
                <a:gridCol w="505068">
                  <a:extLst>
                    <a:ext uri="{9D8B030D-6E8A-4147-A177-3AD203B41FA5}">
                      <a16:colId xmlns:a16="http://schemas.microsoft.com/office/drawing/2014/main" val="1610217862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2787622201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1560893788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1234215451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1218480609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1525427575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3853293792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Seuil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négative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positive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négatif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négatif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088833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XGBoost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0.65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91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0.92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0.45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814441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Elastic-Net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0.64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91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0.93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355404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LGBM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0.60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0.70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0.80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91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0.92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0.58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713799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9F195840-C810-D47F-1357-6C13A274A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44731"/>
              </p:ext>
            </p:extLst>
          </p:nvPr>
        </p:nvGraphicFramePr>
        <p:xfrm>
          <a:off x="7879460" y="5058561"/>
          <a:ext cx="4089650" cy="1035247"/>
        </p:xfrm>
        <a:graphic>
          <a:graphicData uri="http://schemas.openxmlformats.org/drawingml/2006/table">
            <a:tbl>
              <a:tblPr bandRow="1"/>
              <a:tblGrid>
                <a:gridCol w="551498">
                  <a:extLst>
                    <a:ext uri="{9D8B030D-6E8A-4147-A177-3AD203B41FA5}">
                      <a16:colId xmlns:a16="http://schemas.microsoft.com/office/drawing/2014/main" val="1639641302"/>
                    </a:ext>
                  </a:extLst>
                </a:gridCol>
                <a:gridCol w="505068">
                  <a:extLst>
                    <a:ext uri="{9D8B030D-6E8A-4147-A177-3AD203B41FA5}">
                      <a16:colId xmlns:a16="http://schemas.microsoft.com/office/drawing/2014/main" val="771443854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3388496498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3981678879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597851805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1321024056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2523876949"/>
                    </a:ext>
                  </a:extLst>
                </a:gridCol>
                <a:gridCol w="505514">
                  <a:extLst>
                    <a:ext uri="{9D8B030D-6E8A-4147-A177-3AD203B41FA5}">
                      <a16:colId xmlns:a16="http://schemas.microsoft.com/office/drawing/2014/main" val="2783405376"/>
                    </a:ext>
                  </a:extLst>
                </a:gridCol>
              </a:tblGrid>
              <a:tr h="318538"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Seuil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négative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Précision positive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négatif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Recall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négatif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F1 score positif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300015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XGBoost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0.43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0.69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0.78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0.67</a:t>
                      </a:r>
                      <a:endParaRPr lang="fr-FR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0.77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047381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Elastic-Net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0.46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0.74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0.78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0.63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22937"/>
                  </a:ext>
                </a:extLst>
              </a:tr>
              <a:tr h="238903"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LGBM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0.42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0.76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0.68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0.78</a:t>
                      </a:r>
                      <a:endParaRPr lang="fr-FR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0.66</a:t>
                      </a:r>
                      <a:endParaRPr lang="fr-FR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6A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0.77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0.67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86106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CF74A6D-3234-88D5-5508-9833944FC5D9}"/>
              </a:ext>
            </a:extLst>
          </p:cNvPr>
          <p:cNvSpPr txBox="1"/>
          <p:nvPr/>
        </p:nvSpPr>
        <p:spPr>
          <a:xfrm>
            <a:off x="1504808" y="1794519"/>
            <a:ext cx="167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Ministre des transports</a:t>
            </a:r>
          </a:p>
          <a:p>
            <a:pPr algn="ctr"/>
            <a:r>
              <a:rPr lang="fr-FR" sz="1200" b="1" dirty="0"/>
              <a:t>(Recall positif de 80%)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19B542-B7B1-06DA-EFE1-9284FB33A93A}"/>
              </a:ext>
            </a:extLst>
          </p:cNvPr>
          <p:cNvSpPr txBox="1"/>
          <p:nvPr/>
        </p:nvSpPr>
        <p:spPr>
          <a:xfrm>
            <a:off x="1389936" y="3578954"/>
            <a:ext cx="190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Ministre de l’économie</a:t>
            </a:r>
          </a:p>
          <a:p>
            <a:pPr algn="ctr"/>
            <a:r>
              <a:rPr lang="fr-FR" sz="1200" b="1" dirty="0"/>
              <a:t>(Précision positive de 80%)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774BA0-66C9-1EF3-12ED-F20E8D3EE5D7}"/>
              </a:ext>
            </a:extLst>
          </p:cNvPr>
          <p:cNvSpPr txBox="1"/>
          <p:nvPr/>
        </p:nvSpPr>
        <p:spPr>
          <a:xfrm>
            <a:off x="1100241" y="5260753"/>
            <a:ext cx="248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Expert analyste</a:t>
            </a:r>
          </a:p>
          <a:p>
            <a:pPr algn="ctr"/>
            <a:r>
              <a:rPr lang="fr-FR" sz="1200" b="1" dirty="0"/>
              <a:t>(Maximum de la somme des </a:t>
            </a:r>
            <a:r>
              <a:rPr lang="fr-FR" sz="1200" b="1" dirty="0" err="1"/>
              <a:t>recalls</a:t>
            </a:r>
            <a:r>
              <a:rPr lang="fr-FR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97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Résultats – Performance des features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6AB5B1-E9F3-B893-6D94-330FAFE6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67" y="1620872"/>
            <a:ext cx="913673" cy="111181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29762620-19B1-AE13-4751-819383185432}"/>
              </a:ext>
            </a:extLst>
          </p:cNvPr>
          <p:cNvGrpSpPr/>
          <p:nvPr/>
        </p:nvGrpSpPr>
        <p:grpSpPr>
          <a:xfrm>
            <a:off x="1207385" y="1620871"/>
            <a:ext cx="9053330" cy="1111820"/>
            <a:chOff x="2349513" y="1526796"/>
            <a:chExt cx="7111572" cy="111182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BC3FD76-1D26-EE87-E374-15FF3C7A94E1}"/>
                </a:ext>
              </a:extLst>
            </p:cNvPr>
            <p:cNvSpPr/>
            <p:nvPr/>
          </p:nvSpPr>
          <p:spPr>
            <a:xfrm>
              <a:off x="2349513" y="1526796"/>
              <a:ext cx="7111572" cy="6580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/>
                <a:t>Exemple du ministre de l’économie: Maximiser la précision positive</a:t>
              </a:r>
              <a:endParaRPr lang="fr-FR" b="1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18C6AFD-22A2-DC1C-FA5E-A08C553161D4}"/>
                </a:ext>
              </a:extLst>
            </p:cNvPr>
            <p:cNvSpPr txBox="1"/>
            <p:nvPr/>
          </p:nvSpPr>
          <p:spPr>
            <a:xfrm>
              <a:off x="2349513" y="2269284"/>
              <a:ext cx="711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/>
                <a:t>Quelles features le ministre de l’économie doit-il prendre en compte?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00EAFA40-0873-8BF5-1348-E19E1B172FDD}"/>
              </a:ext>
            </a:extLst>
          </p:cNvPr>
          <p:cNvGrpSpPr/>
          <p:nvPr/>
        </p:nvGrpSpPr>
        <p:grpSpPr>
          <a:xfrm>
            <a:off x="4569344" y="3145401"/>
            <a:ext cx="5691371" cy="2110811"/>
            <a:chOff x="3233537" y="3588404"/>
            <a:chExt cx="5691371" cy="211081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57188CC-D7E4-2F9B-F2F4-C5D8D8BA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59845" y="4550821"/>
              <a:ext cx="701370" cy="605428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0CAD9DE-75E1-52C2-32A7-B0442CAF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382" y="4727624"/>
              <a:ext cx="1143000" cy="428625"/>
            </a:xfrm>
            <a:prstGeom prst="rect">
              <a:avLst/>
            </a:prstGeom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ED7CD0D-3055-1114-393B-7868B4ED4AFD}"/>
                </a:ext>
              </a:extLst>
            </p:cNvPr>
            <p:cNvGrpSpPr/>
            <p:nvPr/>
          </p:nvGrpSpPr>
          <p:grpSpPr>
            <a:xfrm>
              <a:off x="7606173" y="4643336"/>
              <a:ext cx="1042555" cy="524187"/>
              <a:chOff x="8120360" y="5612993"/>
              <a:chExt cx="1042555" cy="524187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47C4544F-BD60-F35A-1DDA-6A731B7EA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0360" y="5682859"/>
                <a:ext cx="548509" cy="454321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CC077BA-F2DE-BA20-539D-87887BF13F84}"/>
                  </a:ext>
                </a:extLst>
              </p:cNvPr>
              <p:cNvSpPr txBox="1"/>
              <p:nvPr/>
            </p:nvSpPr>
            <p:spPr>
              <a:xfrm>
                <a:off x="8668869" y="5612993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/>
                  <a:t>3+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8AE3451-4FC7-C76A-8509-2A4EC594770C}"/>
                </a:ext>
              </a:extLst>
            </p:cNvPr>
            <p:cNvSpPr txBox="1"/>
            <p:nvPr/>
          </p:nvSpPr>
          <p:spPr>
            <a:xfrm>
              <a:off x="3736426" y="5183090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88.6%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01C7931-611F-E94D-2DE5-EBF442DFDD69}"/>
                </a:ext>
              </a:extLst>
            </p:cNvPr>
            <p:cNvSpPr txBox="1"/>
            <p:nvPr/>
          </p:nvSpPr>
          <p:spPr>
            <a:xfrm>
              <a:off x="5705547" y="5178797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84.3%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5A29CC-63E4-6B36-C842-11EB12FB765D}"/>
                </a:ext>
              </a:extLst>
            </p:cNvPr>
            <p:cNvSpPr txBox="1"/>
            <p:nvPr/>
          </p:nvSpPr>
          <p:spPr>
            <a:xfrm>
              <a:off x="7547450" y="518624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84.4%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E81BE9-203F-89D3-8A34-8160BB8B93B4}"/>
                </a:ext>
              </a:extLst>
            </p:cNvPr>
            <p:cNvSpPr txBox="1"/>
            <p:nvPr/>
          </p:nvSpPr>
          <p:spPr>
            <a:xfrm>
              <a:off x="3391775" y="4221311"/>
              <a:ext cx="1437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/>
                <a:t>Passage à niveau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642BB97-9769-577F-9C94-A0424FAA0B80}"/>
                </a:ext>
              </a:extLst>
            </p:cNvPr>
            <p:cNvSpPr txBox="1"/>
            <p:nvPr/>
          </p:nvSpPr>
          <p:spPr>
            <a:xfrm>
              <a:off x="5465561" y="4221310"/>
              <a:ext cx="122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/>
                <a:t>Grandes villes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722EE14-B8D7-4EAB-C086-12A5E13BA048}"/>
                </a:ext>
              </a:extLst>
            </p:cNvPr>
            <p:cNvSpPr txBox="1"/>
            <p:nvPr/>
          </p:nvSpPr>
          <p:spPr>
            <a:xfrm>
              <a:off x="7200247" y="4219913"/>
              <a:ext cx="1590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/>
                <a:t>3 véhicules ou plus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BE180633-B040-343D-8787-DFAFEAEFCCA8}"/>
                </a:ext>
              </a:extLst>
            </p:cNvPr>
            <p:cNvSpPr/>
            <p:nvPr/>
          </p:nvSpPr>
          <p:spPr>
            <a:xfrm>
              <a:off x="3233537" y="3588404"/>
              <a:ext cx="5691371" cy="21108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accent4"/>
                  </a:solidFill>
                </a:rPr>
                <a:t>Features avec la meilleure précision</a:t>
              </a:r>
              <a:endParaRPr lang="fr-FR" b="1" dirty="0">
                <a:solidFill>
                  <a:schemeClr val="accent4"/>
                </a:solidFill>
              </a:endParaRPr>
            </a:p>
            <a:p>
              <a:pPr algn="ctr"/>
              <a:endParaRPr lang="fr-FR" b="1" dirty="0">
                <a:solidFill>
                  <a:schemeClr val="tx1"/>
                </a:solidFill>
              </a:endParaRPr>
            </a:p>
            <a:p>
              <a:pPr algn="ctr"/>
              <a:endParaRPr lang="fr-FR" b="1" dirty="0">
                <a:solidFill>
                  <a:schemeClr val="tx1"/>
                </a:solidFill>
              </a:endParaRPr>
            </a:p>
            <a:p>
              <a:pPr algn="ctr"/>
              <a:endParaRPr lang="fr-FR" b="1" dirty="0">
                <a:solidFill>
                  <a:schemeClr val="tx1"/>
                </a:solidFill>
              </a:endParaRPr>
            </a:p>
            <a:p>
              <a:pPr algn="ctr"/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1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BDBBF08A-CDEB-57AD-F3BC-2D18A384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12427"/>
              </p:ext>
            </p:extLst>
          </p:nvPr>
        </p:nvGraphicFramePr>
        <p:xfrm>
          <a:off x="1207385" y="3144929"/>
          <a:ext cx="2445572" cy="21108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786">
                  <a:extLst>
                    <a:ext uri="{9D8B030D-6E8A-4147-A177-3AD203B41FA5}">
                      <a16:colId xmlns:a16="http://schemas.microsoft.com/office/drawing/2014/main" val="1380117594"/>
                    </a:ext>
                  </a:extLst>
                </a:gridCol>
                <a:gridCol w="1222786">
                  <a:extLst>
                    <a:ext uri="{9D8B030D-6E8A-4147-A177-3AD203B41FA5}">
                      <a16:colId xmlns:a16="http://schemas.microsoft.com/office/drawing/2014/main" val="3572396459"/>
                    </a:ext>
                  </a:extLst>
                </a:gridCol>
              </a:tblGrid>
              <a:tr h="490886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Précision du XGBoost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324120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l"/>
                      <a:r>
                        <a:rPr lang="fr-FR" sz="1050"/>
                        <a:t>Passage à 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88.6%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4921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l"/>
                      <a:r>
                        <a:rPr lang="fr-FR" sz="1050"/>
                        <a:t>Grandes villes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84.3%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612215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l"/>
                      <a:r>
                        <a:rPr lang="fr-FR" sz="1050"/>
                        <a:t>3 véhicules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84.4%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074517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l"/>
                      <a:r>
                        <a:rPr lang="fr-FR" sz="1050"/>
                        <a:t>Nuit sans éclairage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83.2%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0692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l"/>
                      <a:r>
                        <a:rPr lang="fr-FR" sz="1050"/>
                        <a:t>Mois d’octobre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81.6%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701287"/>
                  </a:ext>
                </a:extLst>
              </a:tr>
              <a:tr h="269987"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0619"/>
                  </a:ext>
                </a:extLst>
              </a:tr>
            </a:tbl>
          </a:graphicData>
        </a:graphic>
      </p:graphicFrame>
      <p:sp>
        <p:nvSpPr>
          <p:cNvPr id="31" name="ZoneTexte 30">
            <a:extLst>
              <a:ext uri="{FF2B5EF4-FFF2-40B4-BE49-F238E27FC236}">
                <a16:creationId xmlns:a16="http://schemas.microsoft.com/office/drawing/2014/main" id="{F000D6C1-CF20-1A22-CF86-8CB86CB26E82}"/>
              </a:ext>
            </a:extLst>
          </p:cNvPr>
          <p:cNvSpPr txBox="1"/>
          <p:nvPr/>
        </p:nvSpPr>
        <p:spPr>
          <a:xfrm>
            <a:off x="1873386" y="6501466"/>
            <a:ext cx="837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>
                <a:solidFill>
                  <a:schemeClr val="bg1"/>
                </a:solidFill>
              </a:rPr>
              <a:t>Précision par feature: « Pour tous les accidents prédits positifs par la feature, quelle proportion correspond à des accidents graves »</a:t>
            </a: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6E1E68A9-C53A-6E0F-90DB-41D3EACACD2B}"/>
              </a:ext>
            </a:extLst>
          </p:cNvPr>
          <p:cNvSpPr/>
          <p:nvPr/>
        </p:nvSpPr>
        <p:spPr>
          <a:xfrm rot="5400000">
            <a:off x="7237502" y="5317907"/>
            <a:ext cx="372655" cy="44229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73424-117E-90C3-2EB5-CEF19E004C25}"/>
              </a:ext>
            </a:extLst>
          </p:cNvPr>
          <p:cNvSpPr txBox="1"/>
          <p:nvPr/>
        </p:nvSpPr>
        <p:spPr>
          <a:xfrm>
            <a:off x="5644191" y="5759425"/>
            <a:ext cx="3536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Augmenter la distance de l’arrêt à un passage à niveau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Réduire la vitesse dans les grandes villes</a:t>
            </a:r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24416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34126-CBFE-955E-F642-349FB1592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6E2C39-3E2F-7589-3EAB-422099682162}"/>
              </a:ext>
            </a:extLst>
          </p:cNvPr>
          <p:cNvGrpSpPr/>
          <p:nvPr/>
        </p:nvGrpSpPr>
        <p:grpSpPr>
          <a:xfrm>
            <a:off x="677501" y="914399"/>
            <a:ext cx="4741471" cy="3605577"/>
            <a:chOff x="1049686" y="1726250"/>
            <a:chExt cx="3076487" cy="2441960"/>
          </a:xfrm>
          <a:scene3d>
            <a:camera prst="perspectiveContrastingRightFacing" fov="3900000">
              <a:rot lat="600000" lon="19800000" rev="0"/>
            </a:camera>
            <a:lightRig rig="flat" dir="t"/>
          </a:scene3d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81D447-C262-8B15-0D25-FD3CD9199CFA}"/>
                </a:ext>
              </a:extLst>
            </p:cNvPr>
            <p:cNvCxnSpPr/>
            <p:nvPr/>
          </p:nvCxnSpPr>
          <p:spPr>
            <a:xfrm flipV="1">
              <a:off x="3569270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7A852E6-47FB-F66A-0FFD-5D551B88596D}"/>
                </a:ext>
              </a:extLst>
            </p:cNvPr>
            <p:cNvCxnSpPr/>
            <p:nvPr/>
          </p:nvCxnSpPr>
          <p:spPr>
            <a:xfrm flipV="1">
              <a:off x="1570978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1F4ED6-292F-12C8-7D58-E6026FEA1760}"/>
                </a:ext>
              </a:extLst>
            </p:cNvPr>
            <p:cNvSpPr/>
            <p:nvPr/>
          </p:nvSpPr>
          <p:spPr>
            <a:xfrm>
              <a:off x="1049686" y="1726250"/>
              <a:ext cx="3076487" cy="1890757"/>
            </a:xfrm>
            <a:prstGeom prst="rect">
              <a:avLst/>
            </a:prstGeom>
            <a:gradFill flip="none" rotWithShape="1">
              <a:gsLst>
                <a:gs pos="100000">
                  <a:srgbClr val="4599DF"/>
                </a:gs>
                <a:gs pos="0">
                  <a:srgbClr val="72B3E8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fr-FR" sz="2800" b="1" dirty="0"/>
                <a:t>D I S C U S </a:t>
              </a:r>
              <a:r>
                <a:rPr lang="fr-FR" sz="2800" b="1" dirty="0" err="1"/>
                <a:t>S</a:t>
              </a:r>
              <a:r>
                <a:rPr lang="fr-FR" sz="2800" b="1" dirty="0"/>
                <a:t> I O N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35C1C-B730-2B0A-CBDB-1F4132018173}"/>
                </a:ext>
              </a:extLst>
            </p:cNvPr>
            <p:cNvSpPr/>
            <p:nvPr/>
          </p:nvSpPr>
          <p:spPr>
            <a:xfrm>
              <a:off x="3393036" y="1726250"/>
              <a:ext cx="674286" cy="1890757"/>
            </a:xfrm>
            <a:prstGeom prst="rect">
              <a:avLst/>
            </a:prstGeom>
            <a:noFill/>
            <a:ln w="38100"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CCC7582-A0CE-23D9-D875-BDFACFA81B63}"/>
              </a:ext>
            </a:extLst>
          </p:cNvPr>
          <p:cNvGrpSpPr/>
          <p:nvPr/>
        </p:nvGrpSpPr>
        <p:grpSpPr>
          <a:xfrm>
            <a:off x="452927" y="0"/>
            <a:ext cx="11739073" cy="6858000"/>
            <a:chOff x="4276166" y="601719"/>
            <a:chExt cx="7915834" cy="5711968"/>
          </a:xfrm>
        </p:grpSpPr>
        <p:sp>
          <p:nvSpPr>
            <p:cNvPr id="10" name="Freeform: Shape 53">
              <a:extLst>
                <a:ext uri="{FF2B5EF4-FFF2-40B4-BE49-F238E27FC236}">
                  <a16:creationId xmlns:a16="http://schemas.microsoft.com/office/drawing/2014/main" id="{2CADECD2-9DE8-37D1-40FE-37E4FAABD95E}"/>
                </a:ext>
              </a:extLst>
            </p:cNvPr>
            <p:cNvSpPr/>
            <p:nvPr/>
          </p:nvSpPr>
          <p:spPr>
            <a:xfrm flipH="1">
              <a:off x="4276166" y="601719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11" name="Freeform: Shape 54">
              <a:extLst>
                <a:ext uri="{FF2B5EF4-FFF2-40B4-BE49-F238E27FC236}">
                  <a16:creationId xmlns:a16="http://schemas.microsoft.com/office/drawing/2014/main" id="{F6A9266D-D74E-8E02-0EE2-5612E6DD63B7}"/>
                </a:ext>
              </a:extLst>
            </p:cNvPr>
            <p:cNvSpPr/>
            <p:nvPr/>
          </p:nvSpPr>
          <p:spPr>
            <a:xfrm flipH="1">
              <a:off x="5183236" y="722635"/>
              <a:ext cx="7008764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5" name="TextBox 38">
            <a:extLst>
              <a:ext uri="{FF2B5EF4-FFF2-40B4-BE49-F238E27FC236}">
                <a16:creationId xmlns:a16="http://schemas.microsoft.com/office/drawing/2014/main" id="{669F3902-49BD-C3C2-7A21-1F09FBA7CCBA}"/>
              </a:ext>
            </a:extLst>
          </p:cNvPr>
          <p:cNvSpPr txBox="1"/>
          <p:nvPr/>
        </p:nvSpPr>
        <p:spPr>
          <a:xfrm>
            <a:off x="4808667" y="4886939"/>
            <a:ext cx="693040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noProof="1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4288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Regard critique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41A7568-104A-D301-92B5-A26C2E68B37E}"/>
              </a:ext>
            </a:extLst>
          </p:cNvPr>
          <p:cNvCxnSpPr>
            <a:cxnSpLocks/>
          </p:cNvCxnSpPr>
          <p:nvPr/>
        </p:nvCxnSpPr>
        <p:spPr>
          <a:xfrm>
            <a:off x="6096000" y="1556066"/>
            <a:ext cx="0" cy="45207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D293F1-C632-3EB9-1D30-E7CAFA802CDC}"/>
              </a:ext>
            </a:extLst>
          </p:cNvPr>
          <p:cNvCxnSpPr>
            <a:cxnSpLocks/>
          </p:cNvCxnSpPr>
          <p:nvPr/>
        </p:nvCxnSpPr>
        <p:spPr>
          <a:xfrm rot="16200000">
            <a:off x="6172829" y="-1153069"/>
            <a:ext cx="0" cy="9972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C66A875-0B67-611D-20B2-018F88CBC467}"/>
              </a:ext>
            </a:extLst>
          </p:cNvPr>
          <p:cNvGrpSpPr/>
          <p:nvPr/>
        </p:nvGrpSpPr>
        <p:grpSpPr>
          <a:xfrm>
            <a:off x="2985311" y="2437166"/>
            <a:ext cx="913544" cy="1212810"/>
            <a:chOff x="225233" y="3108385"/>
            <a:chExt cx="913544" cy="121281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E8BD4132-90C7-6275-1811-6FEC6416EC0A}"/>
                </a:ext>
              </a:extLst>
            </p:cNvPr>
            <p:cNvGrpSpPr/>
            <p:nvPr/>
          </p:nvGrpSpPr>
          <p:grpSpPr>
            <a:xfrm flipH="1">
              <a:off x="622800" y="3231297"/>
              <a:ext cx="493553" cy="979367"/>
              <a:chOff x="390515" y="3383697"/>
              <a:chExt cx="493553" cy="979367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F112C4A9-F26A-B384-20EE-637008C7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62" y="3870769"/>
                <a:ext cx="358726" cy="492295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E5AF78ED-7558-F718-8B96-339E638F5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515" y="3554075"/>
                <a:ext cx="493553" cy="371163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317EBBE-1C37-A549-4D7E-A964667F9698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>
                <a:off x="398721" y="3820551"/>
                <a:ext cx="470097" cy="371163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1ADA7F50-4E0E-872F-25BD-65C0464135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793" y="3383697"/>
                <a:ext cx="358726" cy="492295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CF88BA8-BD8A-2974-127C-36FA307F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633" y="3871463"/>
                <a:ext cx="242988" cy="0"/>
              </a:xfrm>
              <a:prstGeom prst="lin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941E458-C5F6-8F58-78DF-4A284D7E36EB}"/>
                </a:ext>
              </a:extLst>
            </p:cNvPr>
            <p:cNvCxnSpPr>
              <a:cxnSpLocks/>
            </p:cNvCxnSpPr>
            <p:nvPr/>
          </p:nvCxnSpPr>
          <p:spPr>
            <a:xfrm>
              <a:off x="290262" y="3718369"/>
              <a:ext cx="358726" cy="492295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F690230-EE07-59A9-F554-E72229A19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115" y="3401675"/>
              <a:ext cx="493553" cy="371163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C3E45E1-7620-BE46-523E-AE8E6E1B122D}"/>
                </a:ext>
              </a:extLst>
            </p:cNvPr>
            <p:cNvCxnSpPr>
              <a:cxnSpLocks/>
              <a:stCxn id="17" idx="1"/>
              <a:endCxn id="19" idx="5"/>
            </p:cNvCxnSpPr>
            <p:nvPr/>
          </p:nvCxnSpPr>
          <p:spPr>
            <a:xfrm>
              <a:off x="246321" y="3668151"/>
              <a:ext cx="493553" cy="371163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1381D9A-986A-6A83-B230-AADA04D681E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271393" y="3231297"/>
              <a:ext cx="358726" cy="492295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4D805C9-E390-69C8-5008-9413EB79DB9A}"/>
                </a:ext>
              </a:extLst>
            </p:cNvPr>
            <p:cNvSpPr/>
            <p:nvPr/>
          </p:nvSpPr>
          <p:spPr>
            <a:xfrm>
              <a:off x="610348" y="3386270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6E3804D-F6D1-F55F-F043-72AACD514A67}"/>
                </a:ext>
              </a:extLst>
            </p:cNvPr>
            <p:cNvSpPr/>
            <p:nvPr/>
          </p:nvSpPr>
          <p:spPr>
            <a:xfrm>
              <a:off x="612221" y="3647063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7A322FD-383F-4805-4A17-D2D370B45C62}"/>
                </a:ext>
              </a:extLst>
            </p:cNvPr>
            <p:cNvSpPr/>
            <p:nvPr/>
          </p:nvSpPr>
          <p:spPr>
            <a:xfrm>
              <a:off x="225233" y="3647063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EB28F86-252D-F1DF-8AE0-F717BE5F2D69}"/>
                </a:ext>
              </a:extLst>
            </p:cNvPr>
            <p:cNvSpPr/>
            <p:nvPr/>
          </p:nvSpPr>
          <p:spPr>
            <a:xfrm>
              <a:off x="609031" y="3108385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6FB1450-4A1B-D3AD-442B-743387E53C3E}"/>
                </a:ext>
              </a:extLst>
            </p:cNvPr>
            <p:cNvSpPr/>
            <p:nvPr/>
          </p:nvSpPr>
          <p:spPr>
            <a:xfrm>
              <a:off x="616962" y="3916402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6CECD7F-299C-D49B-607A-9ABC494B87A3}"/>
                </a:ext>
              </a:extLst>
            </p:cNvPr>
            <p:cNvSpPr/>
            <p:nvPr/>
          </p:nvSpPr>
          <p:spPr>
            <a:xfrm>
              <a:off x="616962" y="4177195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95DCDD1-1C78-758C-E2E6-21471187913D}"/>
                </a:ext>
              </a:extLst>
            </p:cNvPr>
            <p:cNvSpPr/>
            <p:nvPr/>
          </p:nvSpPr>
          <p:spPr>
            <a:xfrm>
              <a:off x="994777" y="3647063"/>
              <a:ext cx="144000" cy="14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4E6AF87B-6D8E-BC59-2259-CE0A45561435}"/>
                </a:ext>
              </a:extLst>
            </p:cNvPr>
            <p:cNvCxnSpPr>
              <a:cxnSpLocks/>
              <a:stCxn id="17" idx="6"/>
              <a:endCxn id="16" idx="2"/>
            </p:cNvCxnSpPr>
            <p:nvPr/>
          </p:nvCxnSpPr>
          <p:spPr>
            <a:xfrm>
              <a:off x="369233" y="3719063"/>
              <a:ext cx="242988" cy="0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93CE06E1-A1AC-C6D1-A6C6-7A21FEF0FA9B}"/>
              </a:ext>
            </a:extLst>
          </p:cNvPr>
          <p:cNvSpPr txBox="1"/>
          <p:nvPr/>
        </p:nvSpPr>
        <p:spPr>
          <a:xfrm>
            <a:off x="1493304" y="1562405"/>
            <a:ext cx="3895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Imputation multiple lors du data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Sauvegarder des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Sauvegarder des accidents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C8B8B4D-BD26-D7E2-4696-9845F6022CE8}"/>
              </a:ext>
            </a:extLst>
          </p:cNvPr>
          <p:cNvSpPr txBox="1"/>
          <p:nvPr/>
        </p:nvSpPr>
        <p:spPr>
          <a:xfrm>
            <a:off x="6348864" y="1562405"/>
            <a:ext cx="476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Revoir la suppression des features à l’aide du XGBoost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Méthode empirique qui peut être améliorée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Certaines variables d’intérêt ont pu être loupées</a:t>
            </a:r>
            <a:endParaRPr lang="fr-FR" sz="1600" dirty="0"/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F9812A96-6597-38A3-A412-F32CD25A2D02}"/>
              </a:ext>
            </a:extLst>
          </p:cNvPr>
          <p:cNvGrpSpPr/>
          <p:nvPr/>
        </p:nvGrpSpPr>
        <p:grpSpPr>
          <a:xfrm>
            <a:off x="7695961" y="2525994"/>
            <a:ext cx="1983090" cy="1042311"/>
            <a:chOff x="5104455" y="3403952"/>
            <a:chExt cx="1983090" cy="10423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72EF58-58A7-5D6F-2555-8349E7EAD0AA}"/>
                </a:ext>
              </a:extLst>
            </p:cNvPr>
            <p:cNvSpPr/>
            <p:nvPr/>
          </p:nvSpPr>
          <p:spPr>
            <a:xfrm>
              <a:off x="5104457" y="3403952"/>
              <a:ext cx="1983088" cy="1042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636D7-8F6B-8705-F781-1A862E23C065}"/>
                </a:ext>
              </a:extLst>
            </p:cNvPr>
            <p:cNvSpPr/>
            <p:nvPr/>
          </p:nvSpPr>
          <p:spPr>
            <a:xfrm>
              <a:off x="5380829" y="4206796"/>
              <a:ext cx="360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8BF379-22C5-1337-9A6C-6C905317366F}"/>
                </a:ext>
              </a:extLst>
            </p:cNvPr>
            <p:cNvSpPr/>
            <p:nvPr/>
          </p:nvSpPr>
          <p:spPr>
            <a:xfrm>
              <a:off x="5380829" y="4137290"/>
              <a:ext cx="504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EBE896-9D05-2350-6181-696872A40036}"/>
                </a:ext>
              </a:extLst>
            </p:cNvPr>
            <p:cNvSpPr/>
            <p:nvPr/>
          </p:nvSpPr>
          <p:spPr>
            <a:xfrm>
              <a:off x="5380829" y="4069129"/>
              <a:ext cx="540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060D17-F35A-3DE1-081C-29E3891DD56B}"/>
                </a:ext>
              </a:extLst>
            </p:cNvPr>
            <p:cNvSpPr/>
            <p:nvPr/>
          </p:nvSpPr>
          <p:spPr>
            <a:xfrm>
              <a:off x="5380489" y="3991072"/>
              <a:ext cx="612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DAD30CF-D6B6-28D6-3901-6D23A32FB3A8}"/>
                </a:ext>
              </a:extLst>
            </p:cNvPr>
            <p:cNvSpPr/>
            <p:nvPr/>
          </p:nvSpPr>
          <p:spPr>
            <a:xfrm>
              <a:off x="5380149" y="3914772"/>
              <a:ext cx="648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2D0187-4109-1BF1-C3F5-E1044E408350}"/>
                </a:ext>
              </a:extLst>
            </p:cNvPr>
            <p:cNvSpPr/>
            <p:nvPr/>
          </p:nvSpPr>
          <p:spPr>
            <a:xfrm>
              <a:off x="5380829" y="3843514"/>
              <a:ext cx="792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6B7D2FA-D14D-17C8-3558-6EB90A70FCC7}"/>
                </a:ext>
              </a:extLst>
            </p:cNvPr>
            <p:cNvSpPr/>
            <p:nvPr/>
          </p:nvSpPr>
          <p:spPr>
            <a:xfrm>
              <a:off x="5380489" y="3775603"/>
              <a:ext cx="900000" cy="74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8B19CF-7AC0-2BDF-4B29-B79FBA98AA11}"/>
                </a:ext>
              </a:extLst>
            </p:cNvPr>
            <p:cNvSpPr/>
            <p:nvPr/>
          </p:nvSpPr>
          <p:spPr>
            <a:xfrm>
              <a:off x="5379809" y="3706715"/>
              <a:ext cx="1055650" cy="74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5725B0-AD62-9F4A-709E-1EEBBF0125E7}"/>
                </a:ext>
              </a:extLst>
            </p:cNvPr>
            <p:cNvSpPr/>
            <p:nvPr/>
          </p:nvSpPr>
          <p:spPr>
            <a:xfrm>
              <a:off x="5380489" y="3635457"/>
              <a:ext cx="1319890" cy="75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4C5613-A46C-770E-0D7B-A77CB21835F6}"/>
                </a:ext>
              </a:extLst>
            </p:cNvPr>
            <p:cNvSpPr/>
            <p:nvPr/>
          </p:nvSpPr>
          <p:spPr>
            <a:xfrm>
              <a:off x="5380148" y="3559157"/>
              <a:ext cx="1613631" cy="76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3A73DC7-BB60-52C0-1CA8-22EEC41D6947}"/>
                </a:ext>
              </a:extLst>
            </p:cNvPr>
            <p:cNvSpPr txBox="1"/>
            <p:nvPr/>
          </p:nvSpPr>
          <p:spPr>
            <a:xfrm>
              <a:off x="5104455" y="3501225"/>
              <a:ext cx="2838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1</a:t>
              </a:r>
            </a:p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2</a:t>
              </a:r>
            </a:p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3</a:t>
              </a:r>
            </a:p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.</a:t>
              </a:r>
            </a:p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.</a:t>
              </a:r>
            </a:p>
            <a:p>
              <a:pPr algn="ctr"/>
              <a:r>
                <a:rPr lang="fr-FR" sz="800" b="1" dirty="0">
                  <a:solidFill>
                    <a:schemeClr val="accent4"/>
                  </a:solidFill>
                </a:rPr>
                <a:t>.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8B7EE8C-A248-E385-4DBE-404A4A932724}"/>
              </a:ext>
            </a:extLst>
          </p:cNvPr>
          <p:cNvSpPr/>
          <p:nvPr/>
        </p:nvSpPr>
        <p:spPr>
          <a:xfrm>
            <a:off x="1246652" y="4976661"/>
            <a:ext cx="1983088" cy="104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5A3DA3-8B1F-7A37-1536-9CF5230521F0}"/>
              </a:ext>
            </a:extLst>
          </p:cNvPr>
          <p:cNvSpPr/>
          <p:nvPr/>
        </p:nvSpPr>
        <p:spPr>
          <a:xfrm>
            <a:off x="2764410" y="5641062"/>
            <a:ext cx="180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10E293-AEBB-CF29-6225-06EFF67207A1}"/>
              </a:ext>
            </a:extLst>
          </p:cNvPr>
          <p:cNvSpPr/>
          <p:nvPr/>
        </p:nvSpPr>
        <p:spPr>
          <a:xfrm>
            <a:off x="2950560" y="5558012"/>
            <a:ext cx="180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B17501-F0D9-D964-D40D-A4514AAA0976}"/>
              </a:ext>
            </a:extLst>
          </p:cNvPr>
          <p:cNvSpPr/>
          <p:nvPr/>
        </p:nvSpPr>
        <p:spPr>
          <a:xfrm>
            <a:off x="2879287" y="5295062"/>
            <a:ext cx="288000" cy="74798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937744-3C7C-8988-6185-08176DBBB336}"/>
              </a:ext>
            </a:extLst>
          </p:cNvPr>
          <p:cNvSpPr/>
          <p:nvPr/>
        </p:nvSpPr>
        <p:spPr>
          <a:xfrm>
            <a:off x="2914630" y="5467814"/>
            <a:ext cx="216000" cy="74798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235FDD-702E-D23A-A01E-86CCD4AC4B4B}"/>
              </a:ext>
            </a:extLst>
          </p:cNvPr>
          <p:cNvSpPr/>
          <p:nvPr/>
        </p:nvSpPr>
        <p:spPr>
          <a:xfrm>
            <a:off x="2586200" y="5212960"/>
            <a:ext cx="288000" cy="68888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0637967-E241-5451-9ACE-D74F0878CD31}"/>
              </a:ext>
            </a:extLst>
          </p:cNvPr>
          <p:cNvCxnSpPr>
            <a:cxnSpLocks/>
          </p:cNvCxnSpPr>
          <p:nvPr/>
        </p:nvCxnSpPr>
        <p:spPr>
          <a:xfrm flipV="1">
            <a:off x="2315109" y="4976661"/>
            <a:ext cx="0" cy="104231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1FE6028-C2F2-C581-6D4C-A2D9C7ACC309}"/>
              </a:ext>
            </a:extLst>
          </p:cNvPr>
          <p:cNvSpPr/>
          <p:nvPr/>
        </p:nvSpPr>
        <p:spPr>
          <a:xfrm>
            <a:off x="2914970" y="5387481"/>
            <a:ext cx="252000" cy="7125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0EF467-3012-CB2F-54DA-59290B46D950}"/>
              </a:ext>
            </a:extLst>
          </p:cNvPr>
          <p:cNvSpPr/>
          <p:nvPr/>
        </p:nvSpPr>
        <p:spPr>
          <a:xfrm>
            <a:off x="1530889" y="5131866"/>
            <a:ext cx="1055311" cy="74180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6E12DE8-715E-9320-F893-A75778846D16}"/>
              </a:ext>
            </a:extLst>
          </p:cNvPr>
          <p:cNvSpPr txBox="1"/>
          <p:nvPr/>
        </p:nvSpPr>
        <p:spPr>
          <a:xfrm>
            <a:off x="1246650" y="5073934"/>
            <a:ext cx="283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accent4"/>
                </a:solidFill>
              </a:rPr>
              <a:t>1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2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A4BDC94F-9316-FB53-1F2F-60D12FFB050C}"/>
              </a:ext>
            </a:extLst>
          </p:cNvPr>
          <p:cNvSpPr txBox="1"/>
          <p:nvPr/>
        </p:nvSpPr>
        <p:spPr>
          <a:xfrm>
            <a:off x="1205477" y="3999577"/>
            <a:ext cx="4487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Rajouter du bruit sur les features trop importantes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Eviter les biais systématiques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/>
              <a:t>Permettre à d’autres features de s’exprimer</a:t>
            </a:r>
            <a:endParaRPr lang="fr-FR" sz="16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8F39BE-1BC1-36E2-6644-4FDCEDAC554F}"/>
              </a:ext>
            </a:extLst>
          </p:cNvPr>
          <p:cNvSpPr/>
          <p:nvPr/>
        </p:nvSpPr>
        <p:spPr>
          <a:xfrm>
            <a:off x="2613811" y="5724112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0812A1-28CD-95AF-3BD0-78CA9DC930BB}"/>
              </a:ext>
            </a:extLst>
          </p:cNvPr>
          <p:cNvSpPr/>
          <p:nvPr/>
        </p:nvSpPr>
        <p:spPr>
          <a:xfrm>
            <a:off x="2467995" y="5808681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2D72CD8-05E2-DEA4-BF07-2584D304548C}"/>
              </a:ext>
            </a:extLst>
          </p:cNvPr>
          <p:cNvSpPr/>
          <p:nvPr/>
        </p:nvSpPr>
        <p:spPr>
          <a:xfrm>
            <a:off x="2315699" y="5893250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Signe de multiplication 102">
            <a:extLst>
              <a:ext uri="{FF2B5EF4-FFF2-40B4-BE49-F238E27FC236}">
                <a16:creationId xmlns:a16="http://schemas.microsoft.com/office/drawing/2014/main" id="{44510BB6-79DD-E015-6228-849881E2516E}"/>
              </a:ext>
            </a:extLst>
          </p:cNvPr>
          <p:cNvSpPr/>
          <p:nvPr/>
        </p:nvSpPr>
        <p:spPr>
          <a:xfrm>
            <a:off x="1716918" y="5338800"/>
            <a:ext cx="321480" cy="337748"/>
          </a:xfrm>
          <a:prstGeom prst="mathMultiply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15586F-818A-1721-99C8-753E8B88237C}"/>
              </a:ext>
            </a:extLst>
          </p:cNvPr>
          <p:cNvSpPr/>
          <p:nvPr/>
        </p:nvSpPr>
        <p:spPr>
          <a:xfrm>
            <a:off x="3800522" y="4976661"/>
            <a:ext cx="1983088" cy="104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200F042-F0E7-3B61-1621-58C472D78A27}"/>
              </a:ext>
            </a:extLst>
          </p:cNvPr>
          <p:cNvCxnSpPr>
            <a:cxnSpLocks/>
          </p:cNvCxnSpPr>
          <p:nvPr/>
        </p:nvCxnSpPr>
        <p:spPr>
          <a:xfrm flipV="1">
            <a:off x="4869569" y="4976661"/>
            <a:ext cx="0" cy="1042311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237714-3C38-5C71-0597-D858655D91C6}"/>
              </a:ext>
            </a:extLst>
          </p:cNvPr>
          <p:cNvSpPr/>
          <p:nvPr/>
        </p:nvSpPr>
        <p:spPr>
          <a:xfrm>
            <a:off x="5318280" y="5641062"/>
            <a:ext cx="180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C01B03-CF29-27F7-4B85-3E32242860F4}"/>
              </a:ext>
            </a:extLst>
          </p:cNvPr>
          <p:cNvSpPr/>
          <p:nvPr/>
        </p:nvSpPr>
        <p:spPr>
          <a:xfrm>
            <a:off x="5504430" y="5558012"/>
            <a:ext cx="180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E3E4B0E-FAE2-E10B-2151-4C5B32F0A894}"/>
              </a:ext>
            </a:extLst>
          </p:cNvPr>
          <p:cNvSpPr/>
          <p:nvPr/>
        </p:nvSpPr>
        <p:spPr>
          <a:xfrm>
            <a:off x="5467341" y="5295062"/>
            <a:ext cx="252000" cy="74798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143E95F-8CC5-7241-35C0-976469130492}"/>
              </a:ext>
            </a:extLst>
          </p:cNvPr>
          <p:cNvSpPr/>
          <p:nvPr/>
        </p:nvSpPr>
        <p:spPr>
          <a:xfrm>
            <a:off x="5468500" y="5467814"/>
            <a:ext cx="216000" cy="74798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0B95019-0931-E47C-27C9-07DE03027ACB}"/>
              </a:ext>
            </a:extLst>
          </p:cNvPr>
          <p:cNvSpPr/>
          <p:nvPr/>
        </p:nvSpPr>
        <p:spPr>
          <a:xfrm>
            <a:off x="5242778" y="5212960"/>
            <a:ext cx="216000" cy="81094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76F9E0-ABA6-1534-8620-24D3F506948C}"/>
              </a:ext>
            </a:extLst>
          </p:cNvPr>
          <p:cNvSpPr/>
          <p:nvPr/>
        </p:nvSpPr>
        <p:spPr>
          <a:xfrm>
            <a:off x="5468840" y="5387481"/>
            <a:ext cx="252000" cy="7125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BE685F-4941-4F43-200F-30E25D6C6809}"/>
              </a:ext>
            </a:extLst>
          </p:cNvPr>
          <p:cNvSpPr/>
          <p:nvPr/>
        </p:nvSpPr>
        <p:spPr>
          <a:xfrm>
            <a:off x="4938774" y="5131866"/>
            <a:ext cx="288000" cy="81094"/>
          </a:xfrm>
          <a:prstGeom prst="rect">
            <a:avLst/>
          </a:prstGeom>
          <a:solidFill>
            <a:srgbClr val="008BFB"/>
          </a:solidFill>
          <a:ln>
            <a:solidFill>
              <a:srgbClr val="00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D9D416B5-5B1D-64C6-3A02-8C5C0107563A}"/>
              </a:ext>
            </a:extLst>
          </p:cNvPr>
          <p:cNvSpPr txBox="1"/>
          <p:nvPr/>
        </p:nvSpPr>
        <p:spPr>
          <a:xfrm>
            <a:off x="3800520" y="5073934"/>
            <a:ext cx="283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accent4"/>
                </a:solidFill>
              </a:rPr>
              <a:t>1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2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fr-FR" sz="8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EBBC92-F999-3950-D51A-AB4B02F94DAB}"/>
              </a:ext>
            </a:extLst>
          </p:cNvPr>
          <p:cNvSpPr/>
          <p:nvPr/>
        </p:nvSpPr>
        <p:spPr>
          <a:xfrm>
            <a:off x="5167681" y="5724112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242135-0750-AC1A-12F4-B6F84ABC398C}"/>
              </a:ext>
            </a:extLst>
          </p:cNvPr>
          <p:cNvSpPr/>
          <p:nvPr/>
        </p:nvSpPr>
        <p:spPr>
          <a:xfrm>
            <a:off x="5021865" y="5808681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A8954F-B0C0-9ED0-6443-BAE19F72EF26}"/>
              </a:ext>
            </a:extLst>
          </p:cNvPr>
          <p:cNvSpPr/>
          <p:nvPr/>
        </p:nvSpPr>
        <p:spPr>
          <a:xfrm>
            <a:off x="4869569" y="5893250"/>
            <a:ext cx="144000" cy="74798"/>
          </a:xfrm>
          <a:prstGeom prst="rect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orme en L 116">
            <a:extLst>
              <a:ext uri="{FF2B5EF4-FFF2-40B4-BE49-F238E27FC236}">
                <a16:creationId xmlns:a16="http://schemas.microsoft.com/office/drawing/2014/main" id="{E1A0DC7E-4965-6454-042E-4EA5B4DC309B}"/>
              </a:ext>
            </a:extLst>
          </p:cNvPr>
          <p:cNvSpPr/>
          <p:nvPr/>
        </p:nvSpPr>
        <p:spPr>
          <a:xfrm rot="18993922">
            <a:off x="4280914" y="5394920"/>
            <a:ext cx="294826" cy="154242"/>
          </a:xfrm>
          <a:prstGeom prst="corner">
            <a:avLst/>
          </a:prstGeom>
          <a:solidFill>
            <a:srgbClr val="FF0051"/>
          </a:solidFill>
          <a:ln>
            <a:solidFill>
              <a:srgbClr val="9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lèche : droite 126">
            <a:extLst>
              <a:ext uri="{FF2B5EF4-FFF2-40B4-BE49-F238E27FC236}">
                <a16:creationId xmlns:a16="http://schemas.microsoft.com/office/drawing/2014/main" id="{FB296237-732A-687F-D5A8-0413B72894BB}"/>
              </a:ext>
            </a:extLst>
          </p:cNvPr>
          <p:cNvSpPr/>
          <p:nvPr/>
        </p:nvSpPr>
        <p:spPr>
          <a:xfrm>
            <a:off x="3407800" y="5374811"/>
            <a:ext cx="252133" cy="260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77A3630E-2F93-44F8-4567-74CBCDD43F32}"/>
              </a:ext>
            </a:extLst>
          </p:cNvPr>
          <p:cNvSpPr txBox="1"/>
          <p:nvPr/>
        </p:nvSpPr>
        <p:spPr>
          <a:xfrm>
            <a:off x="6247297" y="3999577"/>
            <a:ext cx="4972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/>
              <a:t>Optimiser le case study avec un modèle à 4/5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Rendre le case study plus réaliste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Estimer l’impact d’amélioration d’infrastructures</a:t>
            </a:r>
            <a:endParaRPr lang="fr-FR" sz="16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CF3D69F-74EC-0AA1-9F1B-405A786B230F}"/>
              </a:ext>
            </a:extLst>
          </p:cNvPr>
          <p:cNvSpPr txBox="1"/>
          <p:nvPr/>
        </p:nvSpPr>
        <p:spPr>
          <a:xfrm>
            <a:off x="10346395" y="5099820"/>
            <a:ext cx="507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…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B708FD59-D82E-E912-D4F1-EEB17141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4837" y="5087544"/>
            <a:ext cx="854368" cy="864303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C2A0002B-8644-82B6-27FB-25985448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81" y="5086479"/>
            <a:ext cx="827058" cy="827058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AE7C2D4D-9079-74F9-82E7-D7AD9B4A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551" y="5214798"/>
            <a:ext cx="568960" cy="583739"/>
          </a:xfrm>
          <a:prstGeom prst="rect">
            <a:avLst/>
          </a:prstGeom>
        </p:spPr>
      </p:pic>
      <p:sp>
        <p:nvSpPr>
          <p:cNvPr id="143" name="Ellipse 142">
            <a:extLst>
              <a:ext uri="{FF2B5EF4-FFF2-40B4-BE49-F238E27FC236}">
                <a16:creationId xmlns:a16="http://schemas.microsoft.com/office/drawing/2014/main" id="{8CBDFAAF-D940-9DB6-6631-B896C3BF833A}"/>
              </a:ext>
            </a:extLst>
          </p:cNvPr>
          <p:cNvSpPr/>
          <p:nvPr/>
        </p:nvSpPr>
        <p:spPr>
          <a:xfrm>
            <a:off x="6971463" y="5138106"/>
            <a:ext cx="775214" cy="738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161F18CC-43EC-2749-8829-E0804715C81C}"/>
              </a:ext>
            </a:extLst>
          </p:cNvPr>
          <p:cNvSpPr/>
          <p:nvPr/>
        </p:nvSpPr>
        <p:spPr>
          <a:xfrm>
            <a:off x="6568760" y="4976661"/>
            <a:ext cx="4499649" cy="104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  <a:p>
            <a:pPr algn="ctr"/>
            <a:endParaRPr lang="fr-F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E4B0D00-A2D5-1C80-1027-B1845E5AB617}"/>
              </a:ext>
            </a:extLst>
          </p:cNvPr>
          <p:cNvSpPr/>
          <p:nvPr/>
        </p:nvSpPr>
        <p:spPr>
          <a:xfrm>
            <a:off x="2038525" y="3358857"/>
            <a:ext cx="2583809" cy="33556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Conclusion</a:t>
            </a:r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F3A17671-33A1-4A0A-EAB6-FC50D66DD02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95428" y="2540086"/>
            <a:ext cx="443452" cy="404246"/>
          </a:xfrm>
          <a:prstGeom prst="rect">
            <a:avLst/>
          </a:prstGeom>
          <a:ln/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B63470-BEF5-F2DD-7265-77F7535ECF56}"/>
              </a:ext>
            </a:extLst>
          </p:cNvPr>
          <p:cNvSpPr/>
          <p:nvPr/>
        </p:nvSpPr>
        <p:spPr>
          <a:xfrm>
            <a:off x="1192381" y="1457466"/>
            <a:ext cx="4268851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De données brutes…</a:t>
            </a:r>
            <a:endParaRPr lang="fr-FR" b="1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690757-5600-ED9E-44A7-25AD77F339EF}"/>
              </a:ext>
            </a:extLst>
          </p:cNvPr>
          <p:cNvSpPr/>
          <p:nvPr/>
        </p:nvSpPr>
        <p:spPr>
          <a:xfrm>
            <a:off x="6902560" y="1457465"/>
            <a:ext cx="4270422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…à un modèle à construire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E5F2AC8-B61A-40A2-93BF-37C2F60E78F6}"/>
              </a:ext>
            </a:extLst>
          </p:cNvPr>
          <p:cNvSpPr/>
          <p:nvPr/>
        </p:nvSpPr>
        <p:spPr>
          <a:xfrm>
            <a:off x="0" y="4030990"/>
            <a:ext cx="12192000" cy="658025"/>
          </a:xfrm>
          <a:prstGeom prst="roundRect">
            <a:avLst>
              <a:gd name="adj" fmla="val 0"/>
            </a:avLst>
          </a:prstGeom>
          <a:solidFill>
            <a:srgbClr val="2B916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Pour trouver un modèle calibré qui répond au case study</a:t>
            </a:r>
            <a:endParaRPr lang="fr-FR" b="1" dirty="0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68541F86-BA73-32D9-BB69-233414ADFCF0}"/>
              </a:ext>
            </a:extLst>
          </p:cNvPr>
          <p:cNvSpPr/>
          <p:nvPr/>
        </p:nvSpPr>
        <p:spPr>
          <a:xfrm>
            <a:off x="2207887" y="3432677"/>
            <a:ext cx="210364" cy="182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ylindre 11">
            <a:extLst>
              <a:ext uri="{FF2B5EF4-FFF2-40B4-BE49-F238E27FC236}">
                <a16:creationId xmlns:a16="http://schemas.microsoft.com/office/drawing/2014/main" id="{8B7CC44B-30BC-EF24-8875-85AB5480DDE4}"/>
              </a:ext>
            </a:extLst>
          </p:cNvPr>
          <p:cNvSpPr/>
          <p:nvPr/>
        </p:nvSpPr>
        <p:spPr>
          <a:xfrm>
            <a:off x="2640399" y="3432676"/>
            <a:ext cx="210364" cy="182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ylindre 14">
            <a:extLst>
              <a:ext uri="{FF2B5EF4-FFF2-40B4-BE49-F238E27FC236}">
                <a16:creationId xmlns:a16="http://schemas.microsoft.com/office/drawing/2014/main" id="{9FE44A90-86C4-717C-AFD7-171A6F1AA1EF}"/>
              </a:ext>
            </a:extLst>
          </p:cNvPr>
          <p:cNvSpPr/>
          <p:nvPr/>
        </p:nvSpPr>
        <p:spPr>
          <a:xfrm>
            <a:off x="4239938" y="3437369"/>
            <a:ext cx="210364" cy="182251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7D491DE6-EED8-5360-3CB0-86EB0F97F5CA}"/>
              </a:ext>
            </a:extLst>
          </p:cNvPr>
          <p:cNvSpPr/>
          <p:nvPr/>
        </p:nvSpPr>
        <p:spPr>
          <a:xfrm>
            <a:off x="3072911" y="3437369"/>
            <a:ext cx="210364" cy="182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4FFA2DF3-74C6-0745-ED10-4715B29A7FA3}"/>
              </a:ext>
            </a:extLst>
          </p:cNvPr>
          <p:cNvSpPr/>
          <p:nvPr/>
        </p:nvSpPr>
        <p:spPr>
          <a:xfrm>
            <a:off x="3505423" y="3437369"/>
            <a:ext cx="210364" cy="182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B77B9D25-C3EF-0663-0BF8-FFE32547A7E4}"/>
              </a:ext>
            </a:extLst>
          </p:cNvPr>
          <p:cNvSpPr/>
          <p:nvPr/>
        </p:nvSpPr>
        <p:spPr>
          <a:xfrm>
            <a:off x="3901927" y="3430783"/>
            <a:ext cx="164746" cy="1841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C7D7840-8942-AD23-9736-9671B872F08E}"/>
              </a:ext>
            </a:extLst>
          </p:cNvPr>
          <p:cNvSpPr txBox="1"/>
          <p:nvPr/>
        </p:nvSpPr>
        <p:spPr>
          <a:xfrm>
            <a:off x="1136775" y="2242380"/>
            <a:ext cx="22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Interprétation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B3D81C-82EB-8676-3E5A-16A9A0FE14A6}"/>
              </a:ext>
            </a:extLst>
          </p:cNvPr>
          <p:cNvSpPr txBox="1"/>
          <p:nvPr/>
        </p:nvSpPr>
        <p:spPr>
          <a:xfrm>
            <a:off x="2520912" y="3039229"/>
            <a:ext cx="16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Data preprocessing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62EA5E8-287B-A969-5CD8-C2D24015EB61}"/>
              </a:ext>
            </a:extLst>
          </p:cNvPr>
          <p:cNvGrpSpPr/>
          <p:nvPr/>
        </p:nvGrpSpPr>
        <p:grpSpPr>
          <a:xfrm>
            <a:off x="3640822" y="2543316"/>
            <a:ext cx="1726100" cy="391002"/>
            <a:chOff x="3640822" y="2602039"/>
            <a:chExt cx="1726100" cy="391002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3983C37-EA18-A077-EB5A-5045287CE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822" y="2602039"/>
              <a:ext cx="737960" cy="391002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0EE34FF-111C-6DAB-968E-9F9CF1A0B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379" y="2602039"/>
              <a:ext cx="468543" cy="391002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C318D547-0AAC-6958-4A86-EE8BB2FA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524" y="2602039"/>
              <a:ext cx="410951" cy="391002"/>
            </a:xfrm>
            <a:prstGeom prst="rect">
              <a:avLst/>
            </a:prstGeom>
          </p:spPr>
        </p:pic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CC7501DF-BBFB-B801-04DC-68F46CB59F38}"/>
              </a:ext>
            </a:extLst>
          </p:cNvPr>
          <p:cNvSpPr txBox="1"/>
          <p:nvPr/>
        </p:nvSpPr>
        <p:spPr>
          <a:xfrm>
            <a:off x="3748131" y="2241257"/>
            <a:ext cx="1506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Data visualization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E04F9595-F880-0C92-430A-844108607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889" y="2540086"/>
            <a:ext cx="1279108" cy="40424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32A3101-3796-ADDF-66DE-C9BC9E18B655}"/>
              </a:ext>
            </a:extLst>
          </p:cNvPr>
          <p:cNvSpPr txBox="1"/>
          <p:nvPr/>
        </p:nvSpPr>
        <p:spPr>
          <a:xfrm>
            <a:off x="7144007" y="2241257"/>
            <a:ext cx="165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Tuning des modèles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7EF6DD-0965-A133-9A2D-41D19627A7DE}"/>
              </a:ext>
            </a:extLst>
          </p:cNvPr>
          <p:cNvSpPr txBox="1"/>
          <p:nvPr/>
        </p:nvSpPr>
        <p:spPr>
          <a:xfrm>
            <a:off x="8010065" y="3038106"/>
            <a:ext cx="2208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Interprétation des modèles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B54AA1-0BFD-E66D-316D-B1BAB3549B2A}"/>
              </a:ext>
            </a:extLst>
          </p:cNvPr>
          <p:cNvSpPr txBox="1"/>
          <p:nvPr/>
        </p:nvSpPr>
        <p:spPr>
          <a:xfrm>
            <a:off x="9056224" y="2240134"/>
            <a:ext cx="206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/>
              <a:t>Comparaison de modèles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C1CB40A-192A-F50C-0218-A4AB0CBE4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496" y="2603982"/>
            <a:ext cx="606241" cy="330335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95E6CBBA-DE09-E370-BE41-6648B6D723F4}"/>
              </a:ext>
            </a:extLst>
          </p:cNvPr>
          <p:cNvGrpSpPr/>
          <p:nvPr/>
        </p:nvGrpSpPr>
        <p:grpSpPr>
          <a:xfrm>
            <a:off x="8789642" y="3345883"/>
            <a:ext cx="649269" cy="348535"/>
            <a:chOff x="3800522" y="4976661"/>
            <a:chExt cx="1983088" cy="10423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30057A-27D9-6CF1-2CC9-5EC532391039}"/>
                </a:ext>
              </a:extLst>
            </p:cNvPr>
            <p:cNvSpPr/>
            <p:nvPr/>
          </p:nvSpPr>
          <p:spPr>
            <a:xfrm>
              <a:off x="3800522" y="4976661"/>
              <a:ext cx="1983088" cy="10423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1C6CB72-E048-3666-3C2A-6CE7BB604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569" y="4976661"/>
              <a:ext cx="0" cy="104231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2AB954-0454-7C2B-617C-AD52597B5F64}"/>
                </a:ext>
              </a:extLst>
            </p:cNvPr>
            <p:cNvSpPr/>
            <p:nvPr/>
          </p:nvSpPr>
          <p:spPr>
            <a:xfrm>
              <a:off x="5318280" y="5641062"/>
              <a:ext cx="180000" cy="7479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78651-4FB3-EE4B-7D87-52AA1BA8D016}"/>
                </a:ext>
              </a:extLst>
            </p:cNvPr>
            <p:cNvSpPr/>
            <p:nvPr/>
          </p:nvSpPr>
          <p:spPr>
            <a:xfrm>
              <a:off x="5504430" y="5558012"/>
              <a:ext cx="180000" cy="7479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3487F6-7DEE-79CA-30C7-0DA5E5097786}"/>
                </a:ext>
              </a:extLst>
            </p:cNvPr>
            <p:cNvSpPr/>
            <p:nvPr/>
          </p:nvSpPr>
          <p:spPr>
            <a:xfrm>
              <a:off x="5467341" y="5295062"/>
              <a:ext cx="252000" cy="74798"/>
            </a:xfrm>
            <a:prstGeom prst="rect">
              <a:avLst/>
            </a:prstGeom>
            <a:solidFill>
              <a:srgbClr val="008BFB"/>
            </a:solidFill>
            <a:ln>
              <a:solidFill>
                <a:srgbClr val="0067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5D3479-B68F-B927-1BF0-DF9D78D4AAF3}"/>
                </a:ext>
              </a:extLst>
            </p:cNvPr>
            <p:cNvSpPr/>
            <p:nvPr/>
          </p:nvSpPr>
          <p:spPr>
            <a:xfrm>
              <a:off x="5468500" y="5467814"/>
              <a:ext cx="216000" cy="74798"/>
            </a:xfrm>
            <a:prstGeom prst="rect">
              <a:avLst/>
            </a:prstGeom>
            <a:solidFill>
              <a:srgbClr val="008BFB"/>
            </a:solidFill>
            <a:ln>
              <a:solidFill>
                <a:srgbClr val="0067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3CFCC9-0A3B-424C-23DC-3654780801B9}"/>
                </a:ext>
              </a:extLst>
            </p:cNvPr>
            <p:cNvSpPr/>
            <p:nvPr/>
          </p:nvSpPr>
          <p:spPr>
            <a:xfrm>
              <a:off x="5242778" y="5212960"/>
              <a:ext cx="216000" cy="81094"/>
            </a:xfrm>
            <a:prstGeom prst="rect">
              <a:avLst/>
            </a:prstGeom>
            <a:solidFill>
              <a:srgbClr val="008BFB"/>
            </a:solidFill>
            <a:ln>
              <a:solidFill>
                <a:srgbClr val="0067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D2A5BD8-D9BC-42F1-6A11-625D316F31FB}"/>
                </a:ext>
              </a:extLst>
            </p:cNvPr>
            <p:cNvSpPr/>
            <p:nvPr/>
          </p:nvSpPr>
          <p:spPr>
            <a:xfrm>
              <a:off x="5468840" y="5387481"/>
              <a:ext cx="252000" cy="7125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4E8D36-0915-8F1D-EB19-AE399D1A4CA7}"/>
                </a:ext>
              </a:extLst>
            </p:cNvPr>
            <p:cNvSpPr/>
            <p:nvPr/>
          </p:nvSpPr>
          <p:spPr>
            <a:xfrm>
              <a:off x="4938774" y="5131866"/>
              <a:ext cx="288000" cy="81094"/>
            </a:xfrm>
            <a:prstGeom prst="rect">
              <a:avLst/>
            </a:prstGeom>
            <a:solidFill>
              <a:srgbClr val="008BFB"/>
            </a:solidFill>
            <a:ln>
              <a:solidFill>
                <a:srgbClr val="0067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9CACA-E49E-A1FD-5F2F-508D98BEEB68}"/>
                </a:ext>
              </a:extLst>
            </p:cNvPr>
            <p:cNvSpPr/>
            <p:nvPr/>
          </p:nvSpPr>
          <p:spPr>
            <a:xfrm>
              <a:off x="5167681" y="5724112"/>
              <a:ext cx="144000" cy="7479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ED3155-256E-98AB-922D-92D92F301588}"/>
                </a:ext>
              </a:extLst>
            </p:cNvPr>
            <p:cNvSpPr/>
            <p:nvPr/>
          </p:nvSpPr>
          <p:spPr>
            <a:xfrm>
              <a:off x="5021865" y="5808681"/>
              <a:ext cx="144000" cy="7479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065E9C-3659-399F-AD11-0414BFE7263A}"/>
                </a:ext>
              </a:extLst>
            </p:cNvPr>
            <p:cNvSpPr/>
            <p:nvPr/>
          </p:nvSpPr>
          <p:spPr>
            <a:xfrm>
              <a:off x="4869569" y="5893250"/>
              <a:ext cx="144000" cy="74798"/>
            </a:xfrm>
            <a:prstGeom prst="rect">
              <a:avLst/>
            </a:prstGeom>
            <a:solidFill>
              <a:srgbClr val="FF0051"/>
            </a:solidFill>
            <a:ln>
              <a:solidFill>
                <a:srgbClr val="9E0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6D2965D1-7A12-B239-82B9-A2F74E059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9953" y="2574695"/>
            <a:ext cx="682175" cy="36569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925E82-CBCC-CA29-FF86-2EB991C1BE45}"/>
              </a:ext>
            </a:extLst>
          </p:cNvPr>
          <p:cNvSpPr/>
          <p:nvPr/>
        </p:nvSpPr>
        <p:spPr>
          <a:xfrm rot="5400000">
            <a:off x="7835989" y="4734240"/>
            <a:ext cx="1343691" cy="1568741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9180A4C-0A88-DBA1-0F10-F6CD85B7C826}"/>
              </a:ext>
            </a:extLst>
          </p:cNvPr>
          <p:cNvSpPr/>
          <p:nvPr/>
        </p:nvSpPr>
        <p:spPr>
          <a:xfrm rot="5400000">
            <a:off x="6224885" y="5077769"/>
            <a:ext cx="1343691" cy="88167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3571A02-11F4-B099-18F3-3CADA073A202}"/>
              </a:ext>
            </a:extLst>
          </p:cNvPr>
          <p:cNvSpPr/>
          <p:nvPr/>
        </p:nvSpPr>
        <p:spPr>
          <a:xfrm rot="5400000">
            <a:off x="5200512" y="5336551"/>
            <a:ext cx="1343691" cy="370226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EB0323F-7220-C979-2EBF-4A5B272F3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770" y="4922864"/>
            <a:ext cx="280232" cy="33964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1A3A44A-A482-42D8-F666-BD1680D71F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70" y="5348763"/>
            <a:ext cx="279150" cy="339689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A572D6E-2F35-53BD-1AB3-103445E68C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0051" y="5774710"/>
            <a:ext cx="276869" cy="341883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F2C1F332-54F1-4978-902F-0319D73DA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95" y="4907498"/>
            <a:ext cx="2468754" cy="1315705"/>
          </a:xfrm>
          <a:prstGeom prst="rect">
            <a:avLst/>
          </a:prstGeom>
        </p:spPr>
      </p:pic>
      <p:pic>
        <p:nvPicPr>
          <p:cNvPr id="59" name="image11.png">
            <a:extLst>
              <a:ext uri="{FF2B5EF4-FFF2-40B4-BE49-F238E27FC236}">
                <a16:creationId xmlns:a16="http://schemas.microsoft.com/office/drawing/2014/main" id="{0CB20EE2-25F6-8EEC-40AF-1CA1582A3DAB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6546108" y="4948032"/>
            <a:ext cx="711389" cy="342666"/>
          </a:xfrm>
          <a:prstGeom prst="rect">
            <a:avLst/>
          </a:prstGeom>
          <a:ln/>
        </p:spPr>
      </p:pic>
      <p:pic>
        <p:nvPicPr>
          <p:cNvPr id="60" name="image4.png">
            <a:extLst>
              <a:ext uri="{FF2B5EF4-FFF2-40B4-BE49-F238E27FC236}">
                <a16:creationId xmlns:a16="http://schemas.microsoft.com/office/drawing/2014/main" id="{4BA5FA2E-9FED-E53D-23A7-A22FEBCA2359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6546108" y="5373931"/>
            <a:ext cx="711389" cy="338264"/>
          </a:xfrm>
          <a:prstGeom prst="rect">
            <a:avLst/>
          </a:prstGeom>
          <a:ln/>
        </p:spPr>
      </p:pic>
      <p:pic>
        <p:nvPicPr>
          <p:cNvPr id="61" name="image23.png">
            <a:extLst>
              <a:ext uri="{FF2B5EF4-FFF2-40B4-BE49-F238E27FC236}">
                <a16:creationId xmlns:a16="http://schemas.microsoft.com/office/drawing/2014/main" id="{24323603-CB47-DD00-11C3-84D9C632DBC0}"/>
              </a:ext>
            </a:extLst>
          </p:cNvPr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6546108" y="5795388"/>
            <a:ext cx="711389" cy="341883"/>
          </a:xfrm>
          <a:prstGeom prst="rect">
            <a:avLst/>
          </a:prstGeom>
          <a:ln/>
        </p:spPr>
      </p:pic>
      <p:pic>
        <p:nvPicPr>
          <p:cNvPr id="65" name="Image 6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F786683-681F-7460-48D3-377E0E1991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07" y="4948032"/>
            <a:ext cx="1362168" cy="34266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9531954C-3125-6E49-C592-992F5B60F1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25" y="5352216"/>
            <a:ext cx="1390489" cy="356826"/>
          </a:xfrm>
          <a:prstGeom prst="rect">
            <a:avLst/>
          </a:prstGeom>
        </p:spPr>
      </p:pic>
      <p:pic>
        <p:nvPicPr>
          <p:cNvPr id="69" name="Image 68" descr="Une image contenant table&#10;&#10;Description générée automatiquement">
            <a:extLst>
              <a:ext uri="{FF2B5EF4-FFF2-40B4-BE49-F238E27FC236}">
                <a16:creationId xmlns:a16="http://schemas.microsoft.com/office/drawing/2014/main" id="{14773A0B-0474-D236-B443-FF4CBBAF31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25" y="5783222"/>
            <a:ext cx="1365001" cy="35682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B7CEB67-2BAB-90EA-5E6D-8251CC5DB040}"/>
              </a:ext>
            </a:extLst>
          </p:cNvPr>
          <p:cNvSpPr/>
          <p:nvPr/>
        </p:nvSpPr>
        <p:spPr>
          <a:xfrm>
            <a:off x="7456018" y="5450991"/>
            <a:ext cx="164746" cy="1841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220BF-2E89-FCF9-0A9C-DB207BB1F9FD}"/>
              </a:ext>
            </a:extLst>
          </p:cNvPr>
          <p:cNvSpPr/>
          <p:nvPr/>
        </p:nvSpPr>
        <p:spPr>
          <a:xfrm>
            <a:off x="6172723" y="5450990"/>
            <a:ext cx="164746" cy="1841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82600A-FA16-70D3-F29E-FF8B81367FFD}"/>
              </a:ext>
            </a:extLst>
          </p:cNvPr>
          <p:cNvSpPr/>
          <p:nvPr/>
        </p:nvSpPr>
        <p:spPr>
          <a:xfrm>
            <a:off x="5390757" y="5438557"/>
            <a:ext cx="164746" cy="1841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54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34126-CBFE-955E-F642-349FB1592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6E2C39-3E2F-7589-3EAB-422099682162}"/>
              </a:ext>
            </a:extLst>
          </p:cNvPr>
          <p:cNvGrpSpPr/>
          <p:nvPr/>
        </p:nvGrpSpPr>
        <p:grpSpPr>
          <a:xfrm>
            <a:off x="677501" y="914399"/>
            <a:ext cx="4741471" cy="3605577"/>
            <a:chOff x="1049686" y="1726250"/>
            <a:chExt cx="3076487" cy="2441960"/>
          </a:xfrm>
          <a:scene3d>
            <a:camera prst="perspectiveContrastingRightFacing" fov="3900000">
              <a:rot lat="600000" lon="19800000" rev="0"/>
            </a:camera>
            <a:lightRig rig="flat" dir="t"/>
          </a:scene3d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81D447-C262-8B15-0D25-FD3CD9199CFA}"/>
                </a:ext>
              </a:extLst>
            </p:cNvPr>
            <p:cNvCxnSpPr/>
            <p:nvPr/>
          </p:nvCxnSpPr>
          <p:spPr>
            <a:xfrm flipV="1">
              <a:off x="3569270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7A852E6-47FB-F66A-0FFD-5D551B88596D}"/>
                </a:ext>
              </a:extLst>
            </p:cNvPr>
            <p:cNvCxnSpPr/>
            <p:nvPr/>
          </p:nvCxnSpPr>
          <p:spPr>
            <a:xfrm flipV="1">
              <a:off x="1570978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1F4ED6-292F-12C8-7D58-E6026FEA1760}"/>
                </a:ext>
              </a:extLst>
            </p:cNvPr>
            <p:cNvSpPr/>
            <p:nvPr/>
          </p:nvSpPr>
          <p:spPr>
            <a:xfrm>
              <a:off x="1049686" y="1726250"/>
              <a:ext cx="3076487" cy="1890757"/>
            </a:xfrm>
            <a:prstGeom prst="rect">
              <a:avLst/>
            </a:prstGeom>
            <a:gradFill flip="none" rotWithShape="1">
              <a:gsLst>
                <a:gs pos="100000">
                  <a:srgbClr val="4599DF"/>
                </a:gs>
                <a:gs pos="0">
                  <a:srgbClr val="72B3E8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fr-FR" sz="2800" b="1" dirty="0"/>
                <a:t>A N </a:t>
              </a:r>
              <a:r>
                <a:rPr lang="fr-FR" sz="2800" b="1" dirty="0" err="1"/>
                <a:t>N</a:t>
              </a:r>
              <a:r>
                <a:rPr lang="fr-FR" sz="2800" b="1" dirty="0"/>
                <a:t> E X 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35C1C-B730-2B0A-CBDB-1F4132018173}"/>
                </a:ext>
              </a:extLst>
            </p:cNvPr>
            <p:cNvSpPr/>
            <p:nvPr/>
          </p:nvSpPr>
          <p:spPr>
            <a:xfrm>
              <a:off x="3393036" y="1726250"/>
              <a:ext cx="674286" cy="1890757"/>
            </a:xfrm>
            <a:prstGeom prst="rect">
              <a:avLst/>
            </a:prstGeom>
            <a:noFill/>
            <a:ln w="38100"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CCC7582-A0CE-23D9-D875-BDFACFA81B63}"/>
              </a:ext>
            </a:extLst>
          </p:cNvPr>
          <p:cNvGrpSpPr/>
          <p:nvPr/>
        </p:nvGrpSpPr>
        <p:grpSpPr>
          <a:xfrm>
            <a:off x="452927" y="0"/>
            <a:ext cx="11739073" cy="6858000"/>
            <a:chOff x="4276166" y="601719"/>
            <a:chExt cx="7915834" cy="5711968"/>
          </a:xfrm>
        </p:grpSpPr>
        <p:sp>
          <p:nvSpPr>
            <p:cNvPr id="10" name="Freeform: Shape 53">
              <a:extLst>
                <a:ext uri="{FF2B5EF4-FFF2-40B4-BE49-F238E27FC236}">
                  <a16:creationId xmlns:a16="http://schemas.microsoft.com/office/drawing/2014/main" id="{2CADECD2-9DE8-37D1-40FE-37E4FAABD95E}"/>
                </a:ext>
              </a:extLst>
            </p:cNvPr>
            <p:cNvSpPr/>
            <p:nvPr/>
          </p:nvSpPr>
          <p:spPr>
            <a:xfrm flipH="1">
              <a:off x="4276166" y="601719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11" name="Freeform: Shape 54">
              <a:extLst>
                <a:ext uri="{FF2B5EF4-FFF2-40B4-BE49-F238E27FC236}">
                  <a16:creationId xmlns:a16="http://schemas.microsoft.com/office/drawing/2014/main" id="{F6A9266D-D74E-8E02-0EE2-5612E6DD63B7}"/>
                </a:ext>
              </a:extLst>
            </p:cNvPr>
            <p:cNvSpPr/>
            <p:nvPr/>
          </p:nvSpPr>
          <p:spPr>
            <a:xfrm flipH="1">
              <a:off x="5183236" y="722635"/>
              <a:ext cx="7008764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5" name="TextBox 38">
            <a:extLst>
              <a:ext uri="{FF2B5EF4-FFF2-40B4-BE49-F238E27FC236}">
                <a16:creationId xmlns:a16="http://schemas.microsoft.com/office/drawing/2014/main" id="{39E3F445-E08E-F9EB-F9C4-21E74B53F769}"/>
              </a:ext>
            </a:extLst>
          </p:cNvPr>
          <p:cNvSpPr txBox="1"/>
          <p:nvPr/>
        </p:nvSpPr>
        <p:spPr>
          <a:xfrm>
            <a:off x="4808667" y="4886939"/>
            <a:ext cx="693040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noProof="1"/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4286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Annexe -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29B1E-9071-56EC-FDA7-F205ED1F1DC7}"/>
              </a:ext>
            </a:extLst>
          </p:cNvPr>
          <p:cNvSpPr/>
          <p:nvPr/>
        </p:nvSpPr>
        <p:spPr>
          <a:xfrm>
            <a:off x="9981488" y="0"/>
            <a:ext cx="2210512" cy="1247686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Slide à remplir si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4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34126-CBFE-955E-F642-349FB1592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6E2C39-3E2F-7589-3EAB-422099682162}"/>
              </a:ext>
            </a:extLst>
          </p:cNvPr>
          <p:cNvGrpSpPr/>
          <p:nvPr/>
        </p:nvGrpSpPr>
        <p:grpSpPr>
          <a:xfrm>
            <a:off x="677501" y="914399"/>
            <a:ext cx="4741471" cy="3605577"/>
            <a:chOff x="1049686" y="1726250"/>
            <a:chExt cx="3076487" cy="2441960"/>
          </a:xfrm>
          <a:scene3d>
            <a:camera prst="perspectiveContrastingRightFacing" fov="3900000">
              <a:rot lat="600000" lon="19800000" rev="0"/>
            </a:camera>
            <a:lightRig rig="flat" dir="t"/>
          </a:scene3d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81D447-C262-8B15-0D25-FD3CD9199CFA}"/>
                </a:ext>
              </a:extLst>
            </p:cNvPr>
            <p:cNvCxnSpPr/>
            <p:nvPr/>
          </p:nvCxnSpPr>
          <p:spPr>
            <a:xfrm flipV="1">
              <a:off x="3569270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7A852E6-47FB-F66A-0FFD-5D551B88596D}"/>
                </a:ext>
              </a:extLst>
            </p:cNvPr>
            <p:cNvCxnSpPr/>
            <p:nvPr/>
          </p:nvCxnSpPr>
          <p:spPr>
            <a:xfrm flipV="1">
              <a:off x="1570978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1F4ED6-292F-12C8-7D58-E6026FEA1760}"/>
                </a:ext>
              </a:extLst>
            </p:cNvPr>
            <p:cNvSpPr/>
            <p:nvPr/>
          </p:nvSpPr>
          <p:spPr>
            <a:xfrm>
              <a:off x="1049686" y="1726250"/>
              <a:ext cx="3076487" cy="1890757"/>
            </a:xfrm>
            <a:prstGeom prst="rect">
              <a:avLst/>
            </a:prstGeom>
            <a:gradFill flip="none" rotWithShape="1">
              <a:gsLst>
                <a:gs pos="100000">
                  <a:srgbClr val="4599DF"/>
                </a:gs>
                <a:gs pos="0">
                  <a:srgbClr val="72B3E8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fr-FR" sz="2800" b="1" dirty="0"/>
                <a:t>I N T R O D U C T I O N </a:t>
              </a:r>
            </a:p>
            <a:p>
              <a:r>
                <a:rPr lang="fr-FR" sz="2800" b="1" dirty="0"/>
                <a:t>M E T H O D E S </a:t>
              </a:r>
            </a:p>
            <a:p>
              <a:r>
                <a:rPr lang="fr-FR" sz="2800" b="1" dirty="0"/>
                <a:t>R E S U L T A T S </a:t>
              </a:r>
            </a:p>
            <a:p>
              <a:r>
                <a:rPr lang="fr-FR" sz="2800" b="1" dirty="0"/>
                <a:t>D I S C U S </a:t>
              </a:r>
              <a:r>
                <a:rPr lang="fr-FR" sz="2800" b="1" dirty="0" err="1"/>
                <a:t>S</a:t>
              </a:r>
              <a:r>
                <a:rPr lang="fr-FR" sz="2800" b="1" dirty="0"/>
                <a:t> I O N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35C1C-B730-2B0A-CBDB-1F4132018173}"/>
                </a:ext>
              </a:extLst>
            </p:cNvPr>
            <p:cNvSpPr/>
            <p:nvPr/>
          </p:nvSpPr>
          <p:spPr>
            <a:xfrm>
              <a:off x="3393036" y="1726250"/>
              <a:ext cx="674286" cy="1890757"/>
            </a:xfrm>
            <a:prstGeom prst="rect">
              <a:avLst/>
            </a:prstGeom>
            <a:noFill/>
            <a:ln w="38100"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fr-FR" sz="2800" b="1" dirty="0"/>
                <a:t>1</a:t>
              </a:r>
            </a:p>
            <a:p>
              <a:pPr algn="ctr"/>
              <a:r>
                <a:rPr lang="fr-FR" sz="2800" b="1" dirty="0"/>
                <a:t>3</a:t>
              </a:r>
            </a:p>
            <a:p>
              <a:pPr algn="ctr"/>
              <a:r>
                <a:rPr lang="fr-FR" sz="2800" b="1" dirty="0"/>
                <a:t>7</a:t>
              </a:r>
            </a:p>
            <a:p>
              <a:pPr algn="ctr"/>
              <a:r>
                <a:rPr lang="fr-FR" sz="2800" b="1" dirty="0"/>
                <a:t>13</a:t>
              </a: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CCC7582-A0CE-23D9-D875-BDFACFA81B63}"/>
              </a:ext>
            </a:extLst>
          </p:cNvPr>
          <p:cNvGrpSpPr/>
          <p:nvPr/>
        </p:nvGrpSpPr>
        <p:grpSpPr>
          <a:xfrm>
            <a:off x="452927" y="0"/>
            <a:ext cx="11739073" cy="6858000"/>
            <a:chOff x="4276166" y="601719"/>
            <a:chExt cx="7915834" cy="5711968"/>
          </a:xfrm>
        </p:grpSpPr>
        <p:sp>
          <p:nvSpPr>
            <p:cNvPr id="10" name="Freeform: Shape 53">
              <a:extLst>
                <a:ext uri="{FF2B5EF4-FFF2-40B4-BE49-F238E27FC236}">
                  <a16:creationId xmlns:a16="http://schemas.microsoft.com/office/drawing/2014/main" id="{2CADECD2-9DE8-37D1-40FE-37E4FAABD95E}"/>
                </a:ext>
              </a:extLst>
            </p:cNvPr>
            <p:cNvSpPr/>
            <p:nvPr/>
          </p:nvSpPr>
          <p:spPr>
            <a:xfrm flipH="1">
              <a:off x="4276166" y="601719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11" name="Freeform: Shape 54">
              <a:extLst>
                <a:ext uri="{FF2B5EF4-FFF2-40B4-BE49-F238E27FC236}">
                  <a16:creationId xmlns:a16="http://schemas.microsoft.com/office/drawing/2014/main" id="{F6A9266D-D74E-8E02-0EE2-5612E6DD63B7}"/>
                </a:ext>
              </a:extLst>
            </p:cNvPr>
            <p:cNvSpPr/>
            <p:nvPr/>
          </p:nvSpPr>
          <p:spPr>
            <a:xfrm flipH="1">
              <a:off x="5183236" y="722635"/>
              <a:ext cx="7008764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22" name="TextBox 38">
            <a:extLst>
              <a:ext uri="{FF2B5EF4-FFF2-40B4-BE49-F238E27FC236}">
                <a16:creationId xmlns:a16="http://schemas.microsoft.com/office/drawing/2014/main" id="{3936C0D0-A2DC-4FD7-8741-6959251B1883}"/>
              </a:ext>
            </a:extLst>
          </p:cNvPr>
          <p:cNvSpPr txBox="1"/>
          <p:nvPr/>
        </p:nvSpPr>
        <p:spPr>
          <a:xfrm>
            <a:off x="4808667" y="4886939"/>
            <a:ext cx="693040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noProof="1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36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Introduction – Case study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7612961-7968-3FB6-6628-E467CE4C3134}"/>
              </a:ext>
            </a:extLst>
          </p:cNvPr>
          <p:cNvGrpSpPr/>
          <p:nvPr/>
        </p:nvGrpSpPr>
        <p:grpSpPr>
          <a:xfrm>
            <a:off x="344521" y="1286144"/>
            <a:ext cx="3629424" cy="3163259"/>
            <a:chOff x="344521" y="1286144"/>
            <a:chExt cx="3629424" cy="316325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0C0E370-C468-EA94-7BCA-C0DE9D32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6697" y="1658203"/>
              <a:ext cx="1265072" cy="1533268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B0F523B-DAB5-3804-1E0C-EEDF1D574831}"/>
                </a:ext>
              </a:extLst>
            </p:cNvPr>
            <p:cNvSpPr txBox="1"/>
            <p:nvPr/>
          </p:nvSpPr>
          <p:spPr>
            <a:xfrm>
              <a:off x="955506" y="1286144"/>
              <a:ext cx="2407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Ministre des transports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A07B33A-DD1D-AD83-05ED-CF5DF3A74865}"/>
                </a:ext>
              </a:extLst>
            </p:cNvPr>
            <p:cNvSpPr/>
            <p:nvPr/>
          </p:nvSpPr>
          <p:spPr>
            <a:xfrm>
              <a:off x="344521" y="3278619"/>
              <a:ext cx="3629424" cy="1170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« Nous devons réduire au </a:t>
              </a:r>
              <a:r>
                <a:rPr lang="fr-FR" b="1" dirty="0">
                  <a:solidFill>
                    <a:schemeClr val="tx1"/>
                  </a:solidFill>
                </a:rPr>
                <a:t>maximum</a:t>
              </a:r>
              <a:r>
                <a:rPr lang="fr-FR" sz="1600" dirty="0">
                  <a:solidFill>
                    <a:schemeClr val="tx1"/>
                  </a:solidFill>
                </a:rPr>
                <a:t> le nombre d’accidents graves, </a:t>
              </a:r>
              <a:r>
                <a:rPr lang="fr-FR" b="1" dirty="0">
                  <a:solidFill>
                    <a:schemeClr val="tx1"/>
                  </a:solidFill>
                </a:rPr>
                <a:t>quel qu'en soit le prix</a:t>
              </a:r>
              <a:r>
                <a:rPr lang="fr-FR" sz="1600" b="1" dirty="0">
                  <a:solidFill>
                    <a:schemeClr val="tx1"/>
                  </a:solidFill>
                </a:rPr>
                <a:t> </a:t>
              </a:r>
              <a:r>
                <a:rPr lang="fr-FR" sz="1600" dirty="0">
                  <a:solidFill>
                    <a:schemeClr val="tx1"/>
                  </a:solidFill>
                </a:rPr>
                <a:t>»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E514485-7F75-FE64-BB45-2E0DD9C23482}"/>
              </a:ext>
            </a:extLst>
          </p:cNvPr>
          <p:cNvGrpSpPr/>
          <p:nvPr/>
        </p:nvGrpSpPr>
        <p:grpSpPr>
          <a:xfrm>
            <a:off x="4281288" y="1286144"/>
            <a:ext cx="3629424" cy="3163259"/>
            <a:chOff x="4281288" y="1286144"/>
            <a:chExt cx="3629424" cy="316325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5F7462D-D353-E965-F365-6B08AA12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907" y="1645643"/>
              <a:ext cx="1260187" cy="1533481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67E98E9-C4F6-1FB5-1EA9-1D0FFB60CE38}"/>
                </a:ext>
              </a:extLst>
            </p:cNvPr>
            <p:cNvSpPr txBox="1"/>
            <p:nvPr/>
          </p:nvSpPr>
          <p:spPr>
            <a:xfrm>
              <a:off x="4910803" y="1286144"/>
              <a:ext cx="237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Ministre de l’économie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2028E7C6-4E49-7578-71B6-3DE2B7164571}"/>
                </a:ext>
              </a:extLst>
            </p:cNvPr>
            <p:cNvSpPr/>
            <p:nvPr/>
          </p:nvSpPr>
          <p:spPr>
            <a:xfrm>
              <a:off x="4281288" y="3278619"/>
              <a:ext cx="3629424" cy="1170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« Nous devons </a:t>
              </a:r>
              <a:r>
                <a:rPr lang="fr-FR" b="1" dirty="0">
                  <a:solidFill>
                    <a:schemeClr val="tx1"/>
                  </a:solidFill>
                </a:rPr>
                <a:t>optimiser</a:t>
              </a:r>
              <a:r>
                <a:rPr lang="fr-FR" sz="1600" dirty="0">
                  <a:solidFill>
                    <a:schemeClr val="tx1"/>
                  </a:solidFill>
                </a:rPr>
                <a:t> nos dépenses pour réduire le nombre d’accidents graves »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97A8A32-C9FC-D153-5F48-73E7A15C620C}"/>
              </a:ext>
            </a:extLst>
          </p:cNvPr>
          <p:cNvGrpSpPr/>
          <p:nvPr/>
        </p:nvGrpSpPr>
        <p:grpSpPr>
          <a:xfrm>
            <a:off x="8218055" y="1286144"/>
            <a:ext cx="3629424" cy="3163259"/>
            <a:chOff x="8218055" y="1286144"/>
            <a:chExt cx="3629424" cy="3163259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D5A1007-8214-72F4-61B8-3A52656A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7821" y="1648083"/>
              <a:ext cx="1249891" cy="1543388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AA0623B-BC77-55F5-DCA7-A36D59AF381C}"/>
                </a:ext>
              </a:extLst>
            </p:cNvPr>
            <p:cNvSpPr txBox="1"/>
            <p:nvPr/>
          </p:nvSpPr>
          <p:spPr>
            <a:xfrm>
              <a:off x="9206483" y="1286144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Expert analyste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96DCDD4-A072-6A81-C3AB-C2493F14B3E2}"/>
                </a:ext>
              </a:extLst>
            </p:cNvPr>
            <p:cNvSpPr/>
            <p:nvPr/>
          </p:nvSpPr>
          <p:spPr>
            <a:xfrm>
              <a:off x="8218055" y="3278619"/>
              <a:ext cx="3629424" cy="11707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« Je propose un entre-deux afin que les dépenses faites concernent un nombre important d’accidents graves et peu d’accidents bénins »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F42C5A9-F644-31D1-1F6F-02CDE6833253}"/>
              </a:ext>
            </a:extLst>
          </p:cNvPr>
          <p:cNvGrpSpPr/>
          <p:nvPr/>
        </p:nvGrpSpPr>
        <p:grpSpPr>
          <a:xfrm>
            <a:off x="344521" y="4522326"/>
            <a:ext cx="11502958" cy="841477"/>
            <a:chOff x="344521" y="4522326"/>
            <a:chExt cx="11502958" cy="841477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53759EC-899E-1C86-9085-9BCAE8A04D5E}"/>
                </a:ext>
              </a:extLst>
            </p:cNvPr>
            <p:cNvGrpSpPr/>
            <p:nvPr/>
          </p:nvGrpSpPr>
          <p:grpSpPr>
            <a:xfrm>
              <a:off x="344521" y="4522326"/>
              <a:ext cx="3629424" cy="841477"/>
              <a:chOff x="344521" y="4522326"/>
              <a:chExt cx="3629424" cy="841477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4092997A-B7AB-A6E3-A6D7-1E46DE75300E}"/>
                  </a:ext>
                </a:extLst>
              </p:cNvPr>
              <p:cNvSpPr/>
              <p:nvPr/>
            </p:nvSpPr>
            <p:spPr>
              <a:xfrm>
                <a:off x="344521" y="4894350"/>
                <a:ext cx="3629424" cy="4694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Optimiser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Recall</a:t>
                </a:r>
                <a:r>
                  <a:rPr lang="fr-FR" sz="1600" dirty="0">
                    <a:solidFill>
                      <a:schemeClr val="tx1"/>
                    </a:solidFill>
                  </a:rPr>
                  <a:t> positif</a:t>
                </a:r>
              </a:p>
            </p:txBody>
          </p:sp>
          <p:sp>
            <p:nvSpPr>
              <p:cNvPr id="6" name="Flèche : droite 5">
                <a:extLst>
                  <a:ext uri="{FF2B5EF4-FFF2-40B4-BE49-F238E27FC236}">
                    <a16:creationId xmlns:a16="http://schemas.microsoft.com/office/drawing/2014/main" id="{1E82C27F-1B0E-DCA1-79EE-00922A909FE2}"/>
                  </a:ext>
                </a:extLst>
              </p:cNvPr>
              <p:cNvSpPr/>
              <p:nvPr/>
            </p:nvSpPr>
            <p:spPr>
              <a:xfrm rot="5400000">
                <a:off x="2001134" y="4495758"/>
                <a:ext cx="316195" cy="36933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BEE68F4-36F9-F391-B5F2-071EE3A538C3}"/>
                </a:ext>
              </a:extLst>
            </p:cNvPr>
            <p:cNvGrpSpPr/>
            <p:nvPr/>
          </p:nvGrpSpPr>
          <p:grpSpPr>
            <a:xfrm>
              <a:off x="4281288" y="4522326"/>
              <a:ext cx="3629424" cy="841477"/>
              <a:chOff x="4281288" y="4522326"/>
              <a:chExt cx="3629424" cy="841477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5551237D-6B26-2B74-4F5F-5994D2C4DA0C}"/>
                  </a:ext>
                </a:extLst>
              </p:cNvPr>
              <p:cNvSpPr/>
              <p:nvPr/>
            </p:nvSpPr>
            <p:spPr>
              <a:xfrm>
                <a:off x="4281288" y="4894350"/>
                <a:ext cx="3629424" cy="4694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Optimiser Précision positive</a:t>
                </a:r>
              </a:p>
            </p:txBody>
          </p:sp>
          <p:sp>
            <p:nvSpPr>
              <p:cNvPr id="8" name="Flèche : droite 7">
                <a:extLst>
                  <a:ext uri="{FF2B5EF4-FFF2-40B4-BE49-F238E27FC236}">
                    <a16:creationId xmlns:a16="http://schemas.microsoft.com/office/drawing/2014/main" id="{94EC8A9F-0A67-088C-079F-9077DAC9ED18}"/>
                  </a:ext>
                </a:extLst>
              </p:cNvPr>
              <p:cNvSpPr/>
              <p:nvPr/>
            </p:nvSpPr>
            <p:spPr>
              <a:xfrm rot="5400000">
                <a:off x="5968383" y="4495758"/>
                <a:ext cx="316195" cy="36933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6E31678-F6E3-61A0-D1BD-DE5E826D1082}"/>
                </a:ext>
              </a:extLst>
            </p:cNvPr>
            <p:cNvGrpSpPr/>
            <p:nvPr/>
          </p:nvGrpSpPr>
          <p:grpSpPr>
            <a:xfrm>
              <a:off x="8218055" y="4522326"/>
              <a:ext cx="3629424" cy="841477"/>
              <a:chOff x="8218055" y="4522326"/>
              <a:chExt cx="3629424" cy="8414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E9FBCBCA-1D80-4BC2-9E9D-37283C93F7AB}"/>
                  </a:ext>
                </a:extLst>
              </p:cNvPr>
              <p:cNvSpPr/>
              <p:nvPr/>
            </p:nvSpPr>
            <p:spPr>
              <a:xfrm>
                <a:off x="8218055" y="4894350"/>
                <a:ext cx="3629424" cy="4694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1"/>
                    </a:solidFill>
                  </a:rPr>
                  <a:t>Somme des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recalls</a:t>
                </a:r>
                <a:r>
                  <a:rPr lang="fr-FR" sz="1600" dirty="0">
                    <a:solidFill>
                      <a:schemeClr val="tx1"/>
                    </a:solidFill>
                  </a:rPr>
                  <a:t> positifs et négatifs</a:t>
                </a:r>
              </a:p>
            </p:txBody>
          </p:sp>
          <p:sp>
            <p:nvSpPr>
              <p:cNvPr id="10" name="Flèche : droite 9">
                <a:extLst>
                  <a:ext uri="{FF2B5EF4-FFF2-40B4-BE49-F238E27FC236}">
                    <a16:creationId xmlns:a16="http://schemas.microsoft.com/office/drawing/2014/main" id="{904A57E7-C9EB-2086-5C2A-4C5F9A8CFB65}"/>
                  </a:ext>
                </a:extLst>
              </p:cNvPr>
              <p:cNvSpPr/>
              <p:nvPr/>
            </p:nvSpPr>
            <p:spPr>
              <a:xfrm rot="5400000">
                <a:off x="9874670" y="4495758"/>
                <a:ext cx="316195" cy="36933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707890E2-1DF7-E6E3-2563-983C57AE21B9}"/>
              </a:ext>
            </a:extLst>
          </p:cNvPr>
          <p:cNvSpPr txBox="1"/>
          <p:nvPr/>
        </p:nvSpPr>
        <p:spPr>
          <a:xfrm>
            <a:off x="160946" y="5630699"/>
            <a:ext cx="1187010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 B J E C T I F 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Créer un modèle pour prédire les accidents graves.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Modèle paramétrable pour répondre aux 3 cas.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err="1"/>
              <a:t>Features</a:t>
            </a:r>
            <a:r>
              <a:rPr lang="fr-FR" sz="1600" dirty="0"/>
              <a:t> significatives pour diminuer les </a:t>
            </a:r>
            <a:r>
              <a:rPr lang="fr-FR" sz="1600"/>
              <a:t>accidents graves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1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34126-CBFE-955E-F642-349FB1592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6E2C39-3E2F-7589-3EAB-422099682162}"/>
              </a:ext>
            </a:extLst>
          </p:cNvPr>
          <p:cNvGrpSpPr/>
          <p:nvPr/>
        </p:nvGrpSpPr>
        <p:grpSpPr>
          <a:xfrm>
            <a:off x="677501" y="914399"/>
            <a:ext cx="4741471" cy="3605577"/>
            <a:chOff x="1049686" y="1726250"/>
            <a:chExt cx="3076487" cy="2441960"/>
          </a:xfrm>
          <a:scene3d>
            <a:camera prst="perspectiveContrastingRightFacing" fov="3900000">
              <a:rot lat="600000" lon="19800000" rev="0"/>
            </a:camera>
            <a:lightRig rig="flat" dir="t"/>
          </a:scene3d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81D447-C262-8B15-0D25-FD3CD9199CFA}"/>
                </a:ext>
              </a:extLst>
            </p:cNvPr>
            <p:cNvCxnSpPr/>
            <p:nvPr/>
          </p:nvCxnSpPr>
          <p:spPr>
            <a:xfrm flipV="1">
              <a:off x="3569270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7A852E6-47FB-F66A-0FFD-5D551B88596D}"/>
                </a:ext>
              </a:extLst>
            </p:cNvPr>
            <p:cNvCxnSpPr/>
            <p:nvPr/>
          </p:nvCxnSpPr>
          <p:spPr>
            <a:xfrm flipV="1">
              <a:off x="1570978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1F4ED6-292F-12C8-7D58-E6026FEA1760}"/>
                </a:ext>
              </a:extLst>
            </p:cNvPr>
            <p:cNvSpPr/>
            <p:nvPr/>
          </p:nvSpPr>
          <p:spPr>
            <a:xfrm>
              <a:off x="1049686" y="1726250"/>
              <a:ext cx="3076487" cy="1890757"/>
            </a:xfrm>
            <a:prstGeom prst="rect">
              <a:avLst/>
            </a:prstGeom>
            <a:gradFill flip="none" rotWithShape="1">
              <a:gsLst>
                <a:gs pos="100000">
                  <a:srgbClr val="4599DF"/>
                </a:gs>
                <a:gs pos="0">
                  <a:srgbClr val="72B3E8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fr-FR" sz="2800" b="1" dirty="0"/>
                <a:t>M E T H O D E S </a:t>
              </a:r>
            </a:p>
            <a:p>
              <a:r>
                <a:rPr lang="fr-FR" sz="2800" b="1" dirty="0"/>
                <a:t>R E S U L T A T S </a:t>
              </a:r>
            </a:p>
            <a:p>
              <a:r>
                <a:rPr lang="fr-FR" sz="2800" b="1" dirty="0"/>
                <a:t>D I S C U S </a:t>
              </a:r>
              <a:r>
                <a:rPr lang="fr-FR" sz="2800" b="1" dirty="0" err="1"/>
                <a:t>S</a:t>
              </a:r>
              <a:r>
                <a:rPr lang="fr-FR" sz="2800" b="1" dirty="0"/>
                <a:t> I O N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35C1C-B730-2B0A-CBDB-1F4132018173}"/>
                </a:ext>
              </a:extLst>
            </p:cNvPr>
            <p:cNvSpPr/>
            <p:nvPr/>
          </p:nvSpPr>
          <p:spPr>
            <a:xfrm>
              <a:off x="3393036" y="1726250"/>
              <a:ext cx="674286" cy="1890757"/>
            </a:xfrm>
            <a:prstGeom prst="rect">
              <a:avLst/>
            </a:prstGeom>
            <a:noFill/>
            <a:ln w="38100"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fr-FR" sz="2800" b="1" dirty="0"/>
                <a:t>1</a:t>
              </a:r>
            </a:p>
            <a:p>
              <a:pPr algn="ctr"/>
              <a:r>
                <a:rPr lang="fr-FR" sz="2800" b="1" dirty="0"/>
                <a:t>6</a:t>
              </a:r>
            </a:p>
            <a:p>
              <a:pPr algn="ctr"/>
              <a:r>
                <a:rPr lang="fr-FR" sz="2800" b="1" dirty="0"/>
                <a:t>11</a:t>
              </a: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CCC7582-A0CE-23D9-D875-BDFACFA81B63}"/>
              </a:ext>
            </a:extLst>
          </p:cNvPr>
          <p:cNvGrpSpPr/>
          <p:nvPr/>
        </p:nvGrpSpPr>
        <p:grpSpPr>
          <a:xfrm>
            <a:off x="452927" y="0"/>
            <a:ext cx="11739073" cy="6858000"/>
            <a:chOff x="4276166" y="601719"/>
            <a:chExt cx="7915834" cy="5711968"/>
          </a:xfrm>
        </p:grpSpPr>
        <p:sp>
          <p:nvSpPr>
            <p:cNvPr id="10" name="Freeform: Shape 53">
              <a:extLst>
                <a:ext uri="{FF2B5EF4-FFF2-40B4-BE49-F238E27FC236}">
                  <a16:creationId xmlns:a16="http://schemas.microsoft.com/office/drawing/2014/main" id="{2CADECD2-9DE8-37D1-40FE-37E4FAABD95E}"/>
                </a:ext>
              </a:extLst>
            </p:cNvPr>
            <p:cNvSpPr/>
            <p:nvPr/>
          </p:nvSpPr>
          <p:spPr>
            <a:xfrm flipH="1">
              <a:off x="4276166" y="601719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11" name="Freeform: Shape 54">
              <a:extLst>
                <a:ext uri="{FF2B5EF4-FFF2-40B4-BE49-F238E27FC236}">
                  <a16:creationId xmlns:a16="http://schemas.microsoft.com/office/drawing/2014/main" id="{F6A9266D-D74E-8E02-0EE2-5612E6DD63B7}"/>
                </a:ext>
              </a:extLst>
            </p:cNvPr>
            <p:cNvSpPr/>
            <p:nvPr/>
          </p:nvSpPr>
          <p:spPr>
            <a:xfrm flipH="1">
              <a:off x="5183236" y="722635"/>
              <a:ext cx="7008764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5" name="TextBox 38">
            <a:extLst>
              <a:ext uri="{FF2B5EF4-FFF2-40B4-BE49-F238E27FC236}">
                <a16:creationId xmlns:a16="http://schemas.microsoft.com/office/drawing/2014/main" id="{04849660-6F2D-61E4-E4AA-5985AEAE448D}"/>
              </a:ext>
            </a:extLst>
          </p:cNvPr>
          <p:cNvSpPr txBox="1"/>
          <p:nvPr/>
        </p:nvSpPr>
        <p:spPr>
          <a:xfrm>
            <a:off x="4808667" y="4886939"/>
            <a:ext cx="693040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noProof="1"/>
              <a:t>Méthodes</a:t>
            </a:r>
          </a:p>
        </p:txBody>
      </p:sp>
    </p:spTree>
    <p:extLst>
      <p:ext uri="{BB962C8B-B14F-4D97-AF65-F5344CB8AC3E}">
        <p14:creationId xmlns:p14="http://schemas.microsoft.com/office/powerpoint/2010/main" val="1995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D93B702-673A-FD46-6D1B-A2898AE0C0F2}"/>
              </a:ext>
            </a:extLst>
          </p:cNvPr>
          <p:cNvSpPr/>
          <p:nvPr/>
        </p:nvSpPr>
        <p:spPr>
          <a:xfrm>
            <a:off x="176472" y="1402771"/>
            <a:ext cx="7878407" cy="1066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Méthodes – Présentation des données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5B0C1217-4CBA-FA44-94F2-93202223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63604"/>
              </p:ext>
            </p:extLst>
          </p:nvPr>
        </p:nvGraphicFramePr>
        <p:xfrm>
          <a:off x="629404" y="3627358"/>
          <a:ext cx="2517448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448">
                  <a:extLst>
                    <a:ext uri="{9D8B030D-6E8A-4147-A177-3AD203B41FA5}">
                      <a16:colId xmlns:a16="http://schemas.microsoft.com/office/drawing/2014/main" val="102647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1 065 053 lignes</a:t>
                      </a:r>
                    </a:p>
                    <a:p>
                      <a:pPr algn="ctr"/>
                      <a:r>
                        <a:rPr lang="fr-FR" sz="1000" b="0" dirty="0"/>
                        <a:t>14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5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u="sng" dirty="0"/>
                        <a:t>ID accident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71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Conditions d’éclairage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1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09830"/>
                  </a:ext>
                </a:extLst>
              </a:tr>
            </a:tbl>
          </a:graphicData>
        </a:graphic>
      </p:graphicFrame>
      <p:grpSp>
        <p:nvGrpSpPr>
          <p:cNvPr id="57" name="Groupe 56">
            <a:extLst>
              <a:ext uri="{FF2B5EF4-FFF2-40B4-BE49-F238E27FC236}">
                <a16:creationId xmlns:a16="http://schemas.microsoft.com/office/drawing/2014/main" id="{8A2A9C67-353B-4488-12EE-93F7F95304EB}"/>
              </a:ext>
            </a:extLst>
          </p:cNvPr>
          <p:cNvGrpSpPr/>
          <p:nvPr/>
        </p:nvGrpSpPr>
        <p:grpSpPr>
          <a:xfrm>
            <a:off x="1111855" y="2547991"/>
            <a:ext cx="1381981" cy="1025970"/>
            <a:chOff x="1111855" y="2547991"/>
            <a:chExt cx="1381981" cy="1025970"/>
          </a:xfrm>
        </p:grpSpPr>
        <p:sp>
          <p:nvSpPr>
            <p:cNvPr id="6" name="Cylindre 5">
              <a:extLst>
                <a:ext uri="{FF2B5EF4-FFF2-40B4-BE49-F238E27FC236}">
                  <a16:creationId xmlns:a16="http://schemas.microsoft.com/office/drawing/2014/main" id="{4494EBEF-5D38-9A4E-BA24-4E00F1E130F9}"/>
                </a:ext>
              </a:extLst>
            </p:cNvPr>
            <p:cNvSpPr/>
            <p:nvPr/>
          </p:nvSpPr>
          <p:spPr>
            <a:xfrm>
              <a:off x="1461245" y="2887323"/>
              <a:ext cx="683200" cy="6866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48E4707-1D64-35A0-9ED8-C4FB3BC56C72}"/>
                </a:ext>
              </a:extLst>
            </p:cNvPr>
            <p:cNvSpPr txBox="1"/>
            <p:nvPr/>
          </p:nvSpPr>
          <p:spPr>
            <a:xfrm>
              <a:off x="1111855" y="2547991"/>
              <a:ext cx="1381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Caractéristiques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FBBC4F0-700D-B4E0-E08F-9D3CBEA30154}"/>
              </a:ext>
            </a:extLst>
          </p:cNvPr>
          <p:cNvGrpSpPr/>
          <p:nvPr/>
        </p:nvGrpSpPr>
        <p:grpSpPr>
          <a:xfrm>
            <a:off x="4288790" y="2547991"/>
            <a:ext cx="683200" cy="1025970"/>
            <a:chOff x="4288790" y="2547991"/>
            <a:chExt cx="683200" cy="1025970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E028C8C-D267-5EF9-497C-3A4ABD8B4F0A}"/>
                </a:ext>
              </a:extLst>
            </p:cNvPr>
            <p:cNvSpPr/>
            <p:nvPr/>
          </p:nvSpPr>
          <p:spPr>
            <a:xfrm>
              <a:off x="4288790" y="2887323"/>
              <a:ext cx="683200" cy="6866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065FD3D-0A4A-A66A-0C70-E5BD82190C36}"/>
                </a:ext>
              </a:extLst>
            </p:cNvPr>
            <p:cNvSpPr txBox="1"/>
            <p:nvPr/>
          </p:nvSpPr>
          <p:spPr>
            <a:xfrm>
              <a:off x="4338743" y="2547991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Lieux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83F19CB-4B75-4B05-08E2-4029166A4CD7}"/>
              </a:ext>
            </a:extLst>
          </p:cNvPr>
          <p:cNvGrpSpPr/>
          <p:nvPr/>
        </p:nvGrpSpPr>
        <p:grpSpPr>
          <a:xfrm>
            <a:off x="7130416" y="2547429"/>
            <a:ext cx="768864" cy="1026532"/>
            <a:chOff x="7130416" y="2547429"/>
            <a:chExt cx="768864" cy="1026532"/>
          </a:xfrm>
        </p:grpSpPr>
        <p:sp>
          <p:nvSpPr>
            <p:cNvPr id="8" name="Cylindre 7">
              <a:extLst>
                <a:ext uri="{FF2B5EF4-FFF2-40B4-BE49-F238E27FC236}">
                  <a16:creationId xmlns:a16="http://schemas.microsoft.com/office/drawing/2014/main" id="{841446AE-552A-2C9A-F968-7CDC2AC32120}"/>
                </a:ext>
              </a:extLst>
            </p:cNvPr>
            <p:cNvSpPr/>
            <p:nvPr/>
          </p:nvSpPr>
          <p:spPr>
            <a:xfrm>
              <a:off x="7164698" y="2887323"/>
              <a:ext cx="683200" cy="6866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6D020DD-7C35-0996-2922-2D6B25224663}"/>
                </a:ext>
              </a:extLst>
            </p:cNvPr>
            <p:cNvSpPr txBox="1"/>
            <p:nvPr/>
          </p:nvSpPr>
          <p:spPr>
            <a:xfrm>
              <a:off x="7130416" y="2547429"/>
              <a:ext cx="768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Usagers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D33C933-1C02-D779-5BEA-B34CE69A724F}"/>
              </a:ext>
            </a:extLst>
          </p:cNvPr>
          <p:cNvGrpSpPr/>
          <p:nvPr/>
        </p:nvGrpSpPr>
        <p:grpSpPr>
          <a:xfrm>
            <a:off x="9874473" y="2547429"/>
            <a:ext cx="890372" cy="1026532"/>
            <a:chOff x="9874473" y="2547429"/>
            <a:chExt cx="890372" cy="1026532"/>
          </a:xfrm>
        </p:grpSpPr>
        <p:sp>
          <p:nvSpPr>
            <p:cNvPr id="9" name="Cylindre 8">
              <a:extLst>
                <a:ext uri="{FF2B5EF4-FFF2-40B4-BE49-F238E27FC236}">
                  <a16:creationId xmlns:a16="http://schemas.microsoft.com/office/drawing/2014/main" id="{CB45FD32-FAB9-5624-B446-45046194A983}"/>
                </a:ext>
              </a:extLst>
            </p:cNvPr>
            <p:cNvSpPr/>
            <p:nvPr/>
          </p:nvSpPr>
          <p:spPr>
            <a:xfrm>
              <a:off x="9978059" y="2887323"/>
              <a:ext cx="683200" cy="6866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2DF4910-9B43-C154-F997-0BF0E85C8962}"/>
                </a:ext>
              </a:extLst>
            </p:cNvPr>
            <p:cNvSpPr txBox="1"/>
            <p:nvPr/>
          </p:nvSpPr>
          <p:spPr>
            <a:xfrm>
              <a:off x="9874473" y="2547429"/>
              <a:ext cx="89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Véhicules</a:t>
              </a:r>
            </a:p>
          </p:txBody>
        </p:sp>
      </p:grp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C7A385C2-0E3F-8285-8890-66AFFBCF4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33356"/>
              </p:ext>
            </p:extLst>
          </p:nvPr>
        </p:nvGraphicFramePr>
        <p:xfrm>
          <a:off x="3442764" y="3627358"/>
          <a:ext cx="2517448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448">
                  <a:extLst>
                    <a:ext uri="{9D8B030D-6E8A-4147-A177-3AD203B41FA5}">
                      <a16:colId xmlns:a16="http://schemas.microsoft.com/office/drawing/2014/main" val="334240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1 065 053 lignes</a:t>
                      </a:r>
                    </a:p>
                    <a:p>
                      <a:pPr algn="ctr"/>
                      <a:r>
                        <a:rPr lang="fr-FR" sz="1000" dirty="0"/>
                        <a:t>18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6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u="sng" dirty="0"/>
                        <a:t>ID accident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7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1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3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Pente de la route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Largeur de la route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4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75150"/>
                  </a:ext>
                </a:extLst>
              </a:tr>
            </a:tbl>
          </a:graphicData>
        </a:graphic>
      </p:graphicFrame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2F8931B-B3B6-0A15-6A51-5F336252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59848"/>
              </p:ext>
            </p:extLst>
          </p:nvPr>
        </p:nvGraphicFramePr>
        <p:xfrm>
          <a:off x="6256124" y="3627358"/>
          <a:ext cx="2517448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448">
                  <a:extLst>
                    <a:ext uri="{9D8B030D-6E8A-4147-A177-3AD203B41FA5}">
                      <a16:colId xmlns:a16="http://schemas.microsoft.com/office/drawing/2014/main" val="61176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2 380 467 lignes</a:t>
                      </a:r>
                    </a:p>
                    <a:p>
                      <a:pPr algn="ctr"/>
                      <a:r>
                        <a:rPr lang="fr-FR" sz="1000" dirty="0"/>
                        <a:t>15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u="sng" dirty="0"/>
                        <a:t>ID usager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60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 accident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1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 véhicule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4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Catégorie d’usager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Gravité blessure de l’usager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9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64787"/>
                  </a:ext>
                </a:extLst>
              </a:tr>
            </a:tbl>
          </a:graphicData>
        </a:graphic>
      </p:graphicFrame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57EE2AE4-79BC-5F93-7133-F01C91F86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32403"/>
              </p:ext>
            </p:extLst>
          </p:nvPr>
        </p:nvGraphicFramePr>
        <p:xfrm>
          <a:off x="9069484" y="3627358"/>
          <a:ext cx="2517448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7448">
                  <a:extLst>
                    <a:ext uri="{9D8B030D-6E8A-4147-A177-3AD203B41FA5}">
                      <a16:colId xmlns:a16="http://schemas.microsoft.com/office/drawing/2014/main" val="57499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1 817 587 lignes</a:t>
                      </a:r>
                    </a:p>
                    <a:p>
                      <a:pPr algn="ctr"/>
                      <a:r>
                        <a:rPr lang="fr-FR" sz="1000" dirty="0"/>
                        <a:t>11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0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u="sng" dirty="0"/>
                        <a:t>ID véhicule</a:t>
                      </a:r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3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ID accident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Catégorie véhicule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6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Point de choc véhicule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53872"/>
                  </a:ext>
                </a:extLst>
              </a:tr>
            </a:tbl>
          </a:graphicData>
        </a:graphic>
      </p:graphicFrame>
      <p:grpSp>
        <p:nvGrpSpPr>
          <p:cNvPr id="48" name="Groupe 47">
            <a:extLst>
              <a:ext uri="{FF2B5EF4-FFF2-40B4-BE49-F238E27FC236}">
                <a16:creationId xmlns:a16="http://schemas.microsoft.com/office/drawing/2014/main" id="{F6D9F6DF-5502-C30C-42C6-40393D99686B}"/>
              </a:ext>
            </a:extLst>
          </p:cNvPr>
          <p:cNvGrpSpPr/>
          <p:nvPr/>
        </p:nvGrpSpPr>
        <p:grpSpPr>
          <a:xfrm>
            <a:off x="2469335" y="1400788"/>
            <a:ext cx="2832955" cy="978633"/>
            <a:chOff x="2469335" y="1400788"/>
            <a:chExt cx="2832955" cy="97863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71746F6-5FAE-C7B6-E4BB-F19E0E29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678" y="1650429"/>
              <a:ext cx="594267" cy="728992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BC71597-3BB9-311A-ECA6-18B1926B5E7D}"/>
                </a:ext>
              </a:extLst>
            </p:cNvPr>
            <p:cNvSpPr txBox="1"/>
            <p:nvPr/>
          </p:nvSpPr>
          <p:spPr>
            <a:xfrm>
              <a:off x="2469335" y="1400788"/>
              <a:ext cx="283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/>
                <a:t>Policiers intervenant après accident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B3CD284-590E-44F6-D04E-FAF264AAC9C9}"/>
              </a:ext>
            </a:extLst>
          </p:cNvPr>
          <p:cNvSpPr/>
          <p:nvPr/>
        </p:nvSpPr>
        <p:spPr>
          <a:xfrm>
            <a:off x="2093967" y="1790624"/>
            <a:ext cx="31619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2F0E530-C492-AA36-5B61-B1F33FB77900}"/>
              </a:ext>
            </a:extLst>
          </p:cNvPr>
          <p:cNvSpPr/>
          <p:nvPr/>
        </p:nvSpPr>
        <p:spPr>
          <a:xfrm>
            <a:off x="5431416" y="1790624"/>
            <a:ext cx="31619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0EFD4DC-9190-6D2D-4954-A509B42BBFE7}"/>
              </a:ext>
            </a:extLst>
          </p:cNvPr>
          <p:cNvGrpSpPr/>
          <p:nvPr/>
        </p:nvGrpSpPr>
        <p:grpSpPr>
          <a:xfrm>
            <a:off x="301841" y="1402690"/>
            <a:ext cx="1675843" cy="965832"/>
            <a:chOff x="301841" y="1402690"/>
            <a:chExt cx="1675843" cy="965832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DB0671A-3C66-2EA9-DABE-A66D7B6D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27" y="1708565"/>
              <a:ext cx="1372873" cy="659957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FB2B9AE-DB3F-8566-25E0-D903BF362EDD}"/>
                </a:ext>
              </a:extLst>
            </p:cNvPr>
            <p:cNvSpPr txBox="1"/>
            <p:nvPr/>
          </p:nvSpPr>
          <p:spPr>
            <a:xfrm>
              <a:off x="301841" y="1402690"/>
              <a:ext cx="1675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/>
                <a:t>Accident de la route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A33BA67-E25D-0269-B19E-3DA2D361A421}"/>
              </a:ext>
            </a:extLst>
          </p:cNvPr>
          <p:cNvGrpSpPr/>
          <p:nvPr/>
        </p:nvGrpSpPr>
        <p:grpSpPr>
          <a:xfrm>
            <a:off x="5943519" y="1400788"/>
            <a:ext cx="2013693" cy="986450"/>
            <a:chOff x="5943519" y="1400788"/>
            <a:chExt cx="2013693" cy="98645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4E18AF0-7E4A-E09B-6402-4CA44D6211F6}"/>
                </a:ext>
              </a:extLst>
            </p:cNvPr>
            <p:cNvSpPr txBox="1"/>
            <p:nvPr/>
          </p:nvSpPr>
          <p:spPr>
            <a:xfrm>
              <a:off x="5943519" y="1400788"/>
              <a:ext cx="2013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/>
                <a:t>Répertoire des accidents</a:t>
              </a:r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E284232-6F82-B89A-8787-87AA079139F4}"/>
                </a:ext>
              </a:extLst>
            </p:cNvPr>
            <p:cNvGrpSpPr/>
            <p:nvPr/>
          </p:nvGrpSpPr>
          <p:grpSpPr>
            <a:xfrm>
              <a:off x="6259319" y="1689848"/>
              <a:ext cx="1273520" cy="697390"/>
              <a:chOff x="8738558" y="2452643"/>
              <a:chExt cx="1131834" cy="1538244"/>
            </a:xfrm>
          </p:grpSpPr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98519E03-9086-FEBB-C36E-361F24E19561}"/>
                  </a:ext>
                </a:extLst>
              </p:cNvPr>
              <p:cNvSpPr/>
              <p:nvPr/>
            </p:nvSpPr>
            <p:spPr>
              <a:xfrm>
                <a:off x="8827805" y="2452643"/>
                <a:ext cx="1042587" cy="1538244"/>
              </a:xfrm>
              <a:prstGeom prst="roundRect">
                <a:avLst>
                  <a:gd name="adj" fmla="val 19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800" b="1" dirty="0">
                    <a:solidFill>
                      <a:schemeClr val="accent6"/>
                    </a:solidFill>
                  </a:rPr>
                  <a:t>Caractéristiques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800" b="1" dirty="0">
                    <a:solidFill>
                      <a:schemeClr val="accent6"/>
                    </a:solidFill>
                  </a:rPr>
                  <a:t>Lieux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800" b="1" dirty="0">
                    <a:solidFill>
                      <a:schemeClr val="accent6"/>
                    </a:solidFill>
                  </a:rPr>
                  <a:t>Usagers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800" b="1" dirty="0">
                    <a:solidFill>
                      <a:schemeClr val="accent6"/>
                    </a:solidFill>
                  </a:rPr>
                  <a:t>Véhicules</a:t>
                </a: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BF4C63CF-0DC9-6FF3-7AC3-F5887890BFC6}"/>
                  </a:ext>
                </a:extLst>
              </p:cNvPr>
              <p:cNvSpPr/>
              <p:nvPr/>
            </p:nvSpPr>
            <p:spPr>
              <a:xfrm>
                <a:off x="8877771" y="2555193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AFA6541-7578-8C3F-E855-BED74BDBE747}"/>
                  </a:ext>
                </a:extLst>
              </p:cNvPr>
              <p:cNvSpPr/>
              <p:nvPr/>
            </p:nvSpPr>
            <p:spPr>
              <a:xfrm>
                <a:off x="8877771" y="2700471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4CB5F96-C9FB-3CCF-F7E3-89F4DB4FCFB5}"/>
                  </a:ext>
                </a:extLst>
              </p:cNvPr>
              <p:cNvSpPr/>
              <p:nvPr/>
            </p:nvSpPr>
            <p:spPr>
              <a:xfrm>
                <a:off x="8877771" y="2845749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12D198BB-7AFF-494D-9CE6-E21B7B35DDD8}"/>
                  </a:ext>
                </a:extLst>
              </p:cNvPr>
              <p:cNvSpPr/>
              <p:nvPr/>
            </p:nvSpPr>
            <p:spPr>
              <a:xfrm>
                <a:off x="8877771" y="2991027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26AA8309-72A0-00B2-CC4B-4EB73980CB74}"/>
                  </a:ext>
                </a:extLst>
              </p:cNvPr>
              <p:cNvSpPr/>
              <p:nvPr/>
            </p:nvSpPr>
            <p:spPr>
              <a:xfrm>
                <a:off x="8877771" y="3136305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2E67275-8CBB-5ACF-C123-B5E6F090D2CC}"/>
                  </a:ext>
                </a:extLst>
              </p:cNvPr>
              <p:cNvSpPr/>
              <p:nvPr/>
            </p:nvSpPr>
            <p:spPr>
              <a:xfrm>
                <a:off x="8877771" y="3281583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2F7A356B-D84F-BB91-21DD-C8D86A38553F}"/>
                  </a:ext>
                </a:extLst>
              </p:cNvPr>
              <p:cNvSpPr/>
              <p:nvPr/>
            </p:nvSpPr>
            <p:spPr>
              <a:xfrm>
                <a:off x="8877771" y="3426861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ABD6DC2-8CAD-C199-C7F2-17BAC0D55935}"/>
                  </a:ext>
                </a:extLst>
              </p:cNvPr>
              <p:cNvSpPr/>
              <p:nvPr/>
            </p:nvSpPr>
            <p:spPr>
              <a:xfrm>
                <a:off x="8877771" y="3572139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0F30A10-CFB1-CC44-D0C6-B14755EBAE14}"/>
                  </a:ext>
                </a:extLst>
              </p:cNvPr>
              <p:cNvSpPr/>
              <p:nvPr/>
            </p:nvSpPr>
            <p:spPr>
              <a:xfrm>
                <a:off x="8877771" y="3717417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BFF10974-2726-8A9F-CEBE-001A7FAE0A73}"/>
                  </a:ext>
                </a:extLst>
              </p:cNvPr>
              <p:cNvSpPr/>
              <p:nvPr/>
            </p:nvSpPr>
            <p:spPr>
              <a:xfrm>
                <a:off x="8877771" y="3862695"/>
                <a:ext cx="45719" cy="5127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C6F6158F-396E-4494-B41F-77A36C7E7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8558" y="2571248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AFC64D52-4534-D844-9A48-160FCEBAC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9538" y="2717563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26876AAD-11C8-7596-544B-FD37250E8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1337" y="2863231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563CC34-D2DE-C6B3-A3D0-A61F6828F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2317" y="3009546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ADEFD25-929D-F446-EBE7-731E61386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2871" y="3150934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4F90EC3-1F87-B73A-C817-E4ADCFFD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3851" y="3297249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AFE8D9BE-AB68-C010-A391-D1C14A0CC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650" y="3442917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9E7DFC7-8DF0-165D-11D3-4568FD7A3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6630" y="3589232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326F0D80-E9DF-5D19-008B-E5ECAD68E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9837" y="3732047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5EC295F-99CE-29C9-56F9-22501F1D22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0817" y="3878362"/>
                <a:ext cx="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533189E-60BA-FB95-795E-CF344AA7296E}"/>
              </a:ext>
            </a:extLst>
          </p:cNvPr>
          <p:cNvSpPr/>
          <p:nvPr/>
        </p:nvSpPr>
        <p:spPr>
          <a:xfrm>
            <a:off x="8152171" y="1383881"/>
            <a:ext cx="3863357" cy="1085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BdD</a:t>
            </a:r>
            <a:r>
              <a:rPr lang="fr-FR" sz="1000" dirty="0">
                <a:solidFill>
                  <a:schemeClr val="tx1"/>
                </a:solidFill>
              </a:rPr>
              <a:t>: accidents corporels de la circulation entre 2005 et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Data:  BAAC (Bulletin d'Analyse des Accidents de la Circulation)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Source: Observatoire National Interministériel de la Sécurité Routière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0E4B5A2-60E4-89BA-2775-FF5CEB7DA391}"/>
              </a:ext>
            </a:extLst>
          </p:cNvPr>
          <p:cNvSpPr/>
          <p:nvPr/>
        </p:nvSpPr>
        <p:spPr>
          <a:xfrm>
            <a:off x="524748" y="1472683"/>
            <a:ext cx="9072263" cy="133585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Méthodes – Preprocessing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28FC4A7-26DE-DC54-B086-C5DBE6AB9A82}"/>
              </a:ext>
            </a:extLst>
          </p:cNvPr>
          <p:cNvGrpSpPr/>
          <p:nvPr/>
        </p:nvGrpSpPr>
        <p:grpSpPr>
          <a:xfrm>
            <a:off x="686767" y="1512303"/>
            <a:ext cx="1716304" cy="1176591"/>
            <a:chOff x="686767" y="1512303"/>
            <a:chExt cx="1716304" cy="1176591"/>
          </a:xfrm>
        </p:grpSpPr>
        <p:sp>
          <p:nvSpPr>
            <p:cNvPr id="4" name="Cylindre 3">
              <a:extLst>
                <a:ext uri="{FF2B5EF4-FFF2-40B4-BE49-F238E27FC236}">
                  <a16:creationId xmlns:a16="http://schemas.microsoft.com/office/drawing/2014/main" id="{C6AA343A-0977-211D-A012-90D5DB4967BF}"/>
                </a:ext>
              </a:extLst>
            </p:cNvPr>
            <p:cNvSpPr/>
            <p:nvPr/>
          </p:nvSpPr>
          <p:spPr>
            <a:xfrm>
              <a:off x="1126175" y="1881635"/>
              <a:ext cx="837488" cy="80725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B3559C7-5199-621B-3828-98EFB23D0E6E}"/>
                </a:ext>
              </a:extLst>
            </p:cNvPr>
            <p:cNvSpPr txBox="1"/>
            <p:nvPr/>
          </p:nvSpPr>
          <p:spPr>
            <a:xfrm>
              <a:off x="686767" y="1512303"/>
              <a:ext cx="171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Caractéristiques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F1090EB-45A0-BF97-0A70-69BB3CC25FDF}"/>
              </a:ext>
            </a:extLst>
          </p:cNvPr>
          <p:cNvGrpSpPr/>
          <p:nvPr/>
        </p:nvGrpSpPr>
        <p:grpSpPr>
          <a:xfrm>
            <a:off x="3446212" y="1513125"/>
            <a:ext cx="837488" cy="1175768"/>
            <a:chOff x="3446212" y="1513125"/>
            <a:chExt cx="837488" cy="1175768"/>
          </a:xfrm>
        </p:grpSpPr>
        <p:sp>
          <p:nvSpPr>
            <p:cNvPr id="6" name="Cylindre 5">
              <a:extLst>
                <a:ext uri="{FF2B5EF4-FFF2-40B4-BE49-F238E27FC236}">
                  <a16:creationId xmlns:a16="http://schemas.microsoft.com/office/drawing/2014/main" id="{B893AC88-7867-8352-C927-2842674B1754}"/>
                </a:ext>
              </a:extLst>
            </p:cNvPr>
            <p:cNvSpPr/>
            <p:nvPr/>
          </p:nvSpPr>
          <p:spPr>
            <a:xfrm>
              <a:off x="3446212" y="1881634"/>
              <a:ext cx="837488" cy="80725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EDA62AA-498A-8B5C-35F2-6958290F20F7}"/>
                </a:ext>
              </a:extLst>
            </p:cNvPr>
            <p:cNvSpPr txBox="1"/>
            <p:nvPr/>
          </p:nvSpPr>
          <p:spPr>
            <a:xfrm>
              <a:off x="3523357" y="1513125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Lieux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EDA54F1-A9DC-EA6B-8E78-3476CEF442F4}"/>
              </a:ext>
            </a:extLst>
          </p:cNvPr>
          <p:cNvGrpSpPr/>
          <p:nvPr/>
        </p:nvGrpSpPr>
        <p:grpSpPr>
          <a:xfrm>
            <a:off x="5718616" y="1512714"/>
            <a:ext cx="932756" cy="1176179"/>
            <a:chOff x="5718616" y="1512714"/>
            <a:chExt cx="932756" cy="1176179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F908BC20-F7A5-58C3-BE6F-46137EF00425}"/>
                </a:ext>
              </a:extLst>
            </p:cNvPr>
            <p:cNvSpPr/>
            <p:nvPr/>
          </p:nvSpPr>
          <p:spPr>
            <a:xfrm>
              <a:off x="5766249" y="1881634"/>
              <a:ext cx="837488" cy="80725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906D89B-ED9C-0710-7AC5-5831ED13BACA}"/>
                </a:ext>
              </a:extLst>
            </p:cNvPr>
            <p:cNvSpPr txBox="1"/>
            <p:nvPr/>
          </p:nvSpPr>
          <p:spPr>
            <a:xfrm>
              <a:off x="5718616" y="1512714"/>
              <a:ext cx="93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Usagers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B52EA41-545D-DE66-7B3E-9876129B526B}"/>
              </a:ext>
            </a:extLst>
          </p:cNvPr>
          <p:cNvGrpSpPr/>
          <p:nvPr/>
        </p:nvGrpSpPr>
        <p:grpSpPr>
          <a:xfrm>
            <a:off x="8021567" y="1512303"/>
            <a:ext cx="1086516" cy="1176590"/>
            <a:chOff x="8021567" y="1512303"/>
            <a:chExt cx="1086516" cy="1176590"/>
          </a:xfrm>
        </p:grpSpPr>
        <p:sp>
          <p:nvSpPr>
            <p:cNvPr id="8" name="Cylindre 7">
              <a:extLst>
                <a:ext uri="{FF2B5EF4-FFF2-40B4-BE49-F238E27FC236}">
                  <a16:creationId xmlns:a16="http://schemas.microsoft.com/office/drawing/2014/main" id="{CBA77548-F24D-D55E-71B7-691609172132}"/>
                </a:ext>
              </a:extLst>
            </p:cNvPr>
            <p:cNvSpPr/>
            <p:nvPr/>
          </p:nvSpPr>
          <p:spPr>
            <a:xfrm>
              <a:off x="8146079" y="1881634"/>
              <a:ext cx="837488" cy="80725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2C0A88C-9015-0CE1-E3A0-95E336D3A6F9}"/>
                </a:ext>
              </a:extLst>
            </p:cNvPr>
            <p:cNvSpPr txBox="1"/>
            <p:nvPr/>
          </p:nvSpPr>
          <p:spPr>
            <a:xfrm>
              <a:off x="8021567" y="1512303"/>
              <a:ext cx="108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Véhicules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DF0C1E-00C6-2D6D-90E3-6A139958A15C}"/>
              </a:ext>
            </a:extLst>
          </p:cNvPr>
          <p:cNvGrpSpPr/>
          <p:nvPr/>
        </p:nvGrpSpPr>
        <p:grpSpPr>
          <a:xfrm>
            <a:off x="10744390" y="1512303"/>
            <a:ext cx="837488" cy="1176590"/>
            <a:chOff x="10744390" y="1512303"/>
            <a:chExt cx="837488" cy="1176590"/>
          </a:xfrm>
        </p:grpSpPr>
        <p:sp>
          <p:nvSpPr>
            <p:cNvPr id="13" name="Cylindre 12">
              <a:extLst>
                <a:ext uri="{FF2B5EF4-FFF2-40B4-BE49-F238E27FC236}">
                  <a16:creationId xmlns:a16="http://schemas.microsoft.com/office/drawing/2014/main" id="{86D312DE-7633-8258-D1D7-52A8FE4EE6C2}"/>
                </a:ext>
              </a:extLst>
            </p:cNvPr>
            <p:cNvSpPr/>
            <p:nvPr/>
          </p:nvSpPr>
          <p:spPr>
            <a:xfrm>
              <a:off x="10744390" y="1881634"/>
              <a:ext cx="837488" cy="807259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8642D7D-5ED4-D3F9-50C3-2A0BF9A83F5D}"/>
                </a:ext>
              </a:extLst>
            </p:cNvPr>
            <p:cNvSpPr txBox="1"/>
            <p:nvPr/>
          </p:nvSpPr>
          <p:spPr>
            <a:xfrm>
              <a:off x="10859464" y="1512303"/>
              <a:ext cx="607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Pool</a:t>
              </a:r>
            </a:p>
          </p:txBody>
        </p:sp>
      </p:grp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DC03682-07BA-BB4B-4573-D47AA01F2AEA}"/>
              </a:ext>
            </a:extLst>
          </p:cNvPr>
          <p:cNvSpPr/>
          <p:nvPr/>
        </p:nvSpPr>
        <p:spPr>
          <a:xfrm>
            <a:off x="10032146" y="2100597"/>
            <a:ext cx="316195" cy="3693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5">
            <a:extLst>
              <a:ext uri="{FF2B5EF4-FFF2-40B4-BE49-F238E27FC236}">
                <a16:creationId xmlns:a16="http://schemas.microsoft.com/office/drawing/2014/main" id="{0CFD51F1-AB4C-6246-6221-3D047929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92222"/>
              </p:ext>
            </p:extLst>
          </p:nvPr>
        </p:nvGraphicFramePr>
        <p:xfrm>
          <a:off x="524748" y="2957558"/>
          <a:ext cx="2052514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514">
                  <a:extLst>
                    <a:ext uri="{9D8B030D-6E8A-4147-A177-3AD203B41FA5}">
                      <a16:colId xmlns:a16="http://schemas.microsoft.com/office/drawing/2014/main" val="102647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57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strike="sngStrike" dirty="0"/>
                        <a:t>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1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>
                          <a:solidFill>
                            <a:srgbClr val="0070C0"/>
                          </a:solidFill>
                        </a:rPr>
                        <a:t>Age de l’usager lors de l’accident</a:t>
                      </a:r>
                    </a:p>
                    <a:p>
                      <a:pPr algn="ctr"/>
                      <a:endParaRPr lang="fr-FR" sz="1000" b="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fr-FR" sz="10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09830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D48E73D6-61C4-280B-B737-CB95EEDF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39929"/>
              </p:ext>
            </p:extLst>
          </p:nvPr>
        </p:nvGraphicFramePr>
        <p:xfrm>
          <a:off x="2876632" y="2961708"/>
          <a:ext cx="2052514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514">
                  <a:extLst>
                    <a:ext uri="{9D8B030D-6E8A-4147-A177-3AD203B41FA5}">
                      <a16:colId xmlns:a16="http://schemas.microsoft.com/office/drawing/2014/main" val="334240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46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strike="sngStrike" dirty="0"/>
                        <a:t>Largeur de la route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>
                          <a:solidFill>
                            <a:srgbClr val="0070C0"/>
                          </a:solidFill>
                        </a:rPr>
                        <a:t>Largeur de la route en catégoriel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>
                          <a:solidFill>
                            <a:srgbClr val="0070C0"/>
                          </a:solidFill>
                        </a:rPr>
                        <a:t>(par séquence de 5m)</a:t>
                      </a: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4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7515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7502128-FFE7-6FB4-D891-13110D38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37218"/>
              </p:ext>
            </p:extLst>
          </p:nvPr>
        </p:nvGraphicFramePr>
        <p:xfrm>
          <a:off x="5188499" y="2957558"/>
          <a:ext cx="2052514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514">
                  <a:extLst>
                    <a:ext uri="{9D8B030D-6E8A-4147-A177-3AD203B41FA5}">
                      <a16:colId xmlns:a16="http://schemas.microsoft.com/office/drawing/2014/main" val="61176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strike="sngStrike" dirty="0"/>
                        <a:t>Gravité blessure de l’usager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solidFill>
                            <a:srgbClr val="0070C0"/>
                          </a:solidFill>
                        </a:rPr>
                        <a:t>Gravité la plus importante de l’accident en binaire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solidFill>
                            <a:srgbClr val="0070C0"/>
                          </a:solidFill>
                        </a:rPr>
                        <a:t>(au moins un blessé grave: oui/non)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9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64787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2BC9486C-6B49-2048-485B-1CF25979B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96018"/>
              </p:ext>
            </p:extLst>
          </p:nvPr>
        </p:nvGraphicFramePr>
        <p:xfrm>
          <a:off x="7544404" y="2957558"/>
          <a:ext cx="2052514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514">
                  <a:extLst>
                    <a:ext uri="{9D8B030D-6E8A-4147-A177-3AD203B41FA5}">
                      <a16:colId xmlns:a16="http://schemas.microsoft.com/office/drawing/2014/main" val="57499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0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strike="sngStrike" dirty="0"/>
                        <a:t>Point de choc véhicule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6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rgbClr val="0070C0"/>
                          </a:solidFill>
                        </a:rPr>
                        <a:t>Nb de personnes du côté du choc</a:t>
                      </a: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53872"/>
                  </a:ext>
                </a:extLst>
              </a:tr>
            </a:tbl>
          </a:graphicData>
        </a:graphic>
      </p:graphicFrame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9451E7D-D647-A0D2-8AE5-78B77ACC5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4766"/>
              </p:ext>
            </p:extLst>
          </p:nvPr>
        </p:nvGraphicFramePr>
        <p:xfrm>
          <a:off x="10597948" y="2957558"/>
          <a:ext cx="1130371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0371">
                  <a:extLst>
                    <a:ext uri="{9D8B030D-6E8A-4147-A177-3AD203B41FA5}">
                      <a16:colId xmlns:a16="http://schemas.microsoft.com/office/drawing/2014/main" val="61176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1 065 053 lignes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sng" strike="noStrike" dirty="0"/>
                        <a:t>ID accident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9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64787"/>
                  </a:ext>
                </a:extLst>
              </a:tr>
            </a:tbl>
          </a:graphicData>
        </a:graphic>
      </p:graphicFrame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8FB778F-25E7-FD3F-E4D4-A17E33AD70FA}"/>
              </a:ext>
            </a:extLst>
          </p:cNvPr>
          <p:cNvSpPr/>
          <p:nvPr/>
        </p:nvSpPr>
        <p:spPr>
          <a:xfrm>
            <a:off x="524749" y="5056842"/>
            <a:ext cx="11203570" cy="798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0070C0"/>
                </a:solidFill>
              </a:rPr>
              <a:t>Nouvelles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Ajout de data externes: coordonnées GPS, jours fériés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Fusion des  4 </a:t>
            </a:r>
            <a:r>
              <a:rPr lang="fr-FR" sz="1400" b="1" dirty="0" err="1">
                <a:solidFill>
                  <a:schemeClr val="tx1"/>
                </a:solidFill>
              </a:rPr>
              <a:t>BdD</a:t>
            </a:r>
            <a:r>
              <a:rPr lang="fr-FR" sz="1400" b="1" dirty="0">
                <a:solidFill>
                  <a:schemeClr val="tx1"/>
                </a:solidFill>
              </a:rPr>
              <a:t> pour créer la table de travail sur la clé « ID accident »</a:t>
            </a:r>
          </a:p>
        </p:txBody>
      </p:sp>
    </p:spTree>
    <p:extLst>
      <p:ext uri="{BB962C8B-B14F-4D97-AF65-F5344CB8AC3E}">
        <p14:creationId xmlns:p14="http://schemas.microsoft.com/office/powerpoint/2010/main" val="6226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Méthodes – Visualisations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0592FC2-0A97-5CE4-DAA7-A0EBAD0E65B0}"/>
              </a:ext>
            </a:extLst>
          </p:cNvPr>
          <p:cNvSpPr/>
          <p:nvPr/>
        </p:nvSpPr>
        <p:spPr>
          <a:xfrm>
            <a:off x="252815" y="1623700"/>
            <a:ext cx="3580682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Variable à prédire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780AD46-4B20-F837-E273-C5C18812D091}"/>
              </a:ext>
            </a:extLst>
          </p:cNvPr>
          <p:cNvSpPr/>
          <p:nvPr/>
        </p:nvSpPr>
        <p:spPr>
          <a:xfrm>
            <a:off x="4318531" y="1623699"/>
            <a:ext cx="3582000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Variables explicatives</a:t>
            </a:r>
          </a:p>
          <a:p>
            <a:pPr algn="ctr"/>
            <a:r>
              <a:rPr lang="fr-FR" dirty="0"/>
              <a:t>En fonction de la variable à prédire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97EF8E-A85B-CEA2-5353-DEF4C86772A0}"/>
              </a:ext>
            </a:extLst>
          </p:cNvPr>
          <p:cNvSpPr/>
          <p:nvPr/>
        </p:nvSpPr>
        <p:spPr>
          <a:xfrm>
            <a:off x="8391318" y="1623699"/>
            <a:ext cx="3582000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Variables explicatives</a:t>
            </a:r>
          </a:p>
          <a:p>
            <a:pPr algn="ctr"/>
            <a:r>
              <a:rPr lang="fr-FR" dirty="0"/>
              <a:t>Entre elles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0A7E191-80DC-CE00-71C6-5538E8492D26}"/>
              </a:ext>
            </a:extLst>
          </p:cNvPr>
          <p:cNvCxnSpPr>
            <a:cxnSpLocks/>
          </p:cNvCxnSpPr>
          <p:nvPr/>
        </p:nvCxnSpPr>
        <p:spPr>
          <a:xfrm>
            <a:off x="4076343" y="1623699"/>
            <a:ext cx="0" cy="45207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9768202-4DA4-F048-EA8E-F04C8D6458D4}"/>
              </a:ext>
            </a:extLst>
          </p:cNvPr>
          <p:cNvCxnSpPr>
            <a:cxnSpLocks/>
          </p:cNvCxnSpPr>
          <p:nvPr/>
        </p:nvCxnSpPr>
        <p:spPr>
          <a:xfrm>
            <a:off x="8142719" y="1690643"/>
            <a:ext cx="0" cy="445378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C5A5477-F23D-AD13-F81F-CB088593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" y="2929242"/>
            <a:ext cx="3855240" cy="20426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0B6F63C-CB7D-E35F-AF5B-C068CB12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25" y="2821705"/>
            <a:ext cx="2705478" cy="2257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42E56F0-2D3A-1F60-3207-A594A7095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62" y="2550206"/>
            <a:ext cx="2943636" cy="2800741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536A765-9FC1-AD4C-9BDC-EFEC7CBF4219}"/>
              </a:ext>
            </a:extLst>
          </p:cNvPr>
          <p:cNvSpPr/>
          <p:nvPr/>
        </p:nvSpPr>
        <p:spPr>
          <a:xfrm>
            <a:off x="252814" y="5414244"/>
            <a:ext cx="3581337" cy="80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La variable à prédire correspond à l’information binaire « Au moins un des usagers a été hospitalisé ou tué » (oui/non)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76E8F86-073D-9BE1-6B1C-F1C34C50D212}"/>
              </a:ext>
            </a:extLst>
          </p:cNvPr>
          <p:cNvSpPr/>
          <p:nvPr/>
        </p:nvSpPr>
        <p:spPr>
          <a:xfrm>
            <a:off x="4318532" y="5414244"/>
            <a:ext cx="3581994" cy="80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Ce type de représentation nous a permis d’avoir de l’intuition concernant les variables explicatives qui allaient être performantes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74BA9C-70EB-0CCD-D5ED-93137ABB8EA2}"/>
              </a:ext>
            </a:extLst>
          </p:cNvPr>
          <p:cNvSpPr/>
          <p:nvPr/>
        </p:nvSpPr>
        <p:spPr>
          <a:xfrm>
            <a:off x="8391319" y="5414244"/>
            <a:ext cx="3581994" cy="80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Le calcul des V de Cramer entre les variables explicatives a servi à sélectionner les données avant modélisation</a:t>
            </a:r>
          </a:p>
        </p:txBody>
      </p:sp>
    </p:spTree>
    <p:extLst>
      <p:ext uri="{BB962C8B-B14F-4D97-AF65-F5344CB8AC3E}">
        <p14:creationId xmlns:p14="http://schemas.microsoft.com/office/powerpoint/2010/main" val="3114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5BDFD861-E4A8-71C4-5DBD-1E3CC35D2C54}"/>
              </a:ext>
            </a:extLst>
          </p:cNvPr>
          <p:cNvSpPr/>
          <p:nvPr/>
        </p:nvSpPr>
        <p:spPr>
          <a:xfrm>
            <a:off x="8391319" y="2657742"/>
            <a:ext cx="3581994" cy="180582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DF0661-6F5A-8E85-0A1F-E385507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Méthodes – Sélection des données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6FACFBA-0A2B-103B-617E-FC4DAEA2A80A}"/>
              </a:ext>
            </a:extLst>
          </p:cNvPr>
          <p:cNvSpPr/>
          <p:nvPr/>
        </p:nvSpPr>
        <p:spPr>
          <a:xfrm>
            <a:off x="252815" y="1623700"/>
            <a:ext cx="3580682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Objectifs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ED1BEC3-F9D7-E27D-D0FE-F9BF118C0490}"/>
              </a:ext>
            </a:extLst>
          </p:cNvPr>
          <p:cNvSpPr/>
          <p:nvPr/>
        </p:nvSpPr>
        <p:spPr>
          <a:xfrm>
            <a:off x="4318531" y="1623699"/>
            <a:ext cx="3582000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Décisions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3C3F8CA-17FE-7A83-0A86-999B85096066}"/>
              </a:ext>
            </a:extLst>
          </p:cNvPr>
          <p:cNvSpPr/>
          <p:nvPr/>
        </p:nvSpPr>
        <p:spPr>
          <a:xfrm>
            <a:off x="8391318" y="1623699"/>
            <a:ext cx="3582000" cy="6580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Jeu de données de modélisation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73431E3-E772-6D70-C1B5-61ABC4FC0DFF}"/>
              </a:ext>
            </a:extLst>
          </p:cNvPr>
          <p:cNvCxnSpPr>
            <a:cxnSpLocks/>
          </p:cNvCxnSpPr>
          <p:nvPr/>
        </p:nvCxnSpPr>
        <p:spPr>
          <a:xfrm>
            <a:off x="4076343" y="1623699"/>
            <a:ext cx="0" cy="45207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16ED599-6BD4-83E1-7AAD-89AA86FCD810}"/>
              </a:ext>
            </a:extLst>
          </p:cNvPr>
          <p:cNvCxnSpPr>
            <a:cxnSpLocks/>
          </p:cNvCxnSpPr>
          <p:nvPr/>
        </p:nvCxnSpPr>
        <p:spPr>
          <a:xfrm>
            <a:off x="8142719" y="1690643"/>
            <a:ext cx="0" cy="445378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348A9B1A-4F94-C020-FD4E-3E1DBE1F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1" y="3900808"/>
            <a:ext cx="727327" cy="708517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8D751AF0-4E8D-3117-0A2E-BFBE430A7486}"/>
              </a:ext>
            </a:extLst>
          </p:cNvPr>
          <p:cNvGrpSpPr/>
          <p:nvPr/>
        </p:nvGrpSpPr>
        <p:grpSpPr>
          <a:xfrm>
            <a:off x="1739615" y="3956526"/>
            <a:ext cx="621085" cy="597079"/>
            <a:chOff x="1411279" y="2763069"/>
            <a:chExt cx="621085" cy="597079"/>
          </a:xfrm>
          <a:solidFill>
            <a:schemeClr val="accent3">
              <a:lumMod val="60000"/>
              <a:lumOff val="40000"/>
            </a:schemeClr>
          </a:solidFill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95AA837-F601-5A1C-996A-21F9666DA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380" y="2805587"/>
              <a:ext cx="210126" cy="285928"/>
            </a:xfrm>
            <a:prstGeom prst="lin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CD86D4-82C2-F0C0-56E8-BD3877A61390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593201" y="3053132"/>
              <a:ext cx="210126" cy="285928"/>
            </a:xfrm>
            <a:prstGeom prst="lin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8FB47C5-0247-06F8-0841-2CFFE1C44792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>
              <a:off x="1623389" y="2811563"/>
              <a:ext cx="387887" cy="527497"/>
            </a:xfrm>
            <a:prstGeom prst="line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13F11D-F122-14FD-F9F0-71787F2823B6}"/>
                </a:ext>
              </a:extLst>
            </p:cNvPr>
            <p:cNvSpPr/>
            <p:nvPr/>
          </p:nvSpPr>
          <p:spPr>
            <a:xfrm>
              <a:off x="1563880" y="2763069"/>
              <a:ext cx="144000" cy="144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213FE71-9E73-EB7E-3317-5054F72C2213}"/>
                </a:ext>
              </a:extLst>
            </p:cNvPr>
            <p:cNvSpPr/>
            <p:nvPr/>
          </p:nvSpPr>
          <p:spPr>
            <a:xfrm>
              <a:off x="1727181" y="2981132"/>
              <a:ext cx="144000" cy="144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C60E6FC-B9BE-A811-C026-936CF994ECD1}"/>
                </a:ext>
              </a:extLst>
            </p:cNvPr>
            <p:cNvSpPr/>
            <p:nvPr/>
          </p:nvSpPr>
          <p:spPr>
            <a:xfrm>
              <a:off x="1411279" y="2981132"/>
              <a:ext cx="144000" cy="144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B0EF29D-6711-1E91-F575-338B0C956559}"/>
                </a:ext>
              </a:extLst>
            </p:cNvPr>
            <p:cNvSpPr/>
            <p:nvPr/>
          </p:nvSpPr>
          <p:spPr>
            <a:xfrm>
              <a:off x="1888364" y="3216148"/>
              <a:ext cx="144000" cy="144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F52B4F7-A9A5-596A-1E82-335F80311F90}"/>
                </a:ext>
              </a:extLst>
            </p:cNvPr>
            <p:cNvSpPr/>
            <p:nvPr/>
          </p:nvSpPr>
          <p:spPr>
            <a:xfrm>
              <a:off x="1572113" y="3216148"/>
              <a:ext cx="144000" cy="14400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C5E5A2EB-753F-0123-B3D3-3F1A9D74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8" y="3985272"/>
            <a:ext cx="535077" cy="52263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E022958-D1BD-B4F4-4DBE-FA79E5B49025}"/>
              </a:ext>
            </a:extLst>
          </p:cNvPr>
          <p:cNvSpPr txBox="1"/>
          <p:nvPr/>
        </p:nvSpPr>
        <p:spPr>
          <a:xfrm>
            <a:off x="696622" y="2392484"/>
            <a:ext cx="268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1- Pouvoir comparer nos modèles</a:t>
            </a:r>
          </a:p>
          <a:p>
            <a:pPr algn="ctr"/>
            <a:r>
              <a:rPr lang="fr-FR" sz="1400" b="1" dirty="0"/>
              <a:t>sur le même jeu de données</a:t>
            </a:r>
          </a:p>
        </p:txBody>
      </p:sp>
      <p:sp>
        <p:nvSpPr>
          <p:cNvPr id="28" name="Cylindre 27">
            <a:extLst>
              <a:ext uri="{FF2B5EF4-FFF2-40B4-BE49-F238E27FC236}">
                <a16:creationId xmlns:a16="http://schemas.microsoft.com/office/drawing/2014/main" id="{F0CA72E0-27DE-99B5-32C7-7BF2A43FE5B2}"/>
              </a:ext>
            </a:extLst>
          </p:cNvPr>
          <p:cNvSpPr/>
          <p:nvPr/>
        </p:nvSpPr>
        <p:spPr>
          <a:xfrm>
            <a:off x="1807183" y="2982608"/>
            <a:ext cx="496667" cy="527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D269BD9-D68F-92A1-4031-B49E3DA53944}"/>
              </a:ext>
            </a:extLst>
          </p:cNvPr>
          <p:cNvSpPr/>
          <p:nvPr/>
        </p:nvSpPr>
        <p:spPr>
          <a:xfrm rot="5400000">
            <a:off x="1929449" y="3608366"/>
            <a:ext cx="252133" cy="260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7A4E41F6-45BE-1A12-EA05-E8BA9A7A3DB5}"/>
              </a:ext>
            </a:extLst>
          </p:cNvPr>
          <p:cNvSpPr/>
          <p:nvPr/>
        </p:nvSpPr>
        <p:spPr>
          <a:xfrm rot="7809071">
            <a:off x="1401343" y="3594226"/>
            <a:ext cx="252133" cy="260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8A4F9FBB-448A-29E8-5F43-CECD995BD885}"/>
              </a:ext>
            </a:extLst>
          </p:cNvPr>
          <p:cNvSpPr/>
          <p:nvPr/>
        </p:nvSpPr>
        <p:spPr>
          <a:xfrm rot="13790929" flipH="1">
            <a:off x="2457554" y="3591913"/>
            <a:ext cx="252133" cy="260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CD8E37-A50C-DCC5-AA29-043E534830DE}"/>
              </a:ext>
            </a:extLst>
          </p:cNvPr>
          <p:cNvSpPr txBox="1"/>
          <p:nvPr/>
        </p:nvSpPr>
        <p:spPr>
          <a:xfrm>
            <a:off x="460028" y="4983081"/>
            <a:ext cx="31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2- Réduire le nombre de features afin de pouvoir tuner nos données rapidement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91B97E1B-CD0D-2989-78ED-91141AE6966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2990" y="5561387"/>
            <a:ext cx="520333" cy="50687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8BE35B7-6BF9-7A1E-4BBB-D9E036B55D35}"/>
              </a:ext>
            </a:extLst>
          </p:cNvPr>
          <p:cNvSpPr txBox="1"/>
          <p:nvPr/>
        </p:nvSpPr>
        <p:spPr>
          <a:xfrm>
            <a:off x="4520504" y="2392484"/>
            <a:ext cx="315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« </a:t>
            </a:r>
            <a:r>
              <a:rPr lang="fr-FR" sz="1400" b="1" dirty="0" err="1"/>
              <a:t>One-hot</a:t>
            </a:r>
            <a:r>
              <a:rPr lang="fr-FR" sz="1400" b="1" dirty="0"/>
              <a:t> </a:t>
            </a:r>
            <a:r>
              <a:rPr lang="fr-FR" sz="1400" b="1" dirty="0" err="1"/>
              <a:t>encoding</a:t>
            </a:r>
            <a:r>
              <a:rPr lang="fr-FR" sz="1400" b="1" dirty="0"/>
              <a:t> »</a:t>
            </a:r>
          </a:p>
          <a:p>
            <a:pPr algn="ctr"/>
            <a:r>
              <a:rPr lang="fr-FR" sz="1400" b="1" dirty="0"/>
              <a:t>pour créer des features de modélisation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FC7E608-2CBE-B2D0-25AF-9BE427D092AF}"/>
              </a:ext>
            </a:extLst>
          </p:cNvPr>
          <p:cNvSpPr txBox="1"/>
          <p:nvPr/>
        </p:nvSpPr>
        <p:spPr>
          <a:xfrm>
            <a:off x="4739313" y="4987700"/>
            <a:ext cx="271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Règles sur les variables &amp; features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D907A-5656-12A2-B1AB-0C1AE0F57750}"/>
              </a:ext>
            </a:extLst>
          </p:cNvPr>
          <p:cNvSpPr/>
          <p:nvPr/>
        </p:nvSpPr>
        <p:spPr>
          <a:xfrm>
            <a:off x="4322651" y="3061768"/>
            <a:ext cx="747734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Météo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DF6DEC-EECB-1158-1A0F-BAC8FFE3458D}"/>
              </a:ext>
            </a:extLst>
          </p:cNvPr>
          <p:cNvSpPr/>
          <p:nvPr/>
        </p:nvSpPr>
        <p:spPr>
          <a:xfrm>
            <a:off x="4321381" y="3476559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Soleil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A05DA0-15DF-B2E8-1F56-6F3D07050432}"/>
              </a:ext>
            </a:extLst>
          </p:cNvPr>
          <p:cNvSpPr/>
          <p:nvPr/>
        </p:nvSpPr>
        <p:spPr>
          <a:xfrm>
            <a:off x="4322651" y="3811558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Pluie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664101-9A58-9F7A-A35F-5F998A65D55B}"/>
              </a:ext>
            </a:extLst>
          </p:cNvPr>
          <p:cNvSpPr/>
          <p:nvPr/>
        </p:nvSpPr>
        <p:spPr>
          <a:xfrm>
            <a:off x="4322651" y="4149003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Neige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36956A-855C-4998-B90F-7B386EDCC5F3}"/>
              </a:ext>
            </a:extLst>
          </p:cNvPr>
          <p:cNvSpPr/>
          <p:nvPr/>
        </p:nvSpPr>
        <p:spPr>
          <a:xfrm>
            <a:off x="5465466" y="3073502"/>
            <a:ext cx="747734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Soleil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4AE0BB-F472-4BA7-BB7A-A9914FA6DC01}"/>
              </a:ext>
            </a:extLst>
          </p:cNvPr>
          <p:cNvSpPr/>
          <p:nvPr/>
        </p:nvSpPr>
        <p:spPr>
          <a:xfrm>
            <a:off x="5464196" y="3488293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1C4F54-A235-B78C-AFAB-4BD9D4C7B67E}"/>
              </a:ext>
            </a:extLst>
          </p:cNvPr>
          <p:cNvSpPr/>
          <p:nvPr/>
        </p:nvSpPr>
        <p:spPr>
          <a:xfrm>
            <a:off x="5458496" y="3817738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2DE7EC-5C4A-EA55-8602-4816E6CDD12E}"/>
              </a:ext>
            </a:extLst>
          </p:cNvPr>
          <p:cNvSpPr/>
          <p:nvPr/>
        </p:nvSpPr>
        <p:spPr>
          <a:xfrm>
            <a:off x="5465466" y="4149003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9EC9B5-484C-1266-1904-56F06CB27642}"/>
              </a:ext>
            </a:extLst>
          </p:cNvPr>
          <p:cNvSpPr/>
          <p:nvPr/>
        </p:nvSpPr>
        <p:spPr>
          <a:xfrm>
            <a:off x="6310557" y="3067635"/>
            <a:ext cx="747734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Neige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BFD4BB-33C7-8D84-5A78-211D830DFDE0}"/>
              </a:ext>
            </a:extLst>
          </p:cNvPr>
          <p:cNvSpPr/>
          <p:nvPr/>
        </p:nvSpPr>
        <p:spPr>
          <a:xfrm>
            <a:off x="6309287" y="3482426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9974BC-7DFF-181C-9851-A45428BDDC56}"/>
              </a:ext>
            </a:extLst>
          </p:cNvPr>
          <p:cNvSpPr/>
          <p:nvPr/>
        </p:nvSpPr>
        <p:spPr>
          <a:xfrm>
            <a:off x="6306437" y="3822041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AA029D-AAD3-81B3-BBB1-928DB89A8109}"/>
              </a:ext>
            </a:extLst>
          </p:cNvPr>
          <p:cNvSpPr/>
          <p:nvPr/>
        </p:nvSpPr>
        <p:spPr>
          <a:xfrm>
            <a:off x="6306437" y="4151664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390336-2457-F27A-BC4A-BE150B8B1642}"/>
              </a:ext>
            </a:extLst>
          </p:cNvPr>
          <p:cNvSpPr/>
          <p:nvPr/>
        </p:nvSpPr>
        <p:spPr>
          <a:xfrm>
            <a:off x="7155648" y="3061768"/>
            <a:ext cx="747734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Pluie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E370D8-B67A-A8C3-42BF-D31ABC5ACC0C}"/>
              </a:ext>
            </a:extLst>
          </p:cNvPr>
          <p:cNvSpPr/>
          <p:nvPr/>
        </p:nvSpPr>
        <p:spPr>
          <a:xfrm>
            <a:off x="7155648" y="3486343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51930B-C397-EAB0-BE04-F128BE383172}"/>
              </a:ext>
            </a:extLst>
          </p:cNvPr>
          <p:cNvSpPr/>
          <p:nvPr/>
        </p:nvSpPr>
        <p:spPr>
          <a:xfrm>
            <a:off x="7151528" y="3816174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BF03CE-5CDE-2B0E-C38E-7E14D3327C96}"/>
              </a:ext>
            </a:extLst>
          </p:cNvPr>
          <p:cNvSpPr/>
          <p:nvPr/>
        </p:nvSpPr>
        <p:spPr>
          <a:xfrm>
            <a:off x="7148678" y="4155789"/>
            <a:ext cx="747734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4EAF1A4E-B04C-9BC2-FBAA-C73C64933148}"/>
              </a:ext>
            </a:extLst>
          </p:cNvPr>
          <p:cNvSpPr/>
          <p:nvPr/>
        </p:nvSpPr>
        <p:spPr>
          <a:xfrm>
            <a:off x="5142733" y="3096988"/>
            <a:ext cx="252133" cy="26080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A2AB0BC-DB38-CBF0-7CAD-735F11A5EBCE}"/>
              </a:ext>
            </a:extLst>
          </p:cNvPr>
          <p:cNvSpPr/>
          <p:nvPr/>
        </p:nvSpPr>
        <p:spPr>
          <a:xfrm>
            <a:off x="4318532" y="5414245"/>
            <a:ext cx="3581994" cy="73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Suppression de variables avec trop de valeurs manquantes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Suppression d’une des variables parmi deux variables liées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Suppression des features jusqu’à n’en avoir plus que 70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4F584F-A8B2-D03F-B4FE-B53F22A9AD80}"/>
              </a:ext>
            </a:extLst>
          </p:cNvPr>
          <p:cNvSpPr txBox="1"/>
          <p:nvPr/>
        </p:nvSpPr>
        <p:spPr>
          <a:xfrm>
            <a:off x="9092081" y="2852768"/>
            <a:ext cx="218046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4"/>
                </a:solidFill>
              </a:rPr>
              <a:t>70 features</a:t>
            </a:r>
          </a:p>
          <a:p>
            <a:pPr algn="ctr"/>
            <a:endParaRPr lang="fr-FR" sz="1200" b="1" dirty="0">
              <a:solidFill>
                <a:schemeClr val="accent4"/>
              </a:solidFill>
            </a:endParaRPr>
          </a:p>
          <a:p>
            <a:pPr algn="ctr"/>
            <a:r>
              <a:rPr lang="fr-FR" sz="2000" b="1" dirty="0">
                <a:solidFill>
                  <a:schemeClr val="accent4"/>
                </a:solidFill>
              </a:rPr>
              <a:t>836 553 accidents</a:t>
            </a:r>
          </a:p>
          <a:p>
            <a:pPr algn="ctr"/>
            <a:endParaRPr lang="fr-FR" sz="1200" b="1" dirty="0">
              <a:solidFill>
                <a:schemeClr val="accent4"/>
              </a:solidFill>
            </a:endParaRPr>
          </a:p>
          <a:p>
            <a:pPr algn="ctr"/>
            <a:r>
              <a:rPr lang="fr-FR" sz="2000" b="1" dirty="0">
                <a:solidFill>
                  <a:schemeClr val="accent4"/>
                </a:solidFill>
              </a:rPr>
              <a:t>Prévalence de 42%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41EDA6D-47CA-F6E7-122D-242B6A266FAB}"/>
              </a:ext>
            </a:extLst>
          </p:cNvPr>
          <p:cNvGrpSpPr/>
          <p:nvPr/>
        </p:nvGrpSpPr>
        <p:grpSpPr>
          <a:xfrm>
            <a:off x="8626494" y="4947474"/>
            <a:ext cx="3111641" cy="1106362"/>
            <a:chOff x="8572527" y="4722071"/>
            <a:chExt cx="3111641" cy="1106362"/>
          </a:xfrm>
        </p:grpSpPr>
        <p:sp>
          <p:nvSpPr>
            <p:cNvPr id="57" name="Cylindre 56">
              <a:extLst>
                <a:ext uri="{FF2B5EF4-FFF2-40B4-BE49-F238E27FC236}">
                  <a16:creationId xmlns:a16="http://schemas.microsoft.com/office/drawing/2014/main" id="{58150AB5-6E7D-7977-EA5D-18383C2107B7}"/>
                </a:ext>
              </a:extLst>
            </p:cNvPr>
            <p:cNvSpPr/>
            <p:nvPr/>
          </p:nvSpPr>
          <p:spPr>
            <a:xfrm>
              <a:off x="9132560" y="5298021"/>
              <a:ext cx="496667" cy="52749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80 %</a:t>
              </a:r>
            </a:p>
          </p:txBody>
        </p:sp>
        <p:sp>
          <p:nvSpPr>
            <p:cNvPr id="58" name="Cylindre 57">
              <a:extLst>
                <a:ext uri="{FF2B5EF4-FFF2-40B4-BE49-F238E27FC236}">
                  <a16:creationId xmlns:a16="http://schemas.microsoft.com/office/drawing/2014/main" id="{19E1B6B0-862C-A1B1-A24F-A685FD97C949}"/>
                </a:ext>
              </a:extLst>
            </p:cNvPr>
            <p:cNvSpPr/>
            <p:nvPr/>
          </p:nvSpPr>
          <p:spPr>
            <a:xfrm>
              <a:off x="10905082" y="5300936"/>
              <a:ext cx="496667" cy="52749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20 %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66DB53A-B2AE-9948-F49A-03D192E18ED7}"/>
                </a:ext>
              </a:extLst>
            </p:cNvPr>
            <p:cNvSpPr txBox="1"/>
            <p:nvPr/>
          </p:nvSpPr>
          <p:spPr>
            <a:xfrm>
              <a:off x="8572527" y="4722071"/>
              <a:ext cx="1619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/>
                <a:t>Jeu d’entraînement</a:t>
              </a:r>
            </a:p>
            <a:p>
              <a:pPr algn="ctr"/>
              <a:r>
                <a:rPr lang="fr-FR" sz="1400" b="1" dirty="0"/>
                <a:t>N = 669 242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77E2149F-93F3-7E47-91AE-552683B7C1B0}"/>
                </a:ext>
              </a:extLst>
            </p:cNvPr>
            <p:cNvSpPr txBox="1"/>
            <p:nvPr/>
          </p:nvSpPr>
          <p:spPr>
            <a:xfrm>
              <a:off x="10622660" y="4722071"/>
              <a:ext cx="10615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/>
                <a:t>Jeu de test</a:t>
              </a:r>
            </a:p>
            <a:p>
              <a:pPr algn="ctr"/>
              <a:r>
                <a:rPr lang="fr-FR" sz="1400" b="1" dirty="0"/>
                <a:t>N = 167 311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4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" grpId="0" animBg="1"/>
      <p:bldP spid="7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34126-CBFE-955E-F642-349FB1592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C6E2C39-3E2F-7589-3EAB-422099682162}"/>
              </a:ext>
            </a:extLst>
          </p:cNvPr>
          <p:cNvGrpSpPr/>
          <p:nvPr/>
        </p:nvGrpSpPr>
        <p:grpSpPr>
          <a:xfrm>
            <a:off x="677501" y="914399"/>
            <a:ext cx="4741471" cy="3605577"/>
            <a:chOff x="1049686" y="1726250"/>
            <a:chExt cx="3076487" cy="2441960"/>
          </a:xfrm>
          <a:scene3d>
            <a:camera prst="perspectiveContrastingRightFacing" fov="3900000">
              <a:rot lat="600000" lon="19800000" rev="0"/>
            </a:camera>
            <a:lightRig rig="flat" dir="t"/>
          </a:scene3d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81D447-C262-8B15-0D25-FD3CD9199CFA}"/>
                </a:ext>
              </a:extLst>
            </p:cNvPr>
            <p:cNvCxnSpPr/>
            <p:nvPr/>
          </p:nvCxnSpPr>
          <p:spPr>
            <a:xfrm flipV="1">
              <a:off x="3569270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7A852E6-47FB-F66A-0FFD-5D551B88596D}"/>
                </a:ext>
              </a:extLst>
            </p:cNvPr>
            <p:cNvCxnSpPr/>
            <p:nvPr/>
          </p:nvCxnSpPr>
          <p:spPr>
            <a:xfrm flipV="1">
              <a:off x="1570978" y="3065803"/>
              <a:ext cx="0" cy="1102407"/>
            </a:xfrm>
            <a:prstGeom prst="line">
              <a:avLst/>
            </a:prstGeom>
            <a:ln w="76200">
              <a:solidFill>
                <a:schemeClr val="bg1"/>
              </a:solidFill>
            </a:ln>
            <a:sp3d prstMaterial="meta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1F4ED6-292F-12C8-7D58-E6026FEA1760}"/>
                </a:ext>
              </a:extLst>
            </p:cNvPr>
            <p:cNvSpPr/>
            <p:nvPr/>
          </p:nvSpPr>
          <p:spPr>
            <a:xfrm>
              <a:off x="1049686" y="1726250"/>
              <a:ext cx="3076487" cy="1890757"/>
            </a:xfrm>
            <a:prstGeom prst="rect">
              <a:avLst/>
            </a:prstGeom>
            <a:gradFill flip="none" rotWithShape="1">
              <a:gsLst>
                <a:gs pos="100000">
                  <a:srgbClr val="4599DF"/>
                </a:gs>
                <a:gs pos="0">
                  <a:srgbClr val="72B3E8"/>
                </a:gs>
              </a:gsLst>
              <a:lin ang="0" scaled="1"/>
              <a:tileRect/>
            </a:gradFill>
            <a:ln w="38100">
              <a:solidFill>
                <a:schemeClr val="bg1"/>
              </a:solidFill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fr-FR" sz="2800" b="1" dirty="0"/>
                <a:t>R E S U L T A T S </a:t>
              </a:r>
            </a:p>
            <a:p>
              <a:r>
                <a:rPr lang="fr-FR" sz="2800" b="1" dirty="0"/>
                <a:t>D I S C U S </a:t>
              </a:r>
              <a:r>
                <a:rPr lang="fr-FR" sz="2800" b="1" dirty="0" err="1"/>
                <a:t>S</a:t>
              </a:r>
              <a:r>
                <a:rPr lang="fr-FR" sz="2800" b="1" dirty="0"/>
                <a:t> I O N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35C1C-B730-2B0A-CBDB-1F4132018173}"/>
                </a:ext>
              </a:extLst>
            </p:cNvPr>
            <p:cNvSpPr/>
            <p:nvPr/>
          </p:nvSpPr>
          <p:spPr>
            <a:xfrm>
              <a:off x="3393036" y="1726250"/>
              <a:ext cx="674286" cy="1890757"/>
            </a:xfrm>
            <a:prstGeom prst="rect">
              <a:avLst/>
            </a:prstGeom>
            <a:noFill/>
            <a:ln w="38100"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fr-FR" sz="2800" b="1" dirty="0"/>
                <a:t>1</a:t>
              </a:r>
            </a:p>
            <a:p>
              <a:pPr algn="ctr"/>
              <a:r>
                <a:rPr lang="fr-FR" sz="2800" b="1" dirty="0"/>
                <a:t>6</a:t>
              </a: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CCCC7582-A0CE-23D9-D875-BDFACFA81B63}"/>
              </a:ext>
            </a:extLst>
          </p:cNvPr>
          <p:cNvGrpSpPr/>
          <p:nvPr/>
        </p:nvGrpSpPr>
        <p:grpSpPr>
          <a:xfrm>
            <a:off x="452927" y="0"/>
            <a:ext cx="11739073" cy="6858000"/>
            <a:chOff x="4276166" y="601719"/>
            <a:chExt cx="7915834" cy="5711968"/>
          </a:xfrm>
        </p:grpSpPr>
        <p:sp>
          <p:nvSpPr>
            <p:cNvPr id="10" name="Freeform: Shape 53">
              <a:extLst>
                <a:ext uri="{FF2B5EF4-FFF2-40B4-BE49-F238E27FC236}">
                  <a16:creationId xmlns:a16="http://schemas.microsoft.com/office/drawing/2014/main" id="{2CADECD2-9DE8-37D1-40FE-37E4FAABD95E}"/>
                </a:ext>
              </a:extLst>
            </p:cNvPr>
            <p:cNvSpPr/>
            <p:nvPr/>
          </p:nvSpPr>
          <p:spPr>
            <a:xfrm flipH="1">
              <a:off x="4276166" y="601719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11" name="Freeform: Shape 54">
              <a:extLst>
                <a:ext uri="{FF2B5EF4-FFF2-40B4-BE49-F238E27FC236}">
                  <a16:creationId xmlns:a16="http://schemas.microsoft.com/office/drawing/2014/main" id="{F6A9266D-D74E-8E02-0EE2-5612E6DD63B7}"/>
                </a:ext>
              </a:extLst>
            </p:cNvPr>
            <p:cNvSpPr/>
            <p:nvPr/>
          </p:nvSpPr>
          <p:spPr>
            <a:xfrm flipH="1">
              <a:off x="5183236" y="722635"/>
              <a:ext cx="7008764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5" name="TextBox 38">
            <a:extLst>
              <a:ext uri="{FF2B5EF4-FFF2-40B4-BE49-F238E27FC236}">
                <a16:creationId xmlns:a16="http://schemas.microsoft.com/office/drawing/2014/main" id="{47D163A3-1C39-6E6E-2817-9F70DA3B5F4D}"/>
              </a:ext>
            </a:extLst>
          </p:cNvPr>
          <p:cNvSpPr txBox="1"/>
          <p:nvPr/>
        </p:nvSpPr>
        <p:spPr>
          <a:xfrm>
            <a:off x="4808667" y="4886939"/>
            <a:ext cx="6930406" cy="144655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800" b="1" noProof="1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423454879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1264</Words>
  <Application>Microsoft Office PowerPoint</Application>
  <PresentationFormat>Grand écran</PresentationFormat>
  <Paragraphs>415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Rétrospective</vt:lpstr>
      <vt:lpstr>Présentation PowerPoint</vt:lpstr>
      <vt:lpstr>Présentation PowerPoint</vt:lpstr>
      <vt:lpstr>Introduction – Case study</vt:lpstr>
      <vt:lpstr>Présentation PowerPoint</vt:lpstr>
      <vt:lpstr>Méthodes – Présentation des données</vt:lpstr>
      <vt:lpstr>Méthodes – Preprocessing</vt:lpstr>
      <vt:lpstr>Méthodes – Visualisations</vt:lpstr>
      <vt:lpstr>Méthodes – Sélection des données</vt:lpstr>
      <vt:lpstr>Présentation PowerPoint</vt:lpstr>
      <vt:lpstr>Résultats – Métrique et cross-validation</vt:lpstr>
      <vt:lpstr>Résultats – Interprétation prédictions XGBooost</vt:lpstr>
      <vt:lpstr>Résultats – Case study</vt:lpstr>
      <vt:lpstr>Résultats – Performance des features</vt:lpstr>
      <vt:lpstr>Présentation PowerPoint</vt:lpstr>
      <vt:lpstr>Regard critique</vt:lpstr>
      <vt:lpstr>Conclusion</vt:lpstr>
      <vt:lpstr>Présentation PowerPoint</vt:lpstr>
      <vt:lpstr>Annexe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anonyme dupont</dc:creator>
  <cp:lastModifiedBy>Pascal OSSARD</cp:lastModifiedBy>
  <cp:revision>285</cp:revision>
  <dcterms:created xsi:type="dcterms:W3CDTF">2023-02-05T12:41:31Z</dcterms:created>
  <dcterms:modified xsi:type="dcterms:W3CDTF">2023-03-23T14:34:55Z</dcterms:modified>
</cp:coreProperties>
</file>