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65" r:id="rId4"/>
    <p:sldId id="260" r:id="rId5"/>
    <p:sldId id="263" r:id="rId6"/>
    <p:sldId id="266" r:id="rId7"/>
    <p:sldId id="267" r:id="rId8"/>
    <p:sldId id="277" r:id="rId9"/>
    <p:sldId id="278" r:id="rId10"/>
    <p:sldId id="279" r:id="rId11"/>
    <p:sldId id="281" r:id="rId12"/>
    <p:sldId id="280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E529AF-F69D-4AAE-93E5-E2AA2D7442B9}">
          <p14:sldIdLst>
            <p14:sldId id="256"/>
            <p14:sldId id="257"/>
            <p14:sldId id="265"/>
            <p14:sldId id="260"/>
            <p14:sldId id="263"/>
            <p14:sldId id="266"/>
            <p14:sldId id="267"/>
            <p14:sldId id="277"/>
            <p14:sldId id="278"/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3948F"/>
    <a:srgbClr val="28B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90" y="75243"/>
            <a:ext cx="3291899" cy="128751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4000" b="1" i="1" dirty="0">
                <a:ea typeface="Calibri Light"/>
                <a:cs typeface="Calibri Light"/>
              </a:rPr>
              <a:t>Cyclistic </a:t>
            </a:r>
            <a:br>
              <a:rPr lang="en-GB" sz="4000" b="1" i="1" dirty="0">
                <a:ea typeface="Calibri Light"/>
                <a:cs typeface="Calibri Light"/>
              </a:rPr>
            </a:br>
            <a:r>
              <a:rPr lang="en-GB" sz="4000" b="1" i="1" dirty="0">
                <a:ea typeface="Calibri Light"/>
                <a:cs typeface="Calibri Light"/>
              </a:rPr>
              <a:t>Bike-Share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96" y="3813717"/>
            <a:ext cx="2322966" cy="7106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200" dirty="0">
                <a:latin typeface="Batang"/>
                <a:ea typeface="Calibri"/>
                <a:cs typeface="Calibri"/>
              </a:rPr>
              <a:t>Yassine El Qaboury</a:t>
            </a:r>
          </a:p>
          <a:p>
            <a:r>
              <a:rPr lang="en-GB" sz="1200" dirty="0">
                <a:latin typeface="Batang"/>
                <a:ea typeface="Calibri"/>
                <a:cs typeface="Calibri"/>
              </a:rPr>
              <a:t>2023-11-24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2114C-5F80-584A-1B31-D7EF012C0405}"/>
              </a:ext>
            </a:extLst>
          </p:cNvPr>
          <p:cNvSpPr txBox="1"/>
          <p:nvPr/>
        </p:nvSpPr>
        <p:spPr>
          <a:xfrm>
            <a:off x="60739" y="1445303"/>
            <a:ext cx="29706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Batang"/>
                <a:ea typeface="+mn-lt"/>
                <a:cs typeface="+mn-lt"/>
              </a:rPr>
              <a:t>Unveiling Usage Trends and Conversion Strategies</a:t>
            </a:r>
            <a:endParaRPr lang="en-GB" i="1" dirty="0">
              <a:solidFill>
                <a:schemeClr val="bg1"/>
              </a:solidFill>
              <a:latin typeface="Batang"/>
              <a:ea typeface="+mn-lt"/>
              <a:cs typeface="+mn-lt"/>
            </a:endParaRPr>
          </a:p>
          <a:p>
            <a:pPr algn="l"/>
            <a:endParaRPr lang="en-GB" dirty="0"/>
          </a:p>
        </p:txBody>
      </p:sp>
      <p:pic>
        <p:nvPicPr>
          <p:cNvPr id="6" name="Picture 5" descr="A black and blue arrows&#10;&#10;Description automatically generated">
            <a:extLst>
              <a:ext uri="{FF2B5EF4-FFF2-40B4-BE49-F238E27FC236}">
                <a16:creationId xmlns:a16="http://schemas.microsoft.com/office/drawing/2014/main" id="{A845967B-6821-4DBA-99F0-6CBE35A5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pic>
        <p:nvPicPr>
          <p:cNvPr id="1026" name="Picture 2" descr="Lyft's Expansion Plans For Chicago Divvy Bikes Crain's, 44% OFF">
            <a:extLst>
              <a:ext uri="{FF2B5EF4-FFF2-40B4-BE49-F238E27FC236}">
                <a16:creationId xmlns:a16="http://schemas.microsoft.com/office/drawing/2014/main" id="{CDEBA944-3467-3ACA-286F-6A5CB3398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/>
          <a:stretch/>
        </p:blipFill>
        <p:spPr bwMode="auto">
          <a:xfrm>
            <a:off x="3047998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4659-2FA6-A9B4-3E5A-0FC33DC4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" y="-50005"/>
            <a:ext cx="12192665" cy="950798"/>
          </a:xfrm>
          <a:solidFill>
            <a:srgbClr val="03948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/>
              <a:t>Data Visualization Insights: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612F819-FE3D-4225-F05B-ECA84607053F}"/>
              </a:ext>
            </a:extLst>
          </p:cNvPr>
          <p:cNvSpPr/>
          <p:nvPr/>
        </p:nvSpPr>
        <p:spPr>
          <a:xfrm>
            <a:off x="431260" y="1023763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Batang"/>
              </a:rPr>
              <a:t>Membership status </a:t>
            </a:r>
            <a:endParaRPr lang="en-US" dirty="0">
              <a:latin typeface="Avenir Next LT Pro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D69031-7B2C-75FF-04C0-7848D72CE704}"/>
              </a:ext>
            </a:extLst>
          </p:cNvPr>
          <p:cNvSpPr/>
          <p:nvPr/>
        </p:nvSpPr>
        <p:spPr>
          <a:xfrm>
            <a:off x="255022" y="934909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1</a:t>
            </a:r>
          </a:p>
        </p:txBody>
      </p:sp>
      <p:pic>
        <p:nvPicPr>
          <p:cNvPr id="85" name="Picture 84" descr="A black and blue arrows&#10;&#10;Description automatically generated">
            <a:extLst>
              <a:ext uri="{FF2B5EF4-FFF2-40B4-BE49-F238E27FC236}">
                <a16:creationId xmlns:a16="http://schemas.microsoft.com/office/drawing/2014/main" id="{BA1E6219-07A5-94AD-4D86-42FB6F17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5FF0EF-C559-DD53-C972-8930F87C2C57}"/>
              </a:ext>
            </a:extLst>
          </p:cNvPr>
          <p:cNvSpPr/>
          <p:nvPr/>
        </p:nvSpPr>
        <p:spPr>
          <a:xfrm>
            <a:off x="436376" y="1745816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63% rides from members, 37% from casual riders.</a:t>
            </a:r>
            <a:endParaRPr lang="en-US" sz="1400" i="1">
              <a:solidFill>
                <a:schemeClr val="tx1"/>
              </a:solidFill>
              <a:latin typeface="Batang"/>
              <a:ea typeface="+mn-lt"/>
              <a:cs typeface="+mn-lt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Members use the service more frequently.</a:t>
            </a:r>
            <a:endParaRPr lang="en-US" sz="1400" b="1" dirty="0">
              <a:solidFill>
                <a:schemeClr val="tx1"/>
              </a:solidFill>
              <a:latin typeface="Avenir Next LT Pro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B78F22-E554-0623-0E6C-C58A713E51DA}"/>
              </a:ext>
            </a:extLst>
          </p:cNvPr>
          <p:cNvSpPr/>
          <p:nvPr/>
        </p:nvSpPr>
        <p:spPr>
          <a:xfrm>
            <a:off x="3381288" y="1023762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latin typeface="Avenir Next LT Pro"/>
                <a:ea typeface="+mn-lt"/>
                <a:cs typeface="+mn-lt"/>
              </a:rPr>
              <a:t>Monthly Ride Counts</a:t>
            </a:r>
            <a:endParaRPr lang="en-US" sz="1400" b="1" i="1" dirty="0">
              <a:solidFill>
                <a:schemeClr val="tx1"/>
              </a:solidFill>
              <a:latin typeface="Avenir Next LT Pro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268D87-D3FC-0DF8-E78D-CA067E51E554}"/>
              </a:ext>
            </a:extLst>
          </p:cNvPr>
          <p:cNvSpPr/>
          <p:nvPr/>
        </p:nvSpPr>
        <p:spPr>
          <a:xfrm>
            <a:off x="6271445" y="1023762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>
                <a:solidFill>
                  <a:schemeClr val="tx1"/>
                </a:solidFill>
                <a:ea typeface="+mn-lt"/>
                <a:cs typeface="+mn-lt"/>
              </a:rPr>
              <a:t>Average Ride Lengths</a:t>
            </a:r>
            <a:endParaRPr lang="en-US" b="1" i="1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F95C3-53DB-4B34-3F01-630ADC5252A3}"/>
              </a:ext>
            </a:extLst>
          </p:cNvPr>
          <p:cNvSpPr/>
          <p:nvPr/>
        </p:nvSpPr>
        <p:spPr>
          <a:xfrm>
            <a:off x="1851844" y="3990120"/>
            <a:ext cx="4002339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>
                <a:solidFill>
                  <a:schemeClr val="tx1"/>
                </a:solidFill>
                <a:ea typeface="+mn-lt"/>
                <a:cs typeface="+mn-lt"/>
              </a:rPr>
              <a:t>Ride Count by Day of Week</a:t>
            </a:r>
            <a:endParaRPr lang="en-US" b="1" i="1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327212-E6D9-29EF-2E59-1CBAF918C35C}"/>
              </a:ext>
            </a:extLst>
          </p:cNvPr>
          <p:cNvSpPr/>
          <p:nvPr/>
        </p:nvSpPr>
        <p:spPr>
          <a:xfrm>
            <a:off x="9221473" y="1023763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dirty="0">
                <a:solidFill>
                  <a:schemeClr val="tx1"/>
                </a:solidFill>
                <a:ea typeface="+mn-lt"/>
                <a:cs typeface="+mn-lt"/>
              </a:rPr>
              <a:t>Ride Lengths by Day of Week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0E0944-03F3-5A96-EB0C-BDF743F553C2}"/>
              </a:ext>
            </a:extLst>
          </p:cNvPr>
          <p:cNvSpPr/>
          <p:nvPr/>
        </p:nvSpPr>
        <p:spPr>
          <a:xfrm>
            <a:off x="1851518" y="4717615"/>
            <a:ext cx="3997579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Members use the service significantly more than casual riders across all days, indicating higher frequency.</a:t>
            </a:r>
            <a:endParaRPr lang="en-US" sz="1400" i="1">
              <a:solidFill>
                <a:schemeClr val="tx1"/>
              </a:solidFill>
              <a:latin typeface="Batang"/>
              <a:ea typeface="+mn-lt"/>
              <a:cs typeface="+mn-lt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Members display more consistent and sustained usage, while casual riders show more varied behavior.</a:t>
            </a:r>
            <a:endParaRPr lang="en-US" sz="1400" dirty="0">
              <a:solidFill>
                <a:schemeClr val="tx1"/>
              </a:solidFill>
              <a:latin typeface="Avenir Next LT Pr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5D35B-5C8F-15D2-E782-CE27542EFABF}"/>
              </a:ext>
            </a:extLst>
          </p:cNvPr>
          <p:cNvSpPr/>
          <p:nvPr/>
        </p:nvSpPr>
        <p:spPr>
          <a:xfrm>
            <a:off x="3386403" y="1745815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buFont typeface="Arial"/>
              <a:buChar char="•"/>
            </a:pPr>
            <a:r>
              <a:rPr lang="en-GB" sz="1400" i="1" dirty="0">
                <a:solidFill>
                  <a:schemeClr val="tx1"/>
                </a:solidFill>
                <a:latin typeface="Batang"/>
                <a:ea typeface="Söhne"/>
                <a:cs typeface="Söhne"/>
              </a:rPr>
              <a:t>Members consistently ride more than casual riders.</a:t>
            </a:r>
            <a:endParaRPr lang="en-US" sz="14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400" i="1" dirty="0">
                <a:solidFill>
                  <a:schemeClr val="tx1"/>
                </a:solidFill>
                <a:latin typeface="Batang"/>
                <a:ea typeface="Söhne"/>
                <a:cs typeface="Söhne"/>
              </a:rPr>
              <a:t>Casual rides peak in summer.</a:t>
            </a:r>
            <a:endParaRPr lang="en-US" sz="1100" i="1" dirty="0">
              <a:solidFill>
                <a:schemeClr val="tx1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CAFD7-56DA-BBC1-BC73-8AF89607092B}"/>
              </a:ext>
            </a:extLst>
          </p:cNvPr>
          <p:cNvSpPr/>
          <p:nvPr/>
        </p:nvSpPr>
        <p:spPr>
          <a:xfrm>
            <a:off x="6276560" y="1745816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Casual riders take longer rides than members.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24F71-1D90-07F2-20D3-2693B1461B1F}"/>
              </a:ext>
            </a:extLst>
          </p:cNvPr>
          <p:cNvSpPr/>
          <p:nvPr/>
        </p:nvSpPr>
        <p:spPr>
          <a:xfrm>
            <a:off x="9226589" y="1745816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lvl="1" indent="-1714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Casual riders consistently have longer average ride durations across the week.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58DC92-C7EB-5CFA-F889-ADFAC9353B7E}"/>
              </a:ext>
            </a:extLst>
          </p:cNvPr>
          <p:cNvSpPr/>
          <p:nvPr/>
        </p:nvSpPr>
        <p:spPr>
          <a:xfrm>
            <a:off x="9050678" y="934908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40D238-0B38-9821-E90C-0778FB762479}"/>
              </a:ext>
            </a:extLst>
          </p:cNvPr>
          <p:cNvSpPr/>
          <p:nvPr/>
        </p:nvSpPr>
        <p:spPr>
          <a:xfrm>
            <a:off x="6095206" y="934909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0FE68B-E8E8-2CAB-9C71-E30D887B9C47}"/>
              </a:ext>
            </a:extLst>
          </p:cNvPr>
          <p:cNvSpPr/>
          <p:nvPr/>
        </p:nvSpPr>
        <p:spPr>
          <a:xfrm>
            <a:off x="1675607" y="3895822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FD4DBB-2D2B-36B8-DCD5-8911E1B38F26}"/>
              </a:ext>
            </a:extLst>
          </p:cNvPr>
          <p:cNvSpPr/>
          <p:nvPr/>
        </p:nvSpPr>
        <p:spPr>
          <a:xfrm>
            <a:off x="3205050" y="934909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159C5A-C3AB-154B-1385-D2FDAF403AFC}"/>
              </a:ext>
            </a:extLst>
          </p:cNvPr>
          <p:cNvSpPr/>
          <p:nvPr/>
        </p:nvSpPr>
        <p:spPr>
          <a:xfrm>
            <a:off x="6271443" y="3990120"/>
            <a:ext cx="4002339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Behaviour Patterns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E8616-9725-7A72-0D3A-0B56C3C8E840}"/>
              </a:ext>
            </a:extLst>
          </p:cNvPr>
          <p:cNvSpPr/>
          <p:nvPr/>
        </p:nvSpPr>
        <p:spPr>
          <a:xfrm>
            <a:off x="6276561" y="4717615"/>
            <a:ext cx="3997579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GB" sz="1400" i="1" dirty="0">
                <a:solidFill>
                  <a:schemeClr val="tx1"/>
                </a:solidFill>
                <a:latin typeface="Batang"/>
                <a:ea typeface="Söhne"/>
                <a:cs typeface="Söhne"/>
              </a:rPr>
              <a:t>Casual riders prefer longer rides, possibly for leisure or occasional transportation.</a:t>
            </a:r>
            <a:endParaRPr lang="en-US" sz="14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285750" indent="-285750">
              <a:buFont typeface="Arial"/>
              <a:buChar char="•"/>
            </a:pPr>
            <a:r>
              <a:rPr lang="en-GB" sz="1400" i="1" dirty="0">
                <a:solidFill>
                  <a:schemeClr val="tx1"/>
                </a:solidFill>
                <a:latin typeface="Batang"/>
                <a:ea typeface="Söhne"/>
                <a:cs typeface="Söhne"/>
              </a:rPr>
              <a:t>Member riders show more routine usage, likely for regular commuting or specific purposes.</a:t>
            </a:r>
            <a:endParaRPr lang="en-US" sz="1400" i="1" dirty="0">
              <a:solidFill>
                <a:schemeClr val="tx1"/>
              </a:solidFill>
              <a:latin typeface="Batang"/>
              <a:ea typeface="Batang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79614-34CB-AE36-F9F2-AF7816100753}"/>
              </a:ext>
            </a:extLst>
          </p:cNvPr>
          <p:cNvSpPr/>
          <p:nvPr/>
        </p:nvSpPr>
        <p:spPr>
          <a:xfrm>
            <a:off x="6100649" y="3895822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5293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4659-2FA6-A9B4-3E5A-0FC33DC4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" y="-50005"/>
            <a:ext cx="12192665" cy="972569"/>
          </a:xfrm>
          <a:solidFill>
            <a:srgbClr val="03948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/>
              <a:t>Recommendations: </a:t>
            </a:r>
          </a:p>
        </p:txBody>
      </p:sp>
      <p:pic>
        <p:nvPicPr>
          <p:cNvPr id="85" name="Picture 84" descr="A black and blue arrows&#10;&#10;Description automatically generated">
            <a:extLst>
              <a:ext uri="{FF2B5EF4-FFF2-40B4-BE49-F238E27FC236}">
                <a16:creationId xmlns:a16="http://schemas.microsoft.com/office/drawing/2014/main" id="{BA1E6219-07A5-94AD-4D86-42FB6F17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129" y="6304180"/>
            <a:ext cx="950834" cy="52180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32C081-3423-21DD-191C-D3EA12DF66D7}"/>
              </a:ext>
            </a:extLst>
          </p:cNvPr>
          <p:cNvSpPr/>
          <p:nvPr/>
        </p:nvSpPr>
        <p:spPr>
          <a:xfrm>
            <a:off x="442146" y="1110849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US" sz="1200" b="1" i="1" dirty="0">
                <a:solidFill>
                  <a:schemeClr val="tx1"/>
                </a:solidFill>
                <a:ea typeface="+mn-lt"/>
                <a:cs typeface="+mn-lt"/>
              </a:rPr>
              <a:t>Targeted Membership Campaigns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600E4-4D9C-E9F4-8469-3285CE5E8CA9}"/>
              </a:ext>
            </a:extLst>
          </p:cNvPr>
          <p:cNvSpPr/>
          <p:nvPr/>
        </p:nvSpPr>
        <p:spPr>
          <a:xfrm>
            <a:off x="436376" y="1843787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Develop targeted campaigns emphasizing the value of annual memberships. Highlight benefits like cost-efficiency and service reliability to encourage casual users to transition.</a:t>
            </a:r>
            <a:endParaRPr lang="en-US" sz="14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74B55-3FB1-021D-D4DC-5C75D2BD63DD}"/>
              </a:ext>
            </a:extLst>
          </p:cNvPr>
          <p:cNvSpPr/>
          <p:nvPr/>
        </p:nvSpPr>
        <p:spPr>
          <a:xfrm>
            <a:off x="255022" y="967566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297232-46B0-77EB-67F0-CFB196CDC0A4}"/>
              </a:ext>
            </a:extLst>
          </p:cNvPr>
          <p:cNvSpPr/>
          <p:nvPr/>
        </p:nvSpPr>
        <p:spPr>
          <a:xfrm>
            <a:off x="3130917" y="4017333"/>
            <a:ext cx="2505552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Engagement Strategies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30C3CE-9747-3026-A58E-FE98F6C3B36A}"/>
              </a:ext>
            </a:extLst>
          </p:cNvPr>
          <p:cNvSpPr/>
          <p:nvPr/>
        </p:nvSpPr>
        <p:spPr>
          <a:xfrm>
            <a:off x="3158131" y="1110849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Seasonal Promotions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CA0869-A2DA-D7C6-D0C5-5F2D0FB59FA6}"/>
              </a:ext>
            </a:extLst>
          </p:cNvPr>
          <p:cNvSpPr/>
          <p:nvPr/>
        </p:nvSpPr>
        <p:spPr>
          <a:xfrm>
            <a:off x="6598016" y="1110848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US" sz="1400" b="1" i="1" dirty="0">
                <a:solidFill>
                  <a:schemeClr val="tx1"/>
                </a:solidFill>
                <a:ea typeface="+mn-lt"/>
                <a:cs typeface="+mn-lt"/>
              </a:rPr>
              <a:t>Customized Service Offerings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84227B-7652-A846-F075-A792D1E74FD5}"/>
              </a:ext>
            </a:extLst>
          </p:cNvPr>
          <p:cNvSpPr/>
          <p:nvPr/>
        </p:nvSpPr>
        <p:spPr>
          <a:xfrm>
            <a:off x="9335775" y="1110849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US" sz="1400" b="1" i="1" dirty="0">
                <a:solidFill>
                  <a:schemeClr val="tx1"/>
                </a:solidFill>
                <a:ea typeface="+mn-lt"/>
                <a:cs typeface="+mn-lt"/>
              </a:rPr>
              <a:t>Enhanced Convenience for Members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424DC2-2AD4-1A68-C0A9-802FFED42BD9}"/>
              </a:ext>
            </a:extLst>
          </p:cNvPr>
          <p:cNvSpPr/>
          <p:nvPr/>
        </p:nvSpPr>
        <p:spPr>
          <a:xfrm>
            <a:off x="442146" y="4017334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Feedback Mechanisms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D666B-6914-8039-7F6D-29D572294D8B}"/>
              </a:ext>
            </a:extLst>
          </p:cNvPr>
          <p:cNvSpPr/>
          <p:nvPr/>
        </p:nvSpPr>
        <p:spPr>
          <a:xfrm>
            <a:off x="3152361" y="1843787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Leverage seasonal trends by offering tailored promotions during peak months for casual riders. Create incentives or special packages to encourage membership sign-ups during these periods.</a:t>
            </a:r>
            <a:endParaRPr lang="en-US" sz="12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E029CC-7A22-8B0F-3F0A-E013D3E406B1}"/>
              </a:ext>
            </a:extLst>
          </p:cNvPr>
          <p:cNvSpPr/>
          <p:nvPr/>
        </p:nvSpPr>
        <p:spPr>
          <a:xfrm>
            <a:off x="6603133" y="1843786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Tailor services for varying ride preferences. For casual riders favoring longer rides, introduce extended ride packages or explore additional features for leisurely exploration.</a:t>
            </a:r>
            <a:endParaRPr lang="en-US" sz="12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49CDB-A5D9-A8A6-0A3C-F1F24679AF40}"/>
              </a:ext>
            </a:extLst>
          </p:cNvPr>
          <p:cNvSpPr/>
          <p:nvPr/>
        </p:nvSpPr>
        <p:spPr>
          <a:xfrm>
            <a:off x="9313675" y="1843786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buFont typeface="Arial"/>
              <a:buChar char="•"/>
            </a:pPr>
            <a:endParaRPr lang="en-US" sz="1400" i="1">
              <a:solidFill>
                <a:schemeClr val="tx1"/>
              </a:solidFill>
              <a:latin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Streamline the member experience with added convenience features like priority access, rewards for frequent usage, or exclusive perks to encourage routine usage.</a:t>
            </a:r>
            <a:endParaRPr lang="en-US" i="1" dirty="0">
              <a:solidFill>
                <a:schemeClr val="tx1"/>
              </a:solidFill>
              <a:latin typeface="Batang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33908A-2CC9-5D90-E353-2160E413BE7E}"/>
              </a:ext>
            </a:extLst>
          </p:cNvPr>
          <p:cNvSpPr/>
          <p:nvPr/>
        </p:nvSpPr>
        <p:spPr>
          <a:xfrm>
            <a:off x="6603459" y="4017333"/>
            <a:ext cx="2505552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Simplified Sign-Up Process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AB5DDB4-8066-AAB4-9C6C-F836D7F6A4A7}"/>
              </a:ext>
            </a:extLst>
          </p:cNvPr>
          <p:cNvSpPr/>
          <p:nvPr/>
        </p:nvSpPr>
        <p:spPr>
          <a:xfrm>
            <a:off x="9319445" y="4017332"/>
            <a:ext cx="2483781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Service Adaptation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C5A4A1-BFF0-CF39-3B49-47EE0253FC44}"/>
              </a:ext>
            </a:extLst>
          </p:cNvPr>
          <p:cNvSpPr/>
          <p:nvPr/>
        </p:nvSpPr>
        <p:spPr>
          <a:xfrm>
            <a:off x="441818" y="47067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Establish feedback loops to understand user needs better. Collect insights from both casual and member riders to continually refine service offerings.</a:t>
            </a:r>
            <a:endParaRPr lang="en-US" dirty="0">
              <a:solidFill>
                <a:schemeClr val="tx1"/>
              </a:solidFill>
              <a:latin typeface="Batang"/>
              <a:ea typeface="+mn-lt"/>
              <a:cs typeface="+mn-lt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D9700-C47D-5577-1B46-F02E57042473}"/>
              </a:ext>
            </a:extLst>
          </p:cNvPr>
          <p:cNvSpPr/>
          <p:nvPr/>
        </p:nvSpPr>
        <p:spPr>
          <a:xfrm>
            <a:off x="3157803" y="47067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Foster community engagement among members through events, forums, or social platforms, reinforcing the sense of belonging and shared benefits.</a:t>
            </a:r>
            <a:endParaRPr lang="en-US" sz="12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E0F304-6765-CB7C-910B-F982427E3B99}"/>
              </a:ext>
            </a:extLst>
          </p:cNvPr>
          <p:cNvSpPr/>
          <p:nvPr/>
        </p:nvSpPr>
        <p:spPr>
          <a:xfrm>
            <a:off x="6624903" y="47067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Simplify the transition process from casual to member status, ensuring an easy and intuitive sign-up experience to minimize barriers.</a:t>
            </a:r>
            <a:endParaRPr lang="en-US" sz="1400" i="1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FDBE07-E071-6EF4-0A35-4FC4F5049A61}"/>
              </a:ext>
            </a:extLst>
          </p:cNvPr>
          <p:cNvSpPr/>
          <p:nvPr/>
        </p:nvSpPr>
        <p:spPr>
          <a:xfrm>
            <a:off x="9319118" y="4706731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200" i="1">
                <a:solidFill>
                  <a:schemeClr val="tx1"/>
                </a:solidFill>
                <a:latin typeface="Batang"/>
                <a:ea typeface="+mn-lt"/>
                <a:cs typeface="+mn-lt"/>
              </a:rPr>
              <a:t>Adapt services based on user preferences. Explore adjustments in bike availability, route suggestions, or add-ons to cater to diverse usage patterns.</a:t>
            </a:r>
            <a:endParaRPr lang="en-US" sz="1400" i="1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25D02D-FFA1-8104-C7CC-737B8F4C41AF}"/>
              </a:ext>
            </a:extLst>
          </p:cNvPr>
          <p:cNvSpPr/>
          <p:nvPr/>
        </p:nvSpPr>
        <p:spPr>
          <a:xfrm>
            <a:off x="9159536" y="3950251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BFB90B-4559-6228-F66E-0145104BCC94}"/>
              </a:ext>
            </a:extLst>
          </p:cNvPr>
          <p:cNvSpPr/>
          <p:nvPr/>
        </p:nvSpPr>
        <p:spPr>
          <a:xfrm>
            <a:off x="6448993" y="3950251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2F262C-BA95-9F3D-66DF-DB6F98BC96CF}"/>
              </a:ext>
            </a:extLst>
          </p:cNvPr>
          <p:cNvSpPr/>
          <p:nvPr/>
        </p:nvSpPr>
        <p:spPr>
          <a:xfrm>
            <a:off x="9159536" y="100022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B1AB7E-4ED2-AA16-6B28-15B5ED449AB3}"/>
              </a:ext>
            </a:extLst>
          </p:cNvPr>
          <p:cNvSpPr/>
          <p:nvPr/>
        </p:nvSpPr>
        <p:spPr>
          <a:xfrm>
            <a:off x="6421779" y="100022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9AC778-FE60-E53A-8A1B-75FA4A3DF6BE}"/>
              </a:ext>
            </a:extLst>
          </p:cNvPr>
          <p:cNvSpPr/>
          <p:nvPr/>
        </p:nvSpPr>
        <p:spPr>
          <a:xfrm>
            <a:off x="2981893" y="1000222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86412F-5437-6E95-A31A-9171C9263581}"/>
              </a:ext>
            </a:extLst>
          </p:cNvPr>
          <p:cNvSpPr/>
          <p:nvPr/>
        </p:nvSpPr>
        <p:spPr>
          <a:xfrm>
            <a:off x="2954679" y="3950251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C8A991-C029-6F1D-EA46-07BD01E71F2D}"/>
              </a:ext>
            </a:extLst>
          </p:cNvPr>
          <p:cNvSpPr/>
          <p:nvPr/>
        </p:nvSpPr>
        <p:spPr>
          <a:xfrm>
            <a:off x="222365" y="3950251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416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vvy at 5: Chicago's bike share is better than ever - Chicago Reader">
            <a:extLst>
              <a:ext uri="{FF2B5EF4-FFF2-40B4-BE49-F238E27FC236}">
                <a16:creationId xmlns:a16="http://schemas.microsoft.com/office/drawing/2014/main" id="{4A867276-0EE1-26FB-E8A2-E7322BE48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B6D43-F913-99E3-1C3A-315B2C799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485" y="2438857"/>
            <a:ext cx="4867234" cy="2508616"/>
          </a:xfrm>
        </p:spPr>
        <p:txBody>
          <a:bodyPr anchor="t">
            <a:normAutofit/>
          </a:bodyPr>
          <a:lstStyle/>
          <a:p>
            <a:r>
              <a:rPr lang="en-GB" b="1" i="1">
                <a:solidFill>
                  <a:srgbClr val="FFFFFF"/>
                </a:solidFill>
              </a:rPr>
              <a:t>Thank you</a:t>
            </a:r>
            <a:r>
              <a:rPr lang="en-GB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83419-1D50-CCDA-D993-AE214EB09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797" y="3072442"/>
            <a:ext cx="4867234" cy="709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1" i="1">
                <a:solidFill>
                  <a:srgbClr val="FFFFFF"/>
                </a:solidFill>
                <a:latin typeface="Batang"/>
                <a:ea typeface="Batang"/>
              </a:rPr>
              <a:t>Do you have any questions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2365A-E4CC-5586-0908-61C7F01262FE}"/>
              </a:ext>
            </a:extLst>
          </p:cNvPr>
          <p:cNvSpPr txBox="1"/>
          <p:nvPr/>
        </p:nvSpPr>
        <p:spPr>
          <a:xfrm>
            <a:off x="9601200" y="6085113"/>
            <a:ext cx="23077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i="1" dirty="0">
                <a:latin typeface="Batang"/>
                <a:ea typeface="Batang"/>
              </a:rPr>
              <a:t>Yassine El Qaboury </a:t>
            </a:r>
          </a:p>
          <a:p>
            <a:r>
              <a:rPr lang="en-GB" sz="1600" b="1" i="1" dirty="0">
                <a:latin typeface="Batang"/>
                <a:ea typeface="Batang"/>
              </a:rPr>
              <a:t>2023-11-24</a:t>
            </a:r>
          </a:p>
        </p:txBody>
      </p:sp>
    </p:spTree>
    <p:extLst>
      <p:ext uri="{BB962C8B-B14F-4D97-AF65-F5344CB8AC3E}">
        <p14:creationId xmlns:p14="http://schemas.microsoft.com/office/powerpoint/2010/main" val="38254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24D77-4772-8DA7-D367-0F2975D84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56" y="1409965"/>
            <a:ext cx="2644746" cy="6078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i="1" dirty="0"/>
              <a:t>Content</a:t>
            </a:r>
            <a:endParaRPr lang="en-US" sz="36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290705F-94EB-0D2D-B7D2-3B956C439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700" y="365125"/>
            <a:ext cx="8010099" cy="5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Introduction</a:t>
            </a:r>
            <a:endParaRPr lang="en-US" dirty="0"/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Problem Statement</a:t>
            </a:r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Data Source</a:t>
            </a:r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Data Analysis</a:t>
            </a:r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Data Visualization and Insights</a:t>
            </a:r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Summary</a:t>
            </a:r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Recommendations</a:t>
            </a:r>
          </a:p>
        </p:txBody>
      </p:sp>
      <p:pic>
        <p:nvPicPr>
          <p:cNvPr id="5" name="Picture 4" descr="A black and blue arrows&#10;&#10;Description automatically generated">
            <a:extLst>
              <a:ext uri="{FF2B5EF4-FFF2-40B4-BE49-F238E27FC236}">
                <a16:creationId xmlns:a16="http://schemas.microsoft.com/office/drawing/2014/main" id="{FEEB07FC-5C47-B4B6-EC1F-2189390F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0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7E100-A5CB-2CEF-A928-6559F9EB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38" y="1957865"/>
            <a:ext cx="3402418" cy="787238"/>
          </a:xfrm>
        </p:spPr>
        <p:txBody>
          <a:bodyPr anchor="ctr">
            <a:noAutofit/>
          </a:bodyPr>
          <a:lstStyle/>
          <a:p>
            <a:r>
              <a:rPr lang="en-GB" sz="4000" b="1" i="1" dirty="0">
                <a:ea typeface="Batang"/>
              </a:rPr>
              <a:t>Introduction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 descr="A blue circle with a person riding a bicycle&#10;&#10;Description automatically generated">
            <a:extLst>
              <a:ext uri="{FF2B5EF4-FFF2-40B4-BE49-F238E27FC236}">
                <a16:creationId xmlns:a16="http://schemas.microsoft.com/office/drawing/2014/main" id="{D2FAAD09-61CB-F76E-5C52-7DDA3215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1" y="1050894"/>
            <a:ext cx="1915155" cy="1703034"/>
          </a:xfrm>
          <a:prstGeom prst="rect">
            <a:avLst/>
          </a:prstGeom>
        </p:spPr>
      </p:pic>
      <p:sp>
        <p:nvSpPr>
          <p:cNvPr id="821" name="Rectangle: Rounded Corners 820">
            <a:extLst>
              <a:ext uri="{FF2B5EF4-FFF2-40B4-BE49-F238E27FC236}">
                <a16:creationId xmlns:a16="http://schemas.microsoft.com/office/drawing/2014/main" id="{823A503C-9EC1-287B-8DDE-7914BDFE9B79}"/>
              </a:ext>
            </a:extLst>
          </p:cNvPr>
          <p:cNvSpPr/>
          <p:nvPr/>
        </p:nvSpPr>
        <p:spPr>
          <a:xfrm>
            <a:off x="3495260" y="281609"/>
            <a:ext cx="2462694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Cyclistic Overview</a:t>
            </a:r>
            <a:endParaRPr lang="en-US" sz="1400" b="1" dirty="0">
              <a:latin typeface="Avenir Next LT Pro"/>
            </a:endParaRPr>
          </a:p>
        </p:txBody>
      </p:sp>
      <p:sp>
        <p:nvSpPr>
          <p:cNvPr id="822" name="Rectangle: Rounded Corners 821">
            <a:extLst>
              <a:ext uri="{FF2B5EF4-FFF2-40B4-BE49-F238E27FC236}">
                <a16:creationId xmlns:a16="http://schemas.microsoft.com/office/drawing/2014/main" id="{825CB658-CC65-9CE3-D6A6-8B26FB5ABCBC}"/>
              </a:ext>
            </a:extLst>
          </p:cNvPr>
          <p:cNvSpPr/>
          <p:nvPr/>
        </p:nvSpPr>
        <p:spPr>
          <a:xfrm>
            <a:off x="8919498" y="281607"/>
            <a:ext cx="2462693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Marketing Strategy Evolution</a:t>
            </a:r>
            <a:endParaRPr lang="en-US" sz="1400" b="1" i="1">
              <a:latin typeface="Avenir Next LT Pro"/>
              <a:ea typeface="+mn-lt"/>
              <a:cs typeface="+mn-lt"/>
            </a:endParaRPr>
          </a:p>
        </p:txBody>
      </p:sp>
      <p:sp>
        <p:nvSpPr>
          <p:cNvPr id="823" name="Rectangle: Rounded Corners 822">
            <a:extLst>
              <a:ext uri="{FF2B5EF4-FFF2-40B4-BE49-F238E27FC236}">
                <a16:creationId xmlns:a16="http://schemas.microsoft.com/office/drawing/2014/main" id="{9B9C24AE-7A47-54DF-3ED9-078759D2C517}"/>
              </a:ext>
            </a:extLst>
          </p:cNvPr>
          <p:cNvSpPr/>
          <p:nvPr/>
        </p:nvSpPr>
        <p:spPr>
          <a:xfrm>
            <a:off x="8919579" y="3583608"/>
            <a:ext cx="2468216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Conversion Strategy</a:t>
            </a:r>
            <a:endParaRPr lang="en-US" sz="1400" dirty="0">
              <a:solidFill>
                <a:srgbClr val="000000"/>
              </a:solidFill>
              <a:latin typeface="Avenir Next LT Pro"/>
              <a:ea typeface="+mn-lt"/>
              <a:cs typeface="Arial"/>
            </a:endParaRPr>
          </a:p>
        </p:txBody>
      </p:sp>
      <p:sp>
        <p:nvSpPr>
          <p:cNvPr id="824" name="Rectangle: Rounded Corners 823">
            <a:extLst>
              <a:ext uri="{FF2B5EF4-FFF2-40B4-BE49-F238E27FC236}">
                <a16:creationId xmlns:a16="http://schemas.microsoft.com/office/drawing/2014/main" id="{0047DD51-AD5A-FF39-6275-15B3A3D63521}"/>
              </a:ext>
            </a:extLst>
          </p:cNvPr>
          <p:cNvSpPr/>
          <p:nvPr/>
        </p:nvSpPr>
        <p:spPr>
          <a:xfrm>
            <a:off x="3495258" y="3583607"/>
            <a:ext cx="2462693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Marketing Objective Shift</a:t>
            </a:r>
            <a:endParaRPr lang="en-US" sz="1100" dirty="0">
              <a:latin typeface="Avenir Next LT Pro"/>
              <a:ea typeface="Batang"/>
            </a:endParaRP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2F745EA5-1C85-1A6D-FBDF-21A701530404}"/>
              </a:ext>
            </a:extLst>
          </p:cNvPr>
          <p:cNvSpPr/>
          <p:nvPr/>
        </p:nvSpPr>
        <p:spPr>
          <a:xfrm>
            <a:off x="3495261" y="10491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2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Launched bike-share in 2016 in Chicago</a:t>
            </a:r>
            <a:endParaRPr lang="en-US" sz="120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2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Fleet: 5,824 bikes across 692 stations</a:t>
            </a:r>
            <a:endParaRPr lang="en-US" sz="120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2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Bikes can be unlocked and returned to any station</a:t>
            </a:r>
            <a:endParaRPr lang="en-GB" sz="1200" dirty="0">
              <a:latin typeface="Batang"/>
              <a:ea typeface="Batang"/>
            </a:endParaRP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A8477F90-C90D-30B4-9CEC-0B5D9599770E}"/>
              </a:ext>
            </a:extLst>
          </p:cNvPr>
          <p:cNvSpPr/>
          <p:nvPr/>
        </p:nvSpPr>
        <p:spPr>
          <a:xfrm>
            <a:off x="8919500" y="1049129"/>
            <a:ext cx="2473579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Initially focused on general awareness</a:t>
            </a:r>
            <a:endParaRPr lang="en-US" sz="110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Offered flexible pricing (single-ride, full-day passes, annual memberships)</a:t>
            </a:r>
            <a:endParaRPr lang="en-US" sz="110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Found annual members more profitable than casual riders</a:t>
            </a:r>
            <a:endParaRPr lang="en-GB" dirty="0">
              <a:latin typeface="Batang"/>
              <a:ea typeface="Batang"/>
            </a:endParaRP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58602346-7C19-E0EB-27EE-CB35464A81EC}"/>
              </a:ext>
            </a:extLst>
          </p:cNvPr>
          <p:cNvSpPr/>
          <p:nvPr/>
        </p:nvSpPr>
        <p:spPr>
          <a:xfrm>
            <a:off x="3495259" y="43511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Moreno aims to convert casual riders into annual members</a:t>
            </a:r>
            <a:endParaRPr lang="en-US" sz="1100" dirty="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Leveraging existing awareness of the program</a:t>
            </a:r>
            <a:endParaRPr lang="en-US" sz="1100" dirty="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Analyzing trip data to understand customer behaviour</a:t>
            </a:r>
            <a:endParaRPr lang="en-GB" dirty="0">
              <a:latin typeface="Batang"/>
              <a:ea typeface="Batang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55B28-4BDA-5BCB-716B-B24416B5FC88}"/>
              </a:ext>
            </a:extLst>
          </p:cNvPr>
          <p:cNvSpPr/>
          <p:nvPr/>
        </p:nvSpPr>
        <p:spPr>
          <a:xfrm>
            <a:off x="8919501" y="4351129"/>
            <a:ext cx="2484778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Analyzing historical bike trip data</a:t>
            </a:r>
            <a:endParaRPr lang="en-US" sz="1100" dirty="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Identifying differences between casual riders and members</a:t>
            </a:r>
            <a:endParaRPr lang="en-US" sz="1100" dirty="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Using digital media to enhance marketing tactics</a:t>
            </a:r>
            <a:endParaRPr lang="en-GB" dirty="0">
              <a:latin typeface="Batang"/>
              <a:ea typeface="Batang"/>
            </a:endParaRPr>
          </a:p>
        </p:txBody>
      </p:sp>
      <p:pic>
        <p:nvPicPr>
          <p:cNvPr id="8" name="Picture 7" descr="A black and blue arrows&#10;&#10;Description automatically generated">
            <a:extLst>
              <a:ext uri="{FF2B5EF4-FFF2-40B4-BE49-F238E27FC236}">
                <a16:creationId xmlns:a16="http://schemas.microsoft.com/office/drawing/2014/main" id="{33530E28-D30C-336F-E9D3-7C3DC5AB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6262F9-7145-B28F-6783-DF754051A7DB}"/>
              </a:ext>
            </a:extLst>
          </p:cNvPr>
          <p:cNvSpPr/>
          <p:nvPr/>
        </p:nvSpPr>
        <p:spPr>
          <a:xfrm>
            <a:off x="3368260" y="176695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1</a:t>
            </a:r>
            <a:endParaRPr lang="en-US" b="1" dirty="0">
              <a:solidFill>
                <a:schemeClr val="tx1"/>
              </a:solidFill>
              <a:latin typeface="Batang"/>
              <a:ea typeface="Batang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38187-A30A-F3F3-2691-9584E148A88C}"/>
              </a:ext>
            </a:extLst>
          </p:cNvPr>
          <p:cNvSpPr/>
          <p:nvPr/>
        </p:nvSpPr>
        <p:spPr>
          <a:xfrm>
            <a:off x="8743515" y="3500782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59AAF0-894F-893C-B033-7D1A2A928E7E}"/>
              </a:ext>
            </a:extLst>
          </p:cNvPr>
          <p:cNvSpPr/>
          <p:nvPr/>
        </p:nvSpPr>
        <p:spPr>
          <a:xfrm>
            <a:off x="8743515" y="176695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44E87-E58C-B0C4-D50C-0D2B2B4B30D1}"/>
              </a:ext>
            </a:extLst>
          </p:cNvPr>
          <p:cNvSpPr/>
          <p:nvPr/>
        </p:nvSpPr>
        <p:spPr>
          <a:xfrm>
            <a:off x="3368260" y="3500782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3</a:t>
            </a:r>
          </a:p>
        </p:txBody>
      </p:sp>
      <p:pic>
        <p:nvPicPr>
          <p:cNvPr id="3" name="Graphic 2" descr="Bar graph with upward trend with solid fill">
            <a:extLst>
              <a:ext uri="{FF2B5EF4-FFF2-40B4-BE49-F238E27FC236}">
                <a16:creationId xmlns:a16="http://schemas.microsoft.com/office/drawing/2014/main" id="{C2FD4F51-CF3B-848B-0B37-4FB4E5E11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1428" y="4392386"/>
            <a:ext cx="1730828" cy="17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5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6DBA2-F855-724D-9CA7-7E301658E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2" y="365125"/>
            <a:ext cx="2644746" cy="28420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1" dirty="0"/>
              <a:t>Problem statement</a:t>
            </a:r>
            <a:r>
              <a:rPr lang="en-US" sz="4000" dirty="0"/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blue arrows&#10;&#10;Description automatically generated">
            <a:extLst>
              <a:ext uri="{FF2B5EF4-FFF2-40B4-BE49-F238E27FC236}">
                <a16:creationId xmlns:a16="http://schemas.microsoft.com/office/drawing/2014/main" id="{075822FC-8CEB-267A-8840-C7443F92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11408F-98CE-C2F6-0251-842AA70AEFD6}"/>
              </a:ext>
            </a:extLst>
          </p:cNvPr>
          <p:cNvSpPr/>
          <p:nvPr/>
        </p:nvSpPr>
        <p:spPr>
          <a:xfrm>
            <a:off x="3495260" y="281609"/>
            <a:ext cx="2462694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Problem</a:t>
            </a:r>
            <a:endParaRPr lang="en-US" sz="1400" b="1" dirty="0">
              <a:latin typeface="Avenir Next LT Pro"/>
              <a:ea typeface="Batang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8C35F-4A4B-E90A-41A7-4420A6BA9E1D}"/>
              </a:ext>
            </a:extLst>
          </p:cNvPr>
          <p:cNvSpPr/>
          <p:nvPr/>
        </p:nvSpPr>
        <p:spPr>
          <a:xfrm>
            <a:off x="3495261" y="10491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Understand usage differences between casual riders and annual members at Cyclistic</a:t>
            </a: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Design a strategy to convert casual riders into annual members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A633FB-216A-71D2-CA53-D6CE5C5D4951}"/>
              </a:ext>
            </a:extLst>
          </p:cNvPr>
          <p:cNvSpPr/>
          <p:nvPr/>
        </p:nvSpPr>
        <p:spPr>
          <a:xfrm>
            <a:off x="3318564" y="176695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1</a:t>
            </a:r>
            <a:endParaRPr lang="en-US" b="1" dirty="0">
              <a:solidFill>
                <a:schemeClr val="tx1"/>
              </a:solidFill>
              <a:latin typeface="Batang"/>
              <a:ea typeface="Batang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C221F9-18D0-46EF-2719-B07B7269721F}"/>
              </a:ext>
            </a:extLst>
          </p:cNvPr>
          <p:cNvSpPr/>
          <p:nvPr/>
        </p:nvSpPr>
        <p:spPr>
          <a:xfrm>
            <a:off x="9062278" y="281609"/>
            <a:ext cx="2462694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Objectives</a:t>
            </a:r>
            <a:endParaRPr lang="en-US" sz="1400" b="1" dirty="0">
              <a:latin typeface="Avenir Next LT Pro"/>
              <a:ea typeface="Batang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0F4FCC-31B6-D402-C210-C73D985DD08D}"/>
              </a:ext>
            </a:extLst>
          </p:cNvPr>
          <p:cNvSpPr/>
          <p:nvPr/>
        </p:nvSpPr>
        <p:spPr>
          <a:xfrm>
            <a:off x="9062279" y="10491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Analyze historical bike trip data for insights</a:t>
            </a: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Identify reasons why casual riders might opt for a membership </a:t>
            </a: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Determine how digital media can enhance marketing tactics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E1207-5322-96BF-B790-623EBC7F958B}"/>
              </a:ext>
            </a:extLst>
          </p:cNvPr>
          <p:cNvSpPr/>
          <p:nvPr/>
        </p:nvSpPr>
        <p:spPr>
          <a:xfrm>
            <a:off x="8885582" y="176695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449025-51D3-B1AB-EAB3-24BC986E2288}"/>
              </a:ext>
            </a:extLst>
          </p:cNvPr>
          <p:cNvSpPr/>
          <p:nvPr/>
        </p:nvSpPr>
        <p:spPr>
          <a:xfrm>
            <a:off x="6387311" y="3396343"/>
            <a:ext cx="2462694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Challenges</a:t>
            </a:r>
            <a:endParaRPr lang="en-US" sz="1400" b="1" dirty="0">
              <a:latin typeface="Avenir Next LT Pro"/>
              <a:ea typeface="Batang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19E81F-A780-3FC3-001C-5BFFD1D136FC}"/>
              </a:ext>
            </a:extLst>
          </p:cNvPr>
          <p:cNvSpPr/>
          <p:nvPr/>
        </p:nvSpPr>
        <p:spPr>
          <a:xfrm>
            <a:off x="6387311" y="4163391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Recommendations must be data-drive and compelling</a:t>
            </a: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</a:rPr>
              <a:t>Approvals needed from Cyclistic's detail-oriented executive team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DD7D75-518F-BB59-0599-45F085CAC0F6}"/>
              </a:ext>
            </a:extLst>
          </p:cNvPr>
          <p:cNvSpPr/>
          <p:nvPr/>
        </p:nvSpPr>
        <p:spPr>
          <a:xfrm>
            <a:off x="6211245" y="3285434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3</a:t>
            </a:r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4091BA26-874B-7C05-A4B0-5616F5A5D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8129" y="963386"/>
            <a:ext cx="1643742" cy="16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1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4CAB7-40B7-495B-B046-BC12A3E9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58BC7-2D85-AD94-5085-3806F017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10869248" cy="1570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1" dirty="0"/>
              <a:t>Data</a:t>
            </a:r>
            <a:endParaRPr lang="en-US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1FD969-D6FE-C050-1600-7FDB57210A9B}"/>
              </a:ext>
            </a:extLst>
          </p:cNvPr>
          <p:cNvSpPr/>
          <p:nvPr/>
        </p:nvSpPr>
        <p:spPr>
          <a:xfrm>
            <a:off x="2874956" y="2823533"/>
            <a:ext cx="418742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kern="1200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Data Source</a:t>
            </a:r>
            <a:endParaRPr lang="en-US" sz="1400" b="1" dirty="0">
              <a:latin typeface="Avenir Next LT Pro"/>
              <a:ea typeface="Batang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BD616-A186-4566-70FF-30F79E946919}"/>
              </a:ext>
            </a:extLst>
          </p:cNvPr>
          <p:cNvSpPr/>
          <p:nvPr/>
        </p:nvSpPr>
        <p:spPr>
          <a:xfrm>
            <a:off x="2698316" y="271338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b="1" kern="1200" dirty="0">
                <a:solidFill>
                  <a:schemeClr val="tx1"/>
                </a:solidFill>
                <a:latin typeface="Batang"/>
                <a:ea typeface="Batang"/>
                <a:cs typeface="+mn-cs"/>
              </a:rPr>
              <a:t>1</a:t>
            </a:r>
            <a:endParaRPr lang="en-US" b="1" dirty="0">
              <a:solidFill>
                <a:schemeClr val="tx1"/>
              </a:solidFill>
              <a:latin typeface="Batang"/>
              <a:ea typeface="Batang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BEE863-50E7-7764-E7B6-0988111AEB21}"/>
              </a:ext>
            </a:extLst>
          </p:cNvPr>
          <p:cNvSpPr/>
          <p:nvPr/>
        </p:nvSpPr>
        <p:spPr>
          <a:xfrm>
            <a:off x="2895601" y="3567040"/>
            <a:ext cx="4187423" cy="21089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69736" indent="-169736" algn="just" defTabSz="905256">
              <a:spcAft>
                <a:spcPts val="600"/>
              </a:spcAft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Public historical trip data provided by Motivate International Inc.</a:t>
            </a:r>
            <a:endParaRPr lang="en-US" sz="1188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marL="169736" indent="-169736" algn="just" defTabSz="905256">
              <a:spcAft>
                <a:spcPts val="600"/>
              </a:spcAft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Available under a specific license.</a:t>
            </a:r>
            <a:endParaRPr lang="en-US" sz="1188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marL="169736" indent="-169736" algn="just" defTabSz="905256">
              <a:spcAft>
                <a:spcPts val="600"/>
              </a:spcAft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Organized in CSV files with 13 variables in a long format.</a:t>
            </a:r>
            <a:endParaRPr lang="en-US" sz="1188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marL="169736" indent="-169736" algn="just" defTabSz="905256">
              <a:spcAft>
                <a:spcPts val="600"/>
              </a:spcAft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Spans from 2013 to 2023.</a:t>
            </a:r>
            <a:endParaRPr lang="en-US" sz="1188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algn="just" defTabSz="905256">
              <a:spcAft>
                <a:spcPts val="600"/>
              </a:spcAft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     Fits the analysis criteria: ROCCC approach - Reliable, Original, Comprehensive, Current, and Cited.</a:t>
            </a:r>
            <a:endParaRPr lang="en-US" sz="1200" i="1" dirty="0">
              <a:latin typeface="Batang"/>
              <a:ea typeface="Batang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B5CBAA-4D63-8CDC-0BC7-C972CFCECBD8}"/>
              </a:ext>
            </a:extLst>
          </p:cNvPr>
          <p:cNvSpPr/>
          <p:nvPr/>
        </p:nvSpPr>
        <p:spPr>
          <a:xfrm>
            <a:off x="7473377" y="2823533"/>
            <a:ext cx="418742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kern="1200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Data Selection</a:t>
            </a:r>
            <a:endParaRPr lang="en-US" sz="1400" b="1" dirty="0">
              <a:latin typeface="Batang"/>
              <a:ea typeface="Batang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3692F-B719-0ACA-ED06-B813700FE7B4}"/>
              </a:ext>
            </a:extLst>
          </p:cNvPr>
          <p:cNvSpPr/>
          <p:nvPr/>
        </p:nvSpPr>
        <p:spPr>
          <a:xfrm>
            <a:off x="7473378" y="3567040"/>
            <a:ext cx="4187423" cy="21089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2893" indent="-282893" algn="just" defTabSz="905256"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Focused analysis from November 2022 to October 2023.</a:t>
            </a:r>
            <a:endParaRPr lang="en-US" sz="1188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marL="282893" indent="-282893" algn="just" defTabSz="905256"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Chosen for relevance to the current business task.</a:t>
            </a:r>
            <a:endParaRPr lang="en-US" sz="1089" b="1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algn="just" defTabSz="905256"/>
            <a:endParaRPr lang="en-US" sz="1188" kern="1200" dirty="0">
              <a:solidFill>
                <a:srgbClr val="000000"/>
              </a:solidFill>
              <a:latin typeface="Avenir Next LT Pro"/>
              <a:ea typeface="Batang"/>
              <a:cs typeface="+mn-cs"/>
            </a:endParaRP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82EDE5-5EE5-2F1F-84C4-60B9406D7118}"/>
              </a:ext>
            </a:extLst>
          </p:cNvPr>
          <p:cNvSpPr/>
          <p:nvPr/>
        </p:nvSpPr>
        <p:spPr>
          <a:xfrm>
            <a:off x="7297138" y="271338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b="1" kern="1200">
                <a:solidFill>
                  <a:schemeClr val="tx1"/>
                </a:solidFill>
                <a:latin typeface="Batang"/>
                <a:ea typeface="Batang"/>
                <a:cs typeface="+mn-cs"/>
              </a:rPr>
              <a:t>2</a:t>
            </a:r>
            <a:endParaRPr lang="en-GB" b="1">
              <a:solidFill>
                <a:schemeClr val="tx1"/>
              </a:solidFill>
              <a:latin typeface="Batang"/>
              <a:ea typeface="Batang"/>
            </a:endParaRPr>
          </a:p>
        </p:txBody>
      </p:sp>
      <p:pic>
        <p:nvPicPr>
          <p:cNvPr id="21" name="Picture 20" descr="A black and blue arrows&#10;&#10;Description automatically generated">
            <a:extLst>
              <a:ext uri="{FF2B5EF4-FFF2-40B4-BE49-F238E27FC236}">
                <a16:creationId xmlns:a16="http://schemas.microsoft.com/office/drawing/2014/main" id="{AECF4190-5ED2-114D-2D7E-34FD22C3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B2B8C697-3705-28BD-5492-C7508CC39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372" y="2857499"/>
            <a:ext cx="2394857" cy="23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4CAB7-40B7-495B-B046-BC12A3E9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58BC7-2D85-AD94-5085-3806F017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10869248" cy="1570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1" dirty="0"/>
              <a:t>Analysis</a:t>
            </a:r>
            <a:endParaRPr lang="en-US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1FD969-D6FE-C050-1600-7FDB57210A9B}"/>
              </a:ext>
            </a:extLst>
          </p:cNvPr>
          <p:cNvSpPr/>
          <p:nvPr/>
        </p:nvSpPr>
        <p:spPr>
          <a:xfrm>
            <a:off x="3021980" y="2569534"/>
            <a:ext cx="4094947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Batang"/>
              </a:rPr>
              <a:t>Ms Excel (power Query Editor)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BD616-A186-4566-70FF-30F79E946919}"/>
              </a:ext>
            </a:extLst>
          </p:cNvPr>
          <p:cNvSpPr/>
          <p:nvPr/>
        </p:nvSpPr>
        <p:spPr>
          <a:xfrm>
            <a:off x="2845741" y="242625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b="1" kern="1200">
                <a:solidFill>
                  <a:schemeClr val="tx1"/>
                </a:solidFill>
                <a:latin typeface="Batang"/>
                <a:ea typeface="Batang"/>
                <a:cs typeface="+mn-cs"/>
              </a:rPr>
              <a:t>1</a:t>
            </a:r>
            <a:endParaRPr lang="en-US" b="1">
              <a:solidFill>
                <a:schemeClr val="tx1"/>
              </a:solidFill>
              <a:latin typeface="Batang"/>
              <a:ea typeface="Batang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BEE863-50E7-7764-E7B6-0988111AEB21}"/>
              </a:ext>
            </a:extLst>
          </p:cNvPr>
          <p:cNvSpPr/>
          <p:nvPr/>
        </p:nvSpPr>
        <p:spPr>
          <a:xfrm>
            <a:off x="3021980" y="3318563"/>
            <a:ext cx="4094948" cy="3378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 defTabSz="905256">
              <a:buFont typeface="Arial"/>
              <a:buChar char="•"/>
            </a:pPr>
            <a:r>
              <a:rPr lang="en-US" sz="1500" b="1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Column Refinement:</a:t>
            </a:r>
            <a:endParaRPr lang="en-US" sz="1150" b="1" i="1" dirty="0">
              <a:solidFill>
                <a:srgbClr val="000000"/>
              </a:solidFill>
              <a:latin typeface="Batang"/>
              <a:ea typeface="Batang"/>
            </a:endParaRPr>
          </a:p>
          <a:p>
            <a:pPr lvl="1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Removed unnecessary columns (e.g., latitudes, longitudes).</a:t>
            </a:r>
            <a:endParaRPr lang="en-US" i="1" dirty="0">
              <a:latin typeface="Batang"/>
              <a:ea typeface="Batang"/>
            </a:endParaRPr>
          </a:p>
          <a:p>
            <a:pPr algn="just" defTabSz="905256">
              <a:buFont typeface="Arial"/>
              <a:buChar char="•"/>
            </a:pPr>
            <a:r>
              <a:rPr lang="en-US" sz="1500" b="1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Feature Generation:</a:t>
            </a:r>
            <a:endParaRPr lang="en-US" b="1" i="1" dirty="0">
              <a:latin typeface="Batang"/>
              <a:ea typeface="Batang"/>
            </a:endParaRPr>
          </a:p>
          <a:p>
            <a:pPr lvl="1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Created 'ride_length' (trip duration) and 'day_of_week' columns.</a:t>
            </a:r>
            <a:endParaRPr lang="en-US" i="1" dirty="0">
              <a:latin typeface="Batang"/>
              <a:ea typeface="Batang"/>
            </a:endParaRPr>
          </a:p>
          <a:p>
            <a:pPr algn="just" defTabSz="905256">
              <a:buFont typeface="Arial"/>
              <a:buChar char="•"/>
            </a:pPr>
            <a:r>
              <a:rPr lang="en-US" sz="1500" b="1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Data Refinement:</a:t>
            </a:r>
            <a:endParaRPr lang="en-US" b="1" i="1" dirty="0">
              <a:latin typeface="Batang"/>
              <a:ea typeface="Batang"/>
            </a:endParaRPr>
          </a:p>
          <a:p>
            <a:pPr lvl="1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Eliminated rows with negative or zero ride lengths.</a:t>
            </a:r>
            <a:endParaRPr lang="en-US" i="1" dirty="0">
              <a:latin typeface="Batang"/>
              <a:ea typeface="Batang"/>
            </a:endParaRPr>
          </a:p>
          <a:p>
            <a:pPr lvl="1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Managed duplicates, empty cells, inconsistent formatting, errors, and non-printable characters.</a:t>
            </a:r>
            <a:endParaRPr lang="en-US" i="1" dirty="0">
              <a:latin typeface="Batang"/>
              <a:ea typeface="Batang"/>
            </a:endParaRPr>
          </a:p>
          <a:p>
            <a:pPr marL="169545" indent="-169545" algn="just" defTabSz="905256">
              <a:spcAft>
                <a:spcPts val="600"/>
              </a:spcAft>
              <a:buFont typeface="Arial"/>
              <a:buChar char="•"/>
            </a:pPr>
            <a:endParaRPr lang="en-US" sz="1150" i="1" dirty="0">
              <a:solidFill>
                <a:srgbClr val="000000"/>
              </a:solidFill>
              <a:latin typeface="Avenir Next LT Pro"/>
              <a:ea typeface="Batang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B5CBAA-4D63-8CDC-0BC7-C972CFCECBD8}"/>
              </a:ext>
            </a:extLst>
          </p:cNvPr>
          <p:cNvSpPr/>
          <p:nvPr/>
        </p:nvSpPr>
        <p:spPr>
          <a:xfrm>
            <a:off x="7444377" y="2569533"/>
            <a:ext cx="4094946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RStudio</a:t>
            </a:r>
            <a:endParaRPr lang="en-GB" sz="1400" b="1" i="1" dirty="0">
              <a:solidFill>
                <a:srgbClr val="000000"/>
              </a:solidFill>
              <a:latin typeface="Avenir Next LT Pro"/>
              <a:ea typeface="Batang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3692F-B719-0ACA-ED06-B813700FE7B4}"/>
              </a:ext>
            </a:extLst>
          </p:cNvPr>
          <p:cNvSpPr/>
          <p:nvPr/>
        </p:nvSpPr>
        <p:spPr>
          <a:xfrm>
            <a:off x="7444377" y="3318562"/>
            <a:ext cx="4095831" cy="33731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Batang"/>
              </a:rPr>
              <a:t>Merged data into one dataset </a:t>
            </a:r>
            <a:endParaRPr lang="en-US" sz="1500" i="1" kern="1200" dirty="0">
              <a:solidFill>
                <a:srgbClr val="000000"/>
              </a:solidFill>
              <a:latin typeface="Batang"/>
              <a:ea typeface="Batang"/>
            </a:endParaRPr>
          </a:p>
          <a:p>
            <a:pPr marL="171450" indent="-171450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Batang"/>
              </a:rPr>
              <a:t>Conduct Analysis for data cleaning and analysis</a:t>
            </a:r>
            <a:endParaRPr lang="en-US" sz="1500" i="1" kern="1200" dirty="0">
              <a:solidFill>
                <a:srgbClr val="000000"/>
              </a:solidFill>
              <a:latin typeface="Batang"/>
              <a:ea typeface="Batang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Batang"/>
                <a:cs typeface="+mn-lt"/>
              </a:rPr>
              <a:t>Created pivot tables and visualizations </a:t>
            </a:r>
          </a:p>
          <a:p>
            <a:pPr marL="171450" indent="-171450" algn="just">
              <a:buFont typeface="Arial"/>
              <a:buChar char="•"/>
            </a:pPr>
            <a:endParaRPr lang="en-US" sz="1500" i="1" dirty="0">
              <a:solidFill>
                <a:srgbClr val="000000"/>
              </a:solidFill>
              <a:latin typeface="Batang"/>
              <a:ea typeface="Batang"/>
              <a:cs typeface="+mn-lt"/>
            </a:endParaRPr>
          </a:p>
          <a:p>
            <a:pPr algn="just"/>
            <a:endParaRPr lang="en-US" sz="1188" dirty="0">
              <a:solidFill>
                <a:srgbClr val="000000"/>
              </a:solidFill>
              <a:latin typeface="Avenir Next LT Pro"/>
              <a:ea typeface="Batang"/>
              <a:cs typeface="+mn-lt"/>
            </a:endParaRP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endParaRPr lang="en-US" sz="1100" i="1" dirty="0">
              <a:solidFill>
                <a:srgbClr val="000000"/>
              </a:solidFill>
              <a:latin typeface="Batang"/>
              <a:ea typeface="Batang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82EDE5-5EE5-2F1F-84C4-60B9406D7118}"/>
              </a:ext>
            </a:extLst>
          </p:cNvPr>
          <p:cNvSpPr/>
          <p:nvPr/>
        </p:nvSpPr>
        <p:spPr>
          <a:xfrm>
            <a:off x="7268138" y="242625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b="1" kern="1200" dirty="0">
                <a:solidFill>
                  <a:schemeClr val="tx1"/>
                </a:solidFill>
                <a:latin typeface="Batang"/>
                <a:ea typeface="Batang"/>
                <a:cs typeface="+mn-cs"/>
              </a:rPr>
              <a:t>2</a:t>
            </a:r>
            <a:endParaRPr lang="en-GB" b="1" dirty="0">
              <a:solidFill>
                <a:schemeClr val="tx1"/>
              </a:solidFill>
              <a:latin typeface="Batang"/>
              <a:ea typeface="Batang"/>
            </a:endParaRPr>
          </a:p>
        </p:txBody>
      </p:sp>
      <p:pic>
        <p:nvPicPr>
          <p:cNvPr id="21" name="Picture 20" descr="A black and blue arrows&#10;&#10;Description automatically generated">
            <a:extLst>
              <a:ext uri="{FF2B5EF4-FFF2-40B4-BE49-F238E27FC236}">
                <a16:creationId xmlns:a16="http://schemas.microsoft.com/office/drawing/2014/main" id="{AECF4190-5ED2-114D-2D7E-34FD22C3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pic>
        <p:nvPicPr>
          <p:cNvPr id="3" name="Graphic 2" descr="Statistics with solid fill">
            <a:extLst>
              <a:ext uri="{FF2B5EF4-FFF2-40B4-BE49-F238E27FC236}">
                <a16:creationId xmlns:a16="http://schemas.microsoft.com/office/drawing/2014/main" id="{24B237BD-1187-301A-FF36-E6B2B252C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029" y="3320142"/>
            <a:ext cx="2552700" cy="22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1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4659-2FA6-A9B4-3E5A-0FC33DC4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" y="-50005"/>
            <a:ext cx="12192665" cy="950798"/>
          </a:xfrm>
          <a:solidFill>
            <a:srgbClr val="03948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/>
              <a:t>Data Visualization: Part 1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612F819-FE3D-4225-F05B-ECA84607053F}"/>
              </a:ext>
            </a:extLst>
          </p:cNvPr>
          <p:cNvSpPr/>
          <p:nvPr/>
        </p:nvSpPr>
        <p:spPr>
          <a:xfrm>
            <a:off x="610874" y="1187049"/>
            <a:ext cx="5118124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The membership Status of The Riders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D69031-7B2C-75FF-04C0-7848D72CE704}"/>
              </a:ext>
            </a:extLst>
          </p:cNvPr>
          <p:cNvSpPr/>
          <p:nvPr/>
        </p:nvSpPr>
        <p:spPr>
          <a:xfrm>
            <a:off x="434636" y="1043766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b="1" kern="1200">
                <a:solidFill>
                  <a:schemeClr val="tx1"/>
                </a:solidFill>
                <a:latin typeface="Batang"/>
                <a:ea typeface="Batang"/>
                <a:cs typeface="+mn-cs"/>
              </a:rPr>
              <a:t>1</a:t>
            </a:r>
            <a:endParaRPr lang="en-US" b="1">
              <a:solidFill>
                <a:schemeClr val="tx1"/>
              </a:solidFill>
              <a:latin typeface="Batang"/>
              <a:ea typeface="Batang"/>
            </a:endParaRPr>
          </a:p>
        </p:txBody>
      </p:sp>
      <p:pic>
        <p:nvPicPr>
          <p:cNvPr id="85" name="Picture 84" descr="A black and blue arrows&#10;&#10;Description automatically generated">
            <a:extLst>
              <a:ext uri="{FF2B5EF4-FFF2-40B4-BE49-F238E27FC236}">
                <a16:creationId xmlns:a16="http://schemas.microsoft.com/office/drawing/2014/main" id="{BA1E6219-07A5-94AD-4D86-42FB6F17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1478230-2A96-41AD-05EB-EBBE2D31E4AC}"/>
              </a:ext>
            </a:extLst>
          </p:cNvPr>
          <p:cNvSpPr/>
          <p:nvPr/>
        </p:nvSpPr>
        <p:spPr>
          <a:xfrm>
            <a:off x="6451060" y="1187049"/>
            <a:ext cx="5123567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The Number of Rides Among Riders per Months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4DEDAE3-534A-4B1D-B006-DEDE3258FC35}"/>
              </a:ext>
            </a:extLst>
          </p:cNvPr>
          <p:cNvSpPr/>
          <p:nvPr/>
        </p:nvSpPr>
        <p:spPr>
          <a:xfrm>
            <a:off x="6280264" y="1043766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2</a:t>
            </a:r>
          </a:p>
        </p:txBody>
      </p:sp>
      <p:pic>
        <p:nvPicPr>
          <p:cNvPr id="94" name="Picture 93" descr="A blue and red pie chart&#10;&#10;Description automatically generated">
            <a:extLst>
              <a:ext uri="{FF2B5EF4-FFF2-40B4-BE49-F238E27FC236}">
                <a16:creationId xmlns:a16="http://schemas.microsoft.com/office/drawing/2014/main" id="{CD1AF629-0D9F-01A8-D93C-E7C33EA5B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5" t="2678" r="2317" b="21875"/>
          <a:stretch/>
        </p:blipFill>
        <p:spPr>
          <a:xfrm>
            <a:off x="1255928" y="2062842"/>
            <a:ext cx="4189105" cy="3855908"/>
          </a:xfrm>
          <a:prstGeom prst="rect">
            <a:avLst/>
          </a:prstGeom>
        </p:spPr>
      </p:pic>
      <p:pic>
        <p:nvPicPr>
          <p:cNvPr id="95" name="Picture 94" descr="A graph of a number of rides&#10;&#10;Description automatically generated">
            <a:extLst>
              <a:ext uri="{FF2B5EF4-FFF2-40B4-BE49-F238E27FC236}">
                <a16:creationId xmlns:a16="http://schemas.microsoft.com/office/drawing/2014/main" id="{0105C9DD-4D53-C49F-109A-1D52696F6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494" y="2062843"/>
            <a:ext cx="5452869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2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4659-2FA6-A9B4-3E5A-0FC33DC4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" y="-50005"/>
            <a:ext cx="12192665" cy="950798"/>
          </a:xfrm>
          <a:solidFill>
            <a:srgbClr val="03948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/>
              <a:t>Data Visualization: Part 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612F819-FE3D-4225-F05B-ECA84607053F}"/>
              </a:ext>
            </a:extLst>
          </p:cNvPr>
          <p:cNvSpPr/>
          <p:nvPr/>
        </p:nvSpPr>
        <p:spPr>
          <a:xfrm>
            <a:off x="610874" y="1187049"/>
            <a:ext cx="5118124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The Average Ride Length for Users</a:t>
            </a:r>
            <a:endParaRPr lang="en-US" sz="1400" b="1" i="1" dirty="0">
              <a:latin typeface="Avenir Next LT Pro"/>
              <a:ea typeface="Batang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D69031-7B2C-75FF-04C0-7848D72CE704}"/>
              </a:ext>
            </a:extLst>
          </p:cNvPr>
          <p:cNvSpPr/>
          <p:nvPr/>
        </p:nvSpPr>
        <p:spPr>
          <a:xfrm>
            <a:off x="434636" y="107642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3</a:t>
            </a:r>
          </a:p>
        </p:txBody>
      </p:sp>
      <p:pic>
        <p:nvPicPr>
          <p:cNvPr id="85" name="Picture 84" descr="A black and blue arrows&#10;&#10;Description automatically generated">
            <a:extLst>
              <a:ext uri="{FF2B5EF4-FFF2-40B4-BE49-F238E27FC236}">
                <a16:creationId xmlns:a16="http://schemas.microsoft.com/office/drawing/2014/main" id="{BA1E6219-07A5-94AD-4D86-42FB6F17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1478230-2A96-41AD-05EB-EBBE2D31E4AC}"/>
              </a:ext>
            </a:extLst>
          </p:cNvPr>
          <p:cNvSpPr/>
          <p:nvPr/>
        </p:nvSpPr>
        <p:spPr>
          <a:xfrm>
            <a:off x="6451060" y="1187049"/>
            <a:ext cx="5123567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The Average Ride Length for Users by Day of Week</a:t>
            </a:r>
            <a:endParaRPr lang="en-US" sz="1400" b="1" i="1" dirty="0">
              <a:latin typeface="Avenir Next LT Pro"/>
              <a:ea typeface="+mn-lt"/>
              <a:cs typeface="+mn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4DEDAE3-534A-4B1D-B006-DEDE3258FC35}"/>
              </a:ext>
            </a:extLst>
          </p:cNvPr>
          <p:cNvSpPr/>
          <p:nvPr/>
        </p:nvSpPr>
        <p:spPr>
          <a:xfrm>
            <a:off x="6280264" y="107642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4</a:t>
            </a:r>
          </a:p>
        </p:txBody>
      </p:sp>
      <p:pic>
        <p:nvPicPr>
          <p:cNvPr id="3" name="Picture 2" descr="A graph of a group of people&#10;&#10;Description automatically generated">
            <a:extLst>
              <a:ext uri="{FF2B5EF4-FFF2-40B4-BE49-F238E27FC236}">
                <a16:creationId xmlns:a16="http://schemas.microsoft.com/office/drawing/2014/main" id="{80052651-D64C-3594-0248-C920D4C5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2" y="1995268"/>
            <a:ext cx="5410198" cy="4456777"/>
          </a:xfrm>
          <a:prstGeom prst="rect">
            <a:avLst/>
          </a:prstGeom>
        </p:spPr>
      </p:pic>
      <p:pic>
        <p:nvPicPr>
          <p:cNvPr id="4" name="Picture 3" descr="A graph of a number of red and blue bars&#10;&#10;Description automatically generated">
            <a:extLst>
              <a:ext uri="{FF2B5EF4-FFF2-40B4-BE49-F238E27FC236}">
                <a16:creationId xmlns:a16="http://schemas.microsoft.com/office/drawing/2014/main" id="{AD169206-967F-2D9A-AC0D-093F2BE81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28" y="1913927"/>
            <a:ext cx="5502728" cy="45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7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4659-2FA6-A9B4-3E5A-0FC33DC4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" y="-50005"/>
            <a:ext cx="12192665" cy="950798"/>
          </a:xfrm>
          <a:solidFill>
            <a:srgbClr val="03948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/>
              <a:t>Data Visualization: Part 3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612F819-FE3D-4225-F05B-ECA84607053F}"/>
              </a:ext>
            </a:extLst>
          </p:cNvPr>
          <p:cNvSpPr/>
          <p:nvPr/>
        </p:nvSpPr>
        <p:spPr>
          <a:xfrm>
            <a:off x="2777131" y="1078192"/>
            <a:ext cx="6707438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The Number of Rides for Users by Day Of Week by adding Count of trip id</a:t>
            </a:r>
            <a:endParaRPr lang="en-GB" sz="1400" b="1" i="1" dirty="0">
              <a:solidFill>
                <a:srgbClr val="1F2328"/>
              </a:solidFill>
              <a:latin typeface="Batang"/>
              <a:ea typeface="Batang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D69031-7B2C-75FF-04C0-7848D72CE704}"/>
              </a:ext>
            </a:extLst>
          </p:cNvPr>
          <p:cNvSpPr/>
          <p:nvPr/>
        </p:nvSpPr>
        <p:spPr>
          <a:xfrm>
            <a:off x="2600893" y="967566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5</a:t>
            </a:r>
          </a:p>
        </p:txBody>
      </p:sp>
      <p:pic>
        <p:nvPicPr>
          <p:cNvPr id="85" name="Picture 84" descr="A black and blue arrows&#10;&#10;Description automatically generated">
            <a:extLst>
              <a:ext uri="{FF2B5EF4-FFF2-40B4-BE49-F238E27FC236}">
                <a16:creationId xmlns:a16="http://schemas.microsoft.com/office/drawing/2014/main" id="{BA1E6219-07A5-94AD-4D86-42FB6F17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pic>
        <p:nvPicPr>
          <p:cNvPr id="5" name="Picture 4" descr="A graph of blue and red bars&#10;&#10;Description automatically generated">
            <a:extLst>
              <a:ext uri="{FF2B5EF4-FFF2-40B4-BE49-F238E27FC236}">
                <a16:creationId xmlns:a16="http://schemas.microsoft.com/office/drawing/2014/main" id="{0C21C439-73F4-A005-911A-47F348EF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28" y="1804768"/>
            <a:ext cx="5905500" cy="48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3686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816</Words>
  <Application>Microsoft Macintosh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Arial,Sans-Serif</vt:lpstr>
      <vt:lpstr>Batang</vt:lpstr>
      <vt:lpstr>Arial</vt:lpstr>
      <vt:lpstr>Avenir Next LT Pro</vt:lpstr>
      <vt:lpstr>Bahnschrift</vt:lpstr>
      <vt:lpstr>Calibri Light</vt:lpstr>
      <vt:lpstr>MatrixVTI</vt:lpstr>
      <vt:lpstr>Cyclistic  Bike-Share</vt:lpstr>
      <vt:lpstr>Content</vt:lpstr>
      <vt:lpstr>Introduction </vt:lpstr>
      <vt:lpstr>Problem statement </vt:lpstr>
      <vt:lpstr>Data</vt:lpstr>
      <vt:lpstr>Analysis</vt:lpstr>
      <vt:lpstr>Data Visualization: Part 1</vt:lpstr>
      <vt:lpstr>Data Visualization: Part 2</vt:lpstr>
      <vt:lpstr>Data Visualization: Part 3</vt:lpstr>
      <vt:lpstr>Data Visualization Insights:</vt:lpstr>
      <vt:lpstr>Recommendations: 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Yacine Qry</cp:lastModifiedBy>
  <cp:revision>1120</cp:revision>
  <dcterms:created xsi:type="dcterms:W3CDTF">2013-07-15T20:26:40Z</dcterms:created>
  <dcterms:modified xsi:type="dcterms:W3CDTF">2023-12-01T23:08:40Z</dcterms:modified>
</cp:coreProperties>
</file>