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aret Bold" charset="1" panose="00000000000000000000"/>
      <p:regular r:id="rId14"/>
    </p:embeddedFont>
    <p:embeddedFont>
      <p:font typeface="Garet" charset="1" panose="00000000000000000000"/>
      <p:regular r:id="rId15"/>
    </p:embeddedFont>
    <p:embeddedFont>
      <p:font typeface="Antic" charset="1" panose="00000000000000000000"/>
      <p:regular r:id="rId16"/>
    </p:embeddedFont>
    <p:embeddedFont>
      <p:font typeface="Open Sans" charset="1" panose="020B0606030504020204"/>
      <p:regular r:id="rId17"/>
    </p:embeddedFont>
    <p:embeddedFont>
      <p:font typeface="Antic Bold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Garet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14" Target="../media/image26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4279" y="2641450"/>
            <a:ext cx="18866775" cy="11065121"/>
            <a:chOff x="0" y="0"/>
            <a:chExt cx="4969027" cy="2914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027" cy="2914271"/>
            </a:xfrm>
            <a:custGeom>
              <a:avLst/>
              <a:gdLst/>
              <a:ahLst/>
              <a:cxnLst/>
              <a:rect r="r" b="b" t="t" l="l"/>
              <a:pathLst>
                <a:path h="2914271" w="4969027">
                  <a:moveTo>
                    <a:pt x="0" y="0"/>
                  </a:moveTo>
                  <a:lnTo>
                    <a:pt x="4969027" y="0"/>
                  </a:lnTo>
                  <a:lnTo>
                    <a:pt x="4969027" y="2914271"/>
                  </a:lnTo>
                  <a:lnTo>
                    <a:pt x="0" y="2914271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3A0CA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69027" cy="294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585604" y="611353"/>
            <a:ext cx="6078295" cy="6078295"/>
          </a:xfrm>
          <a:custGeom>
            <a:avLst/>
            <a:gdLst/>
            <a:ahLst/>
            <a:cxnLst/>
            <a:rect r="r" b="b" t="t" l="l"/>
            <a:pathLst>
              <a:path h="6078295" w="6078295">
                <a:moveTo>
                  <a:pt x="0" y="0"/>
                </a:moveTo>
                <a:lnTo>
                  <a:pt x="6078295" y="0"/>
                </a:lnTo>
                <a:lnTo>
                  <a:pt x="6078295" y="6078295"/>
                </a:lnTo>
                <a:lnTo>
                  <a:pt x="0" y="607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977554">
            <a:off x="10878490" y="2944679"/>
            <a:ext cx="8806050" cy="8985765"/>
          </a:xfrm>
          <a:custGeom>
            <a:avLst/>
            <a:gdLst/>
            <a:ahLst/>
            <a:cxnLst/>
            <a:rect r="r" b="b" t="t" l="l"/>
            <a:pathLst>
              <a:path h="8985765" w="8806050">
                <a:moveTo>
                  <a:pt x="0" y="0"/>
                </a:moveTo>
                <a:lnTo>
                  <a:pt x="8806050" y="0"/>
                </a:lnTo>
                <a:lnTo>
                  <a:pt x="8806050" y="8985766"/>
                </a:lnTo>
                <a:lnTo>
                  <a:pt x="0" y="8985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1568789" y="3761422"/>
            <a:ext cx="6078295" cy="6078295"/>
          </a:xfrm>
          <a:custGeom>
            <a:avLst/>
            <a:gdLst/>
            <a:ahLst/>
            <a:cxnLst/>
            <a:rect r="r" b="b" t="t" l="l"/>
            <a:pathLst>
              <a:path h="6078295" w="6078295">
                <a:moveTo>
                  <a:pt x="0" y="0"/>
                </a:moveTo>
                <a:lnTo>
                  <a:pt x="6078295" y="0"/>
                </a:lnTo>
                <a:lnTo>
                  <a:pt x="6078295" y="6078295"/>
                </a:lnTo>
                <a:lnTo>
                  <a:pt x="0" y="607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206146" y="7056118"/>
            <a:ext cx="4363271" cy="3963871"/>
            <a:chOff x="0" y="0"/>
            <a:chExt cx="5817694" cy="528516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294387" y="866723"/>
              <a:ext cx="3797094" cy="4418437"/>
              <a:chOff x="0" y="0"/>
              <a:chExt cx="6985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228920" y="63550"/>
              <a:ext cx="2588775" cy="3012392"/>
              <a:chOff x="0" y="0"/>
              <a:chExt cx="6985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272768"/>
              <a:ext cx="2588775" cy="3012392"/>
              <a:chOff x="0" y="0"/>
              <a:chExt cx="6985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910943" y="0"/>
              <a:ext cx="1953160" cy="2272768"/>
              <a:chOff x="0" y="0"/>
              <a:chExt cx="6985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-297359" y="-863797"/>
            <a:ext cx="5510117" cy="5786164"/>
            <a:chOff x="0" y="0"/>
            <a:chExt cx="7346822" cy="771488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2806069" y="0"/>
              <a:ext cx="4540753" cy="5283785"/>
              <a:chOff x="0" y="0"/>
              <a:chExt cx="6985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806069" y="4143887"/>
              <a:ext cx="1959200" cy="2279797"/>
              <a:chOff x="0" y="0"/>
              <a:chExt cx="6985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235214" y="5993789"/>
              <a:ext cx="1479067" cy="1721096"/>
              <a:chOff x="0" y="0"/>
              <a:chExt cx="6985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289774"/>
              <a:ext cx="3797094" cy="4418437"/>
              <a:chOff x="0" y="0"/>
              <a:chExt cx="6985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2173499" y="1576017"/>
              <a:ext cx="2691730" cy="3132194"/>
              <a:chOff x="0" y="0"/>
              <a:chExt cx="6985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231616" y="3315831"/>
              <a:ext cx="2138460" cy="2488390"/>
              <a:chOff x="0" y="0"/>
              <a:chExt cx="6985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40" id="40"/>
          <p:cNvSpPr/>
          <p:nvPr/>
        </p:nvSpPr>
        <p:spPr>
          <a:xfrm flipH="false" flipV="false" rot="0">
            <a:off x="1028700" y="1017389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206146" y="611353"/>
            <a:ext cx="3440938" cy="1456731"/>
          </a:xfrm>
          <a:custGeom>
            <a:avLst/>
            <a:gdLst/>
            <a:ahLst/>
            <a:cxnLst/>
            <a:rect r="r" b="b" t="t" l="l"/>
            <a:pathLst>
              <a:path h="1456731" w="3440938">
                <a:moveTo>
                  <a:pt x="0" y="0"/>
                </a:moveTo>
                <a:lnTo>
                  <a:pt x="3440938" y="0"/>
                </a:lnTo>
                <a:lnTo>
                  <a:pt x="3440938" y="1456731"/>
                </a:lnTo>
                <a:lnTo>
                  <a:pt x="0" y="14567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4533" r="0" b="-71676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2792070" y="4412614"/>
            <a:ext cx="12703860" cy="264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9"/>
              </a:lnSpc>
            </a:pPr>
            <a:r>
              <a:rPr lang="en-US" sz="9399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Présentation de</a:t>
            </a:r>
          </a:p>
          <a:p>
            <a:pPr algn="ctr">
              <a:lnSpc>
                <a:spcPts val="10339"/>
              </a:lnSpc>
            </a:pPr>
            <a:r>
              <a:rPr lang="en-US" b="true" sz="93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Patent Maestro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80188" y="1057275"/>
            <a:ext cx="305531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630743" y="8182709"/>
            <a:ext cx="9016989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120">
                <a:solidFill>
                  <a:srgbClr val="FFFFFF"/>
                </a:solidFill>
                <a:latin typeface="Antic"/>
                <a:ea typeface="Antic"/>
                <a:cs typeface="Antic"/>
                <a:sym typeface="Antic"/>
              </a:rPr>
              <a:t>Par</a:t>
            </a:r>
          </a:p>
          <a:p>
            <a:pPr algn="ctr">
              <a:lnSpc>
                <a:spcPts val="3359"/>
              </a:lnSpc>
            </a:pPr>
            <a:r>
              <a:rPr lang="en-US" sz="2400" spc="120">
                <a:solidFill>
                  <a:srgbClr val="FFFFFF"/>
                </a:solidFill>
                <a:latin typeface="Antic"/>
                <a:ea typeface="Antic"/>
                <a:cs typeface="Antic"/>
                <a:sym typeface="Antic"/>
              </a:rPr>
              <a:t>AUDIC Clément</a:t>
            </a:r>
          </a:p>
          <a:p>
            <a:pPr algn="ctr">
              <a:lnSpc>
                <a:spcPts val="3359"/>
              </a:lnSpc>
            </a:pPr>
            <a:r>
              <a:rPr lang="en-US" sz="2400" spc="120">
                <a:solidFill>
                  <a:srgbClr val="FFFFFF"/>
                </a:solidFill>
                <a:latin typeface="Antic"/>
                <a:ea typeface="Antic"/>
                <a:cs typeface="Antic"/>
                <a:sym typeface="Antic"/>
              </a:rPr>
              <a:t>BOUKARI Yacine</a:t>
            </a:r>
          </a:p>
          <a:p>
            <a:pPr algn="ctr">
              <a:lnSpc>
                <a:spcPts val="3359"/>
              </a:lnSpc>
            </a:pPr>
            <a:r>
              <a:rPr lang="en-US" sz="2400" spc="120">
                <a:solidFill>
                  <a:srgbClr val="FFFFFF"/>
                </a:solidFill>
                <a:latin typeface="Antic"/>
                <a:ea typeface="Antic"/>
                <a:cs typeface="Antic"/>
                <a:sym typeface="Antic"/>
              </a:rPr>
              <a:t>ZOUBGA Éléazar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259300" y="9315450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325530" y="2413714"/>
            <a:ext cx="11627415" cy="72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b="true" sz="5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IA Pau - Data Battle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17389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921" y="2104561"/>
            <a:ext cx="18866775" cy="11065121"/>
            <a:chOff x="0" y="0"/>
            <a:chExt cx="4969027" cy="29142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9027" cy="2914271"/>
            </a:xfrm>
            <a:custGeom>
              <a:avLst/>
              <a:gdLst/>
              <a:ahLst/>
              <a:cxnLst/>
              <a:rect r="r" b="b" t="t" l="l"/>
              <a:pathLst>
                <a:path h="2914271" w="4969027">
                  <a:moveTo>
                    <a:pt x="0" y="0"/>
                  </a:moveTo>
                  <a:lnTo>
                    <a:pt x="4969027" y="0"/>
                  </a:lnTo>
                  <a:lnTo>
                    <a:pt x="4969027" y="2914271"/>
                  </a:lnTo>
                  <a:lnTo>
                    <a:pt x="0" y="2914271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3A0CA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969027" cy="294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759505">
            <a:off x="-3409959" y="7859528"/>
            <a:ext cx="8877318" cy="7876602"/>
          </a:xfrm>
          <a:custGeom>
            <a:avLst/>
            <a:gdLst/>
            <a:ahLst/>
            <a:cxnLst/>
            <a:rect r="r" b="b" t="t" l="l"/>
            <a:pathLst>
              <a:path h="7876602" w="8877318">
                <a:moveTo>
                  <a:pt x="0" y="0"/>
                </a:moveTo>
                <a:lnTo>
                  <a:pt x="8877318" y="0"/>
                </a:lnTo>
                <a:lnTo>
                  <a:pt x="8877318" y="7876603"/>
                </a:lnTo>
                <a:lnTo>
                  <a:pt x="0" y="7876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46574" y="6444909"/>
            <a:ext cx="3853524" cy="3842091"/>
            <a:chOff x="0" y="0"/>
            <a:chExt cx="5138032" cy="5122788"/>
          </a:xfrm>
        </p:grpSpPr>
        <p:grpSp>
          <p:nvGrpSpPr>
            <p:cNvPr name="Group 8" id="8"/>
            <p:cNvGrpSpPr/>
            <p:nvPr/>
          </p:nvGrpSpPr>
          <p:grpSpPr>
            <a:xfrm rot="5400000">
              <a:off x="331775" y="735986"/>
              <a:ext cx="4055027" cy="4718577"/>
              <a:chOff x="0" y="0"/>
              <a:chExt cx="6985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5400000">
              <a:off x="933401" y="-120038"/>
              <a:ext cx="1467132" cy="1707208"/>
              <a:chOff x="0" y="0"/>
              <a:chExt cx="6985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5400000">
              <a:off x="2957432" y="2032702"/>
              <a:ext cx="2015680" cy="2345519"/>
              <a:chOff x="0" y="0"/>
              <a:chExt cx="6985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810011" y="3415069"/>
            <a:ext cx="8521917" cy="4950886"/>
            <a:chOff x="0" y="0"/>
            <a:chExt cx="1699357" cy="987257"/>
          </a:xfrm>
        </p:grpSpPr>
        <p:sp>
          <p:nvSpPr>
            <p:cNvPr name="Freeform 18" id="18"/>
            <p:cNvSpPr/>
            <p:nvPr/>
          </p:nvSpPr>
          <p:spPr>
            <a:xfrm flipH="false" flipV="false" rot="-30000">
              <a:off x="-4194" y="-7314"/>
              <a:ext cx="1707745" cy="1001886"/>
            </a:xfrm>
            <a:custGeom>
              <a:avLst/>
              <a:gdLst/>
              <a:ahLst/>
              <a:cxnLst/>
              <a:rect r="r" b="b" t="t" l="l"/>
              <a:pathLst>
                <a:path h="1001886" w="1707745">
                  <a:moveTo>
                    <a:pt x="29428" y="100"/>
                  </a:moveTo>
                  <a:lnTo>
                    <a:pt x="1686933" y="14565"/>
                  </a:lnTo>
                  <a:cubicBezTo>
                    <a:pt x="1698472" y="14666"/>
                    <a:pt x="1707745" y="24102"/>
                    <a:pt x="1707644" y="35642"/>
                  </a:cubicBezTo>
                  <a:lnTo>
                    <a:pt x="1699394" y="981073"/>
                  </a:lnTo>
                  <a:cubicBezTo>
                    <a:pt x="1699293" y="992613"/>
                    <a:pt x="1689857" y="1001886"/>
                    <a:pt x="1678317" y="1001785"/>
                  </a:cubicBezTo>
                  <a:lnTo>
                    <a:pt x="20813" y="987320"/>
                  </a:lnTo>
                  <a:cubicBezTo>
                    <a:pt x="9273" y="987219"/>
                    <a:pt x="0" y="977783"/>
                    <a:pt x="101" y="966244"/>
                  </a:cubicBezTo>
                  <a:lnTo>
                    <a:pt x="8352" y="20812"/>
                  </a:lnTo>
                  <a:cubicBezTo>
                    <a:pt x="8452" y="9273"/>
                    <a:pt x="17889" y="0"/>
                    <a:pt x="29428" y="100"/>
                  </a:cubicBezTo>
                  <a:close/>
                </a:path>
              </a:pathLst>
            </a:custGeom>
            <a:blipFill>
              <a:blip r:embed="rId6"/>
              <a:stretch>
                <a:fillRect l="-40" t="-158577" r="-15700" b="-4491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3410432" y="2078208"/>
            <a:ext cx="11467136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b="true" sz="63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Qui sommes-nous ?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0800000">
            <a:off x="11969670" y="-1399034"/>
            <a:ext cx="6078295" cy="6078295"/>
          </a:xfrm>
          <a:custGeom>
            <a:avLst/>
            <a:gdLst/>
            <a:ahLst/>
            <a:cxnLst/>
            <a:rect r="r" b="b" t="t" l="l"/>
            <a:pathLst>
              <a:path h="6078295" w="6078295">
                <a:moveTo>
                  <a:pt x="0" y="0"/>
                </a:moveTo>
                <a:lnTo>
                  <a:pt x="6078295" y="0"/>
                </a:lnTo>
                <a:lnTo>
                  <a:pt x="6078295" y="6078295"/>
                </a:lnTo>
                <a:lnTo>
                  <a:pt x="0" y="6078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515001" y="-911521"/>
            <a:ext cx="4407120" cy="3518740"/>
            <a:chOff x="0" y="0"/>
            <a:chExt cx="5876160" cy="4691653"/>
          </a:xfrm>
        </p:grpSpPr>
        <p:grpSp>
          <p:nvGrpSpPr>
            <p:cNvPr name="Group 22" id="22"/>
            <p:cNvGrpSpPr/>
            <p:nvPr/>
          </p:nvGrpSpPr>
          <p:grpSpPr>
            <a:xfrm rot="-5400000">
              <a:off x="1499525" y="-312257"/>
              <a:ext cx="3816479" cy="4440994"/>
              <a:chOff x="0" y="0"/>
              <a:chExt cx="6985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-5400000">
              <a:off x="3061279" y="1876772"/>
              <a:ext cx="2601991" cy="3027771"/>
              <a:chOff x="0" y="0"/>
              <a:chExt cx="6985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-5400000">
              <a:off x="1466882" y="2494977"/>
              <a:ext cx="1963131" cy="2284371"/>
              <a:chOff x="0" y="0"/>
              <a:chExt cx="6985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-5400000">
              <a:off x="83480" y="2167095"/>
              <a:ext cx="1020308" cy="1187267"/>
              <a:chOff x="0" y="0"/>
              <a:chExt cx="6985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4" id="34"/>
          <p:cNvGrpSpPr/>
          <p:nvPr/>
        </p:nvGrpSpPr>
        <p:grpSpPr>
          <a:xfrm rot="0">
            <a:off x="741041" y="4493306"/>
            <a:ext cx="7190185" cy="2529771"/>
            <a:chOff x="0" y="0"/>
            <a:chExt cx="2299631" cy="80909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299631" cy="809095"/>
            </a:xfrm>
            <a:custGeom>
              <a:avLst/>
              <a:gdLst/>
              <a:ahLst/>
              <a:cxnLst/>
              <a:rect r="r" b="b" t="t" l="l"/>
              <a:pathLst>
                <a:path h="809095" w="2299631">
                  <a:moveTo>
                    <a:pt x="32302" y="0"/>
                  </a:moveTo>
                  <a:lnTo>
                    <a:pt x="2267329" y="0"/>
                  </a:lnTo>
                  <a:cubicBezTo>
                    <a:pt x="2275896" y="0"/>
                    <a:pt x="2284112" y="3403"/>
                    <a:pt x="2290170" y="9461"/>
                  </a:cubicBezTo>
                  <a:cubicBezTo>
                    <a:pt x="2296228" y="15519"/>
                    <a:pt x="2299631" y="23735"/>
                    <a:pt x="2299631" y="32302"/>
                  </a:cubicBezTo>
                  <a:lnTo>
                    <a:pt x="2299631" y="776793"/>
                  </a:lnTo>
                  <a:cubicBezTo>
                    <a:pt x="2299631" y="785360"/>
                    <a:pt x="2296228" y="793576"/>
                    <a:pt x="2290170" y="799634"/>
                  </a:cubicBezTo>
                  <a:cubicBezTo>
                    <a:pt x="2284112" y="805691"/>
                    <a:pt x="2275896" y="809095"/>
                    <a:pt x="2267329" y="809095"/>
                  </a:cubicBezTo>
                  <a:lnTo>
                    <a:pt x="32302" y="809095"/>
                  </a:lnTo>
                  <a:cubicBezTo>
                    <a:pt x="23735" y="809095"/>
                    <a:pt x="15519" y="805691"/>
                    <a:pt x="9461" y="799634"/>
                  </a:cubicBezTo>
                  <a:cubicBezTo>
                    <a:pt x="3403" y="793576"/>
                    <a:pt x="0" y="785360"/>
                    <a:pt x="0" y="776793"/>
                  </a:cubicBezTo>
                  <a:lnTo>
                    <a:pt x="0" y="32302"/>
                  </a:lnTo>
                  <a:cubicBezTo>
                    <a:pt x="0" y="23735"/>
                    <a:pt x="3403" y="15519"/>
                    <a:pt x="9461" y="9461"/>
                  </a:cubicBezTo>
                  <a:cubicBezTo>
                    <a:pt x="15519" y="3403"/>
                    <a:pt x="23735" y="0"/>
                    <a:pt x="323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2299631" cy="837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098483" y="5026878"/>
            <a:ext cx="6445973" cy="1393942"/>
          </a:xfrm>
          <a:custGeom>
            <a:avLst/>
            <a:gdLst/>
            <a:ahLst/>
            <a:cxnLst/>
            <a:rect r="r" b="b" t="t" l="l"/>
            <a:pathLst>
              <a:path h="1393942" w="6445973">
                <a:moveTo>
                  <a:pt x="0" y="0"/>
                </a:moveTo>
                <a:lnTo>
                  <a:pt x="6445973" y="0"/>
                </a:lnTo>
                <a:lnTo>
                  <a:pt x="6445973" y="1393942"/>
                </a:lnTo>
                <a:lnTo>
                  <a:pt x="0" y="1393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80188" y="1057275"/>
            <a:ext cx="305531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5229" y="2536675"/>
            <a:ext cx="18866775" cy="11065121"/>
            <a:chOff x="0" y="0"/>
            <a:chExt cx="4969027" cy="2914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027" cy="2914271"/>
            </a:xfrm>
            <a:custGeom>
              <a:avLst/>
              <a:gdLst/>
              <a:ahLst/>
              <a:cxnLst/>
              <a:rect r="r" b="b" t="t" l="l"/>
              <a:pathLst>
                <a:path h="2914271" w="4969027">
                  <a:moveTo>
                    <a:pt x="0" y="0"/>
                  </a:moveTo>
                  <a:lnTo>
                    <a:pt x="4969027" y="0"/>
                  </a:lnTo>
                  <a:lnTo>
                    <a:pt x="4969027" y="2914271"/>
                  </a:lnTo>
                  <a:lnTo>
                    <a:pt x="0" y="2914271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3A0CA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69027" cy="294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965692"/>
            <a:ext cx="4292608" cy="4292608"/>
          </a:xfrm>
          <a:custGeom>
            <a:avLst/>
            <a:gdLst/>
            <a:ahLst/>
            <a:cxnLst/>
            <a:rect r="r" b="b" t="t" l="l"/>
            <a:pathLst>
              <a:path h="4292608" w="4292608">
                <a:moveTo>
                  <a:pt x="0" y="0"/>
                </a:moveTo>
                <a:lnTo>
                  <a:pt x="4292608" y="0"/>
                </a:lnTo>
                <a:lnTo>
                  <a:pt x="4292608" y="4292608"/>
                </a:lnTo>
                <a:lnTo>
                  <a:pt x="0" y="4292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-912391" y="5980721"/>
            <a:ext cx="5510117" cy="5786164"/>
            <a:chOff x="0" y="0"/>
            <a:chExt cx="7346822" cy="771488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806069" y="0"/>
              <a:ext cx="4540753" cy="5283785"/>
              <a:chOff x="0" y="0"/>
              <a:chExt cx="6985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806069" y="4143887"/>
              <a:ext cx="1959200" cy="2279797"/>
              <a:chOff x="0" y="0"/>
              <a:chExt cx="6985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35214" y="5993789"/>
              <a:ext cx="1479067" cy="1721096"/>
              <a:chOff x="0" y="0"/>
              <a:chExt cx="6985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289774"/>
              <a:ext cx="3797094" cy="4418437"/>
              <a:chOff x="0" y="0"/>
              <a:chExt cx="6985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2173499" y="1576017"/>
              <a:ext cx="2691730" cy="3132194"/>
              <a:chOff x="0" y="0"/>
              <a:chExt cx="6985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231616" y="3315831"/>
              <a:ext cx="2138460" cy="2488390"/>
              <a:chOff x="0" y="0"/>
              <a:chExt cx="6985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-4490269">
            <a:off x="11435866" y="-390193"/>
            <a:ext cx="6516312" cy="7634151"/>
          </a:xfrm>
          <a:custGeom>
            <a:avLst/>
            <a:gdLst/>
            <a:ahLst/>
            <a:cxnLst/>
            <a:rect r="r" b="b" t="t" l="l"/>
            <a:pathLst>
              <a:path h="7634151" w="6516312">
                <a:moveTo>
                  <a:pt x="0" y="0"/>
                </a:moveTo>
                <a:lnTo>
                  <a:pt x="6516312" y="0"/>
                </a:lnTo>
                <a:lnTo>
                  <a:pt x="6516312" y="7634151"/>
                </a:lnTo>
                <a:lnTo>
                  <a:pt x="0" y="7634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2286178" y="1028700"/>
            <a:ext cx="4973122" cy="4973122"/>
          </a:xfrm>
          <a:custGeom>
            <a:avLst/>
            <a:gdLst/>
            <a:ahLst/>
            <a:cxnLst/>
            <a:rect r="r" b="b" t="t" l="l"/>
            <a:pathLst>
              <a:path h="4973122" w="4973122">
                <a:moveTo>
                  <a:pt x="0" y="0"/>
                </a:moveTo>
                <a:lnTo>
                  <a:pt x="4973122" y="0"/>
                </a:lnTo>
                <a:lnTo>
                  <a:pt x="4973122" y="4973122"/>
                </a:lnTo>
                <a:lnTo>
                  <a:pt x="0" y="497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374863" y="3426882"/>
            <a:ext cx="10523193" cy="1785244"/>
            <a:chOff x="0" y="0"/>
            <a:chExt cx="2771541" cy="47018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71541" cy="470188"/>
            </a:xfrm>
            <a:custGeom>
              <a:avLst/>
              <a:gdLst/>
              <a:ahLst/>
              <a:cxnLst/>
              <a:rect r="r" b="b" t="t" l="l"/>
              <a:pathLst>
                <a:path h="470188" w="2771541">
                  <a:moveTo>
                    <a:pt x="22071" y="0"/>
                  </a:moveTo>
                  <a:lnTo>
                    <a:pt x="2749470" y="0"/>
                  </a:lnTo>
                  <a:cubicBezTo>
                    <a:pt x="2755323" y="0"/>
                    <a:pt x="2760937" y="2325"/>
                    <a:pt x="2765076" y="6464"/>
                  </a:cubicBezTo>
                  <a:cubicBezTo>
                    <a:pt x="2769215" y="10604"/>
                    <a:pt x="2771541" y="16217"/>
                    <a:pt x="2771541" y="22071"/>
                  </a:cubicBezTo>
                  <a:lnTo>
                    <a:pt x="2771541" y="448117"/>
                  </a:lnTo>
                  <a:cubicBezTo>
                    <a:pt x="2771541" y="453970"/>
                    <a:pt x="2769215" y="459584"/>
                    <a:pt x="2765076" y="463723"/>
                  </a:cubicBezTo>
                  <a:cubicBezTo>
                    <a:pt x="2760937" y="467862"/>
                    <a:pt x="2755323" y="470188"/>
                    <a:pt x="2749470" y="470188"/>
                  </a:cubicBezTo>
                  <a:lnTo>
                    <a:pt x="22071" y="470188"/>
                  </a:lnTo>
                  <a:cubicBezTo>
                    <a:pt x="16217" y="470188"/>
                    <a:pt x="10604" y="467862"/>
                    <a:pt x="6464" y="463723"/>
                  </a:cubicBezTo>
                  <a:cubicBezTo>
                    <a:pt x="2325" y="459584"/>
                    <a:pt x="0" y="453970"/>
                    <a:pt x="0" y="448117"/>
                  </a:cubicBezTo>
                  <a:lnTo>
                    <a:pt x="0" y="22071"/>
                  </a:lnTo>
                  <a:cubicBezTo>
                    <a:pt x="0" y="16217"/>
                    <a:pt x="2325" y="10604"/>
                    <a:pt x="6464" y="6464"/>
                  </a:cubicBezTo>
                  <a:cubicBezTo>
                    <a:pt x="10604" y="2325"/>
                    <a:pt x="16217" y="0"/>
                    <a:pt x="220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2771541" cy="49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335048" y="5449969"/>
            <a:ext cx="12563008" cy="1785244"/>
            <a:chOff x="0" y="0"/>
            <a:chExt cx="3308776" cy="47018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308776" cy="470188"/>
            </a:xfrm>
            <a:custGeom>
              <a:avLst/>
              <a:gdLst/>
              <a:ahLst/>
              <a:cxnLst/>
              <a:rect r="r" b="b" t="t" l="l"/>
              <a:pathLst>
                <a:path h="470188" w="3308776">
                  <a:moveTo>
                    <a:pt x="18487" y="0"/>
                  </a:moveTo>
                  <a:lnTo>
                    <a:pt x="3290288" y="0"/>
                  </a:lnTo>
                  <a:cubicBezTo>
                    <a:pt x="3300499" y="0"/>
                    <a:pt x="3308776" y="8277"/>
                    <a:pt x="3308776" y="18487"/>
                  </a:cubicBezTo>
                  <a:lnTo>
                    <a:pt x="3308776" y="451700"/>
                  </a:lnTo>
                  <a:cubicBezTo>
                    <a:pt x="3308776" y="461911"/>
                    <a:pt x="3300499" y="470188"/>
                    <a:pt x="3290288" y="470188"/>
                  </a:cubicBezTo>
                  <a:lnTo>
                    <a:pt x="18487" y="470188"/>
                  </a:lnTo>
                  <a:cubicBezTo>
                    <a:pt x="8277" y="470188"/>
                    <a:pt x="0" y="461911"/>
                    <a:pt x="0" y="451700"/>
                  </a:cubicBezTo>
                  <a:lnTo>
                    <a:pt x="0" y="18487"/>
                  </a:lnTo>
                  <a:cubicBezTo>
                    <a:pt x="0" y="8277"/>
                    <a:pt x="8277" y="0"/>
                    <a:pt x="184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3308776" cy="49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364638" y="7473056"/>
            <a:ext cx="15533418" cy="1785244"/>
            <a:chOff x="0" y="0"/>
            <a:chExt cx="4091106" cy="47018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091106" cy="470188"/>
            </a:xfrm>
            <a:custGeom>
              <a:avLst/>
              <a:gdLst/>
              <a:ahLst/>
              <a:cxnLst/>
              <a:rect r="r" b="b" t="t" l="l"/>
              <a:pathLst>
                <a:path h="470188" w="4091106">
                  <a:moveTo>
                    <a:pt x="14952" y="0"/>
                  </a:moveTo>
                  <a:lnTo>
                    <a:pt x="4076154" y="0"/>
                  </a:lnTo>
                  <a:cubicBezTo>
                    <a:pt x="4080120" y="0"/>
                    <a:pt x="4083923" y="1575"/>
                    <a:pt x="4086727" y="4379"/>
                  </a:cubicBezTo>
                  <a:cubicBezTo>
                    <a:pt x="4089531" y="7183"/>
                    <a:pt x="4091106" y="10987"/>
                    <a:pt x="4091106" y="14952"/>
                  </a:cubicBezTo>
                  <a:lnTo>
                    <a:pt x="4091106" y="455236"/>
                  </a:lnTo>
                  <a:cubicBezTo>
                    <a:pt x="4091106" y="459201"/>
                    <a:pt x="4089531" y="463004"/>
                    <a:pt x="4086727" y="465808"/>
                  </a:cubicBezTo>
                  <a:cubicBezTo>
                    <a:pt x="4083923" y="468612"/>
                    <a:pt x="4080120" y="470188"/>
                    <a:pt x="4076154" y="470188"/>
                  </a:cubicBezTo>
                  <a:lnTo>
                    <a:pt x="14952" y="470188"/>
                  </a:lnTo>
                  <a:cubicBezTo>
                    <a:pt x="10987" y="470188"/>
                    <a:pt x="7183" y="468612"/>
                    <a:pt x="4379" y="465808"/>
                  </a:cubicBezTo>
                  <a:cubicBezTo>
                    <a:pt x="1575" y="463004"/>
                    <a:pt x="0" y="459201"/>
                    <a:pt x="0" y="455236"/>
                  </a:cubicBezTo>
                  <a:lnTo>
                    <a:pt x="0" y="14952"/>
                  </a:lnTo>
                  <a:cubicBezTo>
                    <a:pt x="0" y="10987"/>
                    <a:pt x="1575" y="7183"/>
                    <a:pt x="4379" y="4379"/>
                  </a:cubicBezTo>
                  <a:cubicBezTo>
                    <a:pt x="7183" y="1575"/>
                    <a:pt x="10987" y="0"/>
                    <a:pt x="1495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4091106" cy="49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28700" y="1706788"/>
            <a:ext cx="6637615" cy="178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Traitement des données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844207" y="4197008"/>
            <a:ext cx="8921522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Lecture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 globale des documents, analyse de leur 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structure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 et repérage des 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informations essentielles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8700" y="4197008"/>
            <a:ext cx="4671876" cy="2036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0"/>
              </a:lnSpc>
            </a:pPr>
            <a:r>
              <a:rPr lang="en-US" sz="2335" spc="11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Réduction du dataset</a:t>
            </a:r>
            <a:r>
              <a:rPr lang="en-US" sz="2335" spc="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à un ensemble cohérent et concis de documents dans un format spécifique, propice à un embedding efficace.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08095" y="6177275"/>
            <a:ext cx="8921522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Suppression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 des documents jugés 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redondants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, trop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 anciens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 ou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 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trop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 difficiles à traiter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 dans l’étape suivante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911365" y="8318053"/>
            <a:ext cx="14376635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Extraction des informations essentielles des PDFs et retranscription dans des 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fichiers TXT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 plus légers, et avec un </a:t>
            </a:r>
            <a:r>
              <a:rPr lang="en-US" sz="1800" spc="8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format uniforme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: [Contexte / Situation] + Question(s) + Réponse(s) + [Fondements légaux] + [Notes des examinateurs]</a:t>
            </a:r>
          </a:p>
        </p:txBody>
      </p:sp>
      <p:grpSp>
        <p:nvGrpSpPr>
          <p:cNvPr name="Group 41" id="41"/>
          <p:cNvGrpSpPr/>
          <p:nvPr/>
        </p:nvGrpSpPr>
        <p:grpSpPr>
          <a:xfrm rot="-3577100">
            <a:off x="15203198" y="-408396"/>
            <a:ext cx="3518027" cy="3195998"/>
            <a:chOff x="0" y="0"/>
            <a:chExt cx="4690702" cy="426133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1043641" y="698824"/>
              <a:ext cx="3061529" cy="3562507"/>
              <a:chOff x="0" y="0"/>
              <a:chExt cx="6985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2603420" y="51239"/>
              <a:ext cx="2087283" cy="2428838"/>
              <a:chOff x="0" y="0"/>
              <a:chExt cx="6985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0" y="1832492"/>
              <a:ext cx="2087283" cy="2428838"/>
              <a:chOff x="0" y="0"/>
              <a:chExt cx="6985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734477" y="0"/>
              <a:ext cx="1574798" cy="1832492"/>
              <a:chOff x="0" y="0"/>
              <a:chExt cx="6985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54" id="54"/>
          <p:cNvSpPr/>
          <p:nvPr/>
        </p:nvSpPr>
        <p:spPr>
          <a:xfrm flipH="false" flipV="false" rot="0">
            <a:off x="1028700" y="1017389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80188" y="1057275"/>
            <a:ext cx="305531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844207" y="3793148"/>
            <a:ext cx="433607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042E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808095" y="5762509"/>
            <a:ext cx="433607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042E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Sélection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911365" y="7834920"/>
            <a:ext cx="433607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042E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Formattage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32634">
            <a:off x="12529531" y="-1442910"/>
            <a:ext cx="6516312" cy="7634151"/>
          </a:xfrm>
          <a:custGeom>
            <a:avLst/>
            <a:gdLst/>
            <a:ahLst/>
            <a:cxnLst/>
            <a:rect r="r" b="b" t="t" l="l"/>
            <a:pathLst>
              <a:path h="7634151" w="6516312">
                <a:moveTo>
                  <a:pt x="0" y="0"/>
                </a:moveTo>
                <a:lnTo>
                  <a:pt x="6516313" y="0"/>
                </a:lnTo>
                <a:lnTo>
                  <a:pt x="6516313" y="7634151"/>
                </a:lnTo>
                <a:lnTo>
                  <a:pt x="0" y="7634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4279" y="2776758"/>
            <a:ext cx="18661038" cy="11065121"/>
            <a:chOff x="0" y="0"/>
            <a:chExt cx="4914841" cy="29142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14841" cy="2914271"/>
            </a:xfrm>
            <a:custGeom>
              <a:avLst/>
              <a:gdLst/>
              <a:ahLst/>
              <a:cxnLst/>
              <a:rect r="r" b="b" t="t" l="l"/>
              <a:pathLst>
                <a:path h="2914271" w="4914841">
                  <a:moveTo>
                    <a:pt x="0" y="0"/>
                  </a:moveTo>
                  <a:lnTo>
                    <a:pt x="4914841" y="0"/>
                  </a:lnTo>
                  <a:lnTo>
                    <a:pt x="4914841" y="2914271"/>
                  </a:lnTo>
                  <a:lnTo>
                    <a:pt x="0" y="2914271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4361EE">
                    <a:alpha val="2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914841" cy="294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15989880" y="-538085"/>
            <a:ext cx="2907439" cy="2641301"/>
            <a:chOff x="0" y="0"/>
            <a:chExt cx="3876585" cy="352173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862507" y="577536"/>
              <a:ext cx="2530171" cy="2944199"/>
              <a:chOff x="0" y="0"/>
              <a:chExt cx="6985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151571" y="42346"/>
              <a:ext cx="1725014" cy="2007289"/>
              <a:chOff x="0" y="0"/>
              <a:chExt cx="6985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1514445"/>
              <a:ext cx="1725014" cy="2007289"/>
              <a:chOff x="0" y="0"/>
              <a:chExt cx="6985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607001" y="0"/>
              <a:ext cx="1301476" cy="1514445"/>
              <a:chOff x="0" y="0"/>
              <a:chExt cx="6985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287323" y="4760277"/>
            <a:ext cx="5152041" cy="5152041"/>
          </a:xfrm>
          <a:custGeom>
            <a:avLst/>
            <a:gdLst/>
            <a:ahLst/>
            <a:cxnLst/>
            <a:rect r="r" b="b" t="t" l="l"/>
            <a:pathLst>
              <a:path h="5152041" w="5152041">
                <a:moveTo>
                  <a:pt x="0" y="0"/>
                </a:moveTo>
                <a:lnTo>
                  <a:pt x="5152041" y="0"/>
                </a:lnTo>
                <a:lnTo>
                  <a:pt x="5152041" y="5152041"/>
                </a:lnTo>
                <a:lnTo>
                  <a:pt x="0" y="5152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0">
            <a:off x="17395975" y="2855779"/>
            <a:ext cx="5152041" cy="5152041"/>
          </a:xfrm>
          <a:custGeom>
            <a:avLst/>
            <a:gdLst/>
            <a:ahLst/>
            <a:cxnLst/>
            <a:rect r="r" b="b" t="t" l="l"/>
            <a:pathLst>
              <a:path h="5152041" w="5152041">
                <a:moveTo>
                  <a:pt x="0" y="5152040"/>
                </a:moveTo>
                <a:lnTo>
                  <a:pt x="5152040" y="5152040"/>
                </a:lnTo>
                <a:lnTo>
                  <a:pt x="5152040" y="0"/>
                </a:lnTo>
                <a:lnTo>
                  <a:pt x="0" y="0"/>
                </a:lnTo>
                <a:lnTo>
                  <a:pt x="0" y="515204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037178" y="3376918"/>
            <a:ext cx="4194594" cy="1080946"/>
            <a:chOff x="0" y="0"/>
            <a:chExt cx="812800" cy="20945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037178" y="5666354"/>
            <a:ext cx="4194594" cy="1080946"/>
            <a:chOff x="0" y="0"/>
            <a:chExt cx="812800" cy="2094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650552" y="8218922"/>
            <a:ext cx="4194594" cy="1080946"/>
            <a:chOff x="0" y="0"/>
            <a:chExt cx="812800" cy="2094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037178" y="3041157"/>
            <a:ext cx="4194594" cy="1080946"/>
            <a:chOff x="0" y="0"/>
            <a:chExt cx="812800" cy="2094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37178" y="5330594"/>
            <a:ext cx="4194594" cy="1080946"/>
            <a:chOff x="0" y="0"/>
            <a:chExt cx="812800" cy="2094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50552" y="7883161"/>
            <a:ext cx="4194594" cy="1080946"/>
            <a:chOff x="0" y="0"/>
            <a:chExt cx="812800" cy="2094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037178" y="2705396"/>
            <a:ext cx="4194594" cy="1080946"/>
            <a:chOff x="0" y="0"/>
            <a:chExt cx="812800" cy="2094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361E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037178" y="4994833"/>
            <a:ext cx="4194594" cy="1080946"/>
            <a:chOff x="0" y="0"/>
            <a:chExt cx="812800" cy="2094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361E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650552" y="7547400"/>
            <a:ext cx="4194594" cy="1080946"/>
            <a:chOff x="0" y="0"/>
            <a:chExt cx="812800" cy="2094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361EE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H="true">
            <a:off x="11593763" y="2987773"/>
            <a:ext cx="1670611" cy="0"/>
          </a:xfrm>
          <a:prstGeom prst="line">
            <a:avLst/>
          </a:prstGeom>
          <a:ln cap="flat" w="38100">
            <a:gradFill>
              <a:gsLst>
                <a:gs pos="0">
                  <a:srgbClr val="4361EE">
                    <a:alpha val="10000"/>
                  </a:srgbClr>
                </a:gs>
                <a:gs pos="100000">
                  <a:srgbClr val="4361EE">
                    <a:alpha val="9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 flipH="true">
            <a:off x="13822185" y="7730807"/>
            <a:ext cx="1670611" cy="0"/>
          </a:xfrm>
          <a:prstGeom prst="line">
            <a:avLst/>
          </a:prstGeom>
          <a:ln cap="flat" w="38100">
            <a:gradFill>
              <a:gsLst>
                <a:gs pos="0">
                  <a:srgbClr val="4361EE">
                    <a:alpha val="10000"/>
                  </a:srgbClr>
                </a:gs>
                <a:gs pos="100000">
                  <a:srgbClr val="4361EE">
                    <a:alpha val="9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flipH="true">
            <a:off x="4650552" y="5109330"/>
            <a:ext cx="1670611" cy="0"/>
          </a:xfrm>
          <a:prstGeom prst="line">
            <a:avLst/>
          </a:prstGeom>
          <a:ln cap="flat" w="38100">
            <a:gradFill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51" id="51"/>
          <p:cNvSpPr/>
          <p:nvPr/>
        </p:nvSpPr>
        <p:spPr>
          <a:xfrm flipH="false" flipV="false" rot="0">
            <a:off x="1028700" y="1017389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-5400000">
            <a:off x="-937810" y="6809411"/>
            <a:ext cx="4495374" cy="4720584"/>
            <a:chOff x="0" y="0"/>
            <a:chExt cx="5993832" cy="6294112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2289304" y="0"/>
              <a:ext cx="3704528" cy="4310723"/>
              <a:chOff x="0" y="0"/>
              <a:chExt cx="6985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2289304" y="3380749"/>
              <a:ext cx="1598394" cy="1859950"/>
              <a:chOff x="0" y="0"/>
              <a:chExt cx="6985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1007737" y="4889973"/>
              <a:ext cx="1206682" cy="1404139"/>
              <a:chOff x="0" y="0"/>
              <a:chExt cx="6985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236409"/>
              <a:ext cx="3097822" cy="3604738"/>
              <a:chOff x="0" y="0"/>
              <a:chExt cx="6985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0">
              <a:off x="1773228" y="1285778"/>
              <a:ext cx="2196021" cy="2555370"/>
              <a:chOff x="0" y="0"/>
              <a:chExt cx="698500" cy="81280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0">
              <a:off x="1004802" y="2705188"/>
              <a:ext cx="1744642" cy="2030128"/>
              <a:chOff x="0" y="0"/>
              <a:chExt cx="698500" cy="812800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15000"/>
                    </a:srgbClr>
                  </a:gs>
                </a:gsLst>
                <a:lin ang="2700000"/>
              </a:gra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71" id="71"/>
          <p:cNvGrpSpPr/>
          <p:nvPr/>
        </p:nvGrpSpPr>
        <p:grpSpPr>
          <a:xfrm rot="0">
            <a:off x="9252035" y="8202980"/>
            <a:ext cx="4194594" cy="1080946"/>
            <a:chOff x="0" y="0"/>
            <a:chExt cx="812800" cy="2094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9252035" y="7867219"/>
            <a:ext cx="4194594" cy="1080946"/>
            <a:chOff x="0" y="0"/>
            <a:chExt cx="812800" cy="20945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9252035" y="7531458"/>
            <a:ext cx="4194594" cy="1080946"/>
            <a:chOff x="0" y="0"/>
            <a:chExt cx="812800" cy="20945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209458"/>
            </a:xfrm>
            <a:custGeom>
              <a:avLst/>
              <a:gdLst/>
              <a:ahLst/>
              <a:cxnLst/>
              <a:rect r="r" b="b" t="t" l="l"/>
              <a:pathLst>
                <a:path h="209458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209458"/>
                  </a:lnTo>
                  <a:lnTo>
                    <a:pt x="0" y="20945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361EE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101600" y="-28575"/>
              <a:ext cx="609600" cy="23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0" id="80"/>
          <p:cNvSpPr/>
          <p:nvPr/>
        </p:nvSpPr>
        <p:spPr>
          <a:xfrm flipH="true">
            <a:off x="3208413" y="7935755"/>
            <a:ext cx="1232590" cy="0"/>
          </a:xfrm>
          <a:prstGeom prst="line">
            <a:avLst/>
          </a:prstGeom>
          <a:ln cap="flat" w="38100">
            <a:gradFill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81" id="81"/>
          <p:cNvSpPr/>
          <p:nvPr/>
        </p:nvSpPr>
        <p:spPr>
          <a:xfrm flipH="false" flipV="false" rot="0">
            <a:off x="12029940" y="3245869"/>
            <a:ext cx="1403015" cy="1052261"/>
          </a:xfrm>
          <a:custGeom>
            <a:avLst/>
            <a:gdLst/>
            <a:ahLst/>
            <a:cxnLst/>
            <a:rect r="r" b="b" t="t" l="l"/>
            <a:pathLst>
              <a:path h="1052261" w="1403015">
                <a:moveTo>
                  <a:pt x="0" y="0"/>
                </a:moveTo>
                <a:lnTo>
                  <a:pt x="1403016" y="0"/>
                </a:lnTo>
                <a:lnTo>
                  <a:pt x="1403016" y="1052261"/>
                </a:lnTo>
                <a:lnTo>
                  <a:pt x="0" y="10522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0">
            <a:off x="13683165" y="3245869"/>
            <a:ext cx="2104523" cy="1052261"/>
          </a:xfrm>
          <a:custGeom>
            <a:avLst/>
            <a:gdLst/>
            <a:ahLst/>
            <a:cxnLst/>
            <a:rect r="r" b="b" t="t" l="l"/>
            <a:pathLst>
              <a:path h="1052261" w="2104523">
                <a:moveTo>
                  <a:pt x="0" y="0"/>
                </a:moveTo>
                <a:lnTo>
                  <a:pt x="2104523" y="0"/>
                </a:lnTo>
                <a:lnTo>
                  <a:pt x="2104523" y="1052261"/>
                </a:lnTo>
                <a:lnTo>
                  <a:pt x="0" y="10522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11517522" y="4994833"/>
            <a:ext cx="863355" cy="863355"/>
          </a:xfrm>
          <a:custGeom>
            <a:avLst/>
            <a:gdLst/>
            <a:ahLst/>
            <a:cxnLst/>
            <a:rect r="r" b="b" t="t" l="l"/>
            <a:pathLst>
              <a:path h="863355" w="863355">
                <a:moveTo>
                  <a:pt x="0" y="0"/>
                </a:moveTo>
                <a:lnTo>
                  <a:pt x="863355" y="0"/>
                </a:lnTo>
                <a:lnTo>
                  <a:pt x="863355" y="863355"/>
                </a:lnTo>
                <a:lnTo>
                  <a:pt x="0" y="8633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14057607" y="7969575"/>
            <a:ext cx="876234" cy="876234"/>
          </a:xfrm>
          <a:custGeom>
            <a:avLst/>
            <a:gdLst/>
            <a:ahLst/>
            <a:cxnLst/>
            <a:rect r="r" b="b" t="t" l="l"/>
            <a:pathLst>
              <a:path h="876234" w="876234">
                <a:moveTo>
                  <a:pt x="0" y="0"/>
                </a:moveTo>
                <a:lnTo>
                  <a:pt x="876234" y="0"/>
                </a:lnTo>
                <a:lnTo>
                  <a:pt x="876234" y="876234"/>
                </a:lnTo>
                <a:lnTo>
                  <a:pt x="0" y="8762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4201821" y="5376030"/>
            <a:ext cx="2546029" cy="996272"/>
          </a:xfrm>
          <a:custGeom>
            <a:avLst/>
            <a:gdLst/>
            <a:ahLst/>
            <a:cxnLst/>
            <a:rect r="r" b="b" t="t" l="l"/>
            <a:pathLst>
              <a:path h="996272" w="2546029">
                <a:moveTo>
                  <a:pt x="0" y="0"/>
                </a:moveTo>
                <a:lnTo>
                  <a:pt x="2546028" y="0"/>
                </a:lnTo>
                <a:lnTo>
                  <a:pt x="2546028" y="996272"/>
                </a:lnTo>
                <a:lnTo>
                  <a:pt x="0" y="9962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6" id="86"/>
          <p:cNvSpPr/>
          <p:nvPr/>
        </p:nvSpPr>
        <p:spPr>
          <a:xfrm flipH="false" flipV="false" rot="0">
            <a:off x="2091271" y="8218922"/>
            <a:ext cx="2349731" cy="972302"/>
          </a:xfrm>
          <a:custGeom>
            <a:avLst/>
            <a:gdLst/>
            <a:ahLst/>
            <a:cxnLst/>
            <a:rect r="r" b="b" t="t" l="l"/>
            <a:pathLst>
              <a:path h="972302" w="2349731">
                <a:moveTo>
                  <a:pt x="0" y="0"/>
                </a:moveTo>
                <a:lnTo>
                  <a:pt x="2349731" y="0"/>
                </a:lnTo>
                <a:lnTo>
                  <a:pt x="2349731" y="972302"/>
                </a:lnTo>
                <a:lnTo>
                  <a:pt x="0" y="9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2196" t="-32353" r="-11452" b="-35731"/>
            </a:stretch>
          </a:blipFill>
        </p:spPr>
      </p:sp>
      <p:sp>
        <p:nvSpPr>
          <p:cNvPr name="Freeform 87" id="87"/>
          <p:cNvSpPr/>
          <p:nvPr/>
        </p:nvSpPr>
        <p:spPr>
          <a:xfrm flipH="false" flipV="false" rot="0">
            <a:off x="11438181" y="5871067"/>
            <a:ext cx="1022037" cy="945664"/>
          </a:xfrm>
          <a:custGeom>
            <a:avLst/>
            <a:gdLst/>
            <a:ahLst/>
            <a:cxnLst/>
            <a:rect r="r" b="b" t="t" l="l"/>
            <a:pathLst>
              <a:path h="945664" w="1022037">
                <a:moveTo>
                  <a:pt x="0" y="0"/>
                </a:moveTo>
                <a:lnTo>
                  <a:pt x="1022037" y="0"/>
                </a:lnTo>
                <a:lnTo>
                  <a:pt x="1022037" y="945664"/>
                </a:lnTo>
                <a:lnTo>
                  <a:pt x="0" y="94566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8076" r="0" b="0"/>
            </a:stretch>
          </a:blipFill>
        </p:spPr>
      </p:sp>
      <p:sp>
        <p:nvSpPr>
          <p:cNvPr name="TextBox 88" id="88"/>
          <p:cNvSpPr txBox="true"/>
          <p:nvPr/>
        </p:nvSpPr>
        <p:spPr>
          <a:xfrm rot="0">
            <a:off x="5868109" y="7934521"/>
            <a:ext cx="1759481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b="true" sz="2400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Couche 3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8254735" y="5381953"/>
            <a:ext cx="1759481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b="true" sz="2400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Couche 2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8254735" y="3092516"/>
            <a:ext cx="1759481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b="true" sz="2400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Couche 1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2029940" y="2456082"/>
            <a:ext cx="530198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10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Interface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4258362" y="7199116"/>
            <a:ext cx="530198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10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LLM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019175" y="4577638"/>
            <a:ext cx="530198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spc="10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Serveur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80188" y="1057275"/>
            <a:ext cx="3070365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240046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028700" y="1706788"/>
            <a:ext cx="6162307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b="true">
                <a:solidFill>
                  <a:srgbClr val="240046"/>
                </a:solidFill>
                <a:latin typeface="Garet Bold"/>
                <a:ea typeface="Garet Bold"/>
                <a:cs typeface="Garet Bold"/>
                <a:sym typeface="Garet Bold"/>
              </a:rPr>
              <a:t>Infrastructure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0469591" y="7918579"/>
            <a:ext cx="1759481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b="true" sz="2400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Couche 3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529154" y="7404064"/>
            <a:ext cx="391184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spc="109">
                <a:solidFill>
                  <a:srgbClr val="240046"/>
                </a:solidFill>
                <a:latin typeface="Antic Bold"/>
                <a:ea typeface="Antic Bold"/>
                <a:cs typeface="Antic Bold"/>
                <a:sym typeface="Antic Bold"/>
              </a:rPr>
              <a:t>Base de donnees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193773" y="2808154"/>
            <a:ext cx="3328805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Simple (Zero Cloud)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M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odulaire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Entièrement conteneurisée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Personnalisable (variables d’environnement)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4279" y="2536675"/>
            <a:ext cx="18866775" cy="11065121"/>
            <a:chOff x="0" y="0"/>
            <a:chExt cx="4969027" cy="2914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027" cy="2914271"/>
            </a:xfrm>
            <a:custGeom>
              <a:avLst/>
              <a:gdLst/>
              <a:ahLst/>
              <a:cxnLst/>
              <a:rect r="r" b="b" t="t" l="l"/>
              <a:pathLst>
                <a:path h="2914271" w="4969027">
                  <a:moveTo>
                    <a:pt x="0" y="0"/>
                  </a:moveTo>
                  <a:lnTo>
                    <a:pt x="4969027" y="0"/>
                  </a:lnTo>
                  <a:lnTo>
                    <a:pt x="4969027" y="2914271"/>
                  </a:lnTo>
                  <a:lnTo>
                    <a:pt x="0" y="2914271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3A0CA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69027" cy="294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4651" y="5606255"/>
            <a:ext cx="5145977" cy="5130709"/>
            <a:chOff x="0" y="0"/>
            <a:chExt cx="6861302" cy="6840945"/>
          </a:xfrm>
        </p:grpSpPr>
        <p:grpSp>
          <p:nvGrpSpPr>
            <p:cNvPr name="Group 6" id="6"/>
            <p:cNvGrpSpPr/>
            <p:nvPr/>
          </p:nvGrpSpPr>
          <p:grpSpPr>
            <a:xfrm rot="5400000">
              <a:off x="443051" y="982832"/>
              <a:ext cx="5415063" cy="6301164"/>
              <a:chOff x="0" y="0"/>
              <a:chExt cx="6985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1246459" y="-160298"/>
              <a:ext cx="1959200" cy="2279797"/>
              <a:chOff x="0" y="0"/>
              <a:chExt cx="6985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5400000">
              <a:off x="3949340" y="2714460"/>
              <a:ext cx="2691730" cy="3132194"/>
              <a:chOff x="0" y="0"/>
              <a:chExt cx="6985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2948853">
            <a:off x="13972419" y="5396771"/>
            <a:ext cx="4501703" cy="5971901"/>
          </a:xfrm>
          <a:custGeom>
            <a:avLst/>
            <a:gdLst/>
            <a:ahLst/>
            <a:cxnLst/>
            <a:rect r="r" b="b" t="t" l="l"/>
            <a:pathLst>
              <a:path h="5971901" w="4501703">
                <a:moveTo>
                  <a:pt x="0" y="0"/>
                </a:moveTo>
                <a:lnTo>
                  <a:pt x="4501704" y="0"/>
                </a:lnTo>
                <a:lnTo>
                  <a:pt x="4501704" y="5971901"/>
                </a:lnTo>
                <a:lnTo>
                  <a:pt x="0" y="5971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3857625"/>
            <a:ext cx="3897614" cy="5400675"/>
            <a:chOff x="0" y="0"/>
            <a:chExt cx="1026532" cy="1422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26532" cy="1422400"/>
            </a:xfrm>
            <a:custGeom>
              <a:avLst/>
              <a:gdLst/>
              <a:ahLst/>
              <a:cxnLst/>
              <a:rect r="r" b="b" t="t" l="l"/>
              <a:pathLst>
                <a:path h="1422400" w="1026532">
                  <a:moveTo>
                    <a:pt x="59590" y="0"/>
                  </a:moveTo>
                  <a:lnTo>
                    <a:pt x="966942" y="0"/>
                  </a:lnTo>
                  <a:cubicBezTo>
                    <a:pt x="982747" y="0"/>
                    <a:pt x="997903" y="6278"/>
                    <a:pt x="1009079" y="17453"/>
                  </a:cubicBezTo>
                  <a:cubicBezTo>
                    <a:pt x="1020254" y="28629"/>
                    <a:pt x="1026532" y="43786"/>
                    <a:pt x="1026532" y="59590"/>
                  </a:cubicBezTo>
                  <a:lnTo>
                    <a:pt x="1026532" y="1362810"/>
                  </a:lnTo>
                  <a:cubicBezTo>
                    <a:pt x="1026532" y="1395721"/>
                    <a:pt x="999853" y="1422400"/>
                    <a:pt x="966942" y="1422400"/>
                  </a:cubicBezTo>
                  <a:lnTo>
                    <a:pt x="59590" y="1422400"/>
                  </a:lnTo>
                  <a:cubicBezTo>
                    <a:pt x="43786" y="1422400"/>
                    <a:pt x="28629" y="1416122"/>
                    <a:pt x="17453" y="1404947"/>
                  </a:cubicBezTo>
                  <a:cubicBezTo>
                    <a:pt x="6278" y="1393771"/>
                    <a:pt x="0" y="1378614"/>
                    <a:pt x="0" y="1362810"/>
                  </a:cubicBezTo>
                  <a:lnTo>
                    <a:pt x="0" y="59590"/>
                  </a:lnTo>
                  <a:cubicBezTo>
                    <a:pt x="0" y="43786"/>
                    <a:pt x="6278" y="28629"/>
                    <a:pt x="17453" y="17453"/>
                  </a:cubicBezTo>
                  <a:cubicBezTo>
                    <a:pt x="28629" y="6278"/>
                    <a:pt x="43786" y="0"/>
                    <a:pt x="595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026532" cy="1450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250691" y="3857625"/>
            <a:ext cx="3897614" cy="5400675"/>
            <a:chOff x="0" y="0"/>
            <a:chExt cx="1026532" cy="1422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6532" cy="1422400"/>
            </a:xfrm>
            <a:custGeom>
              <a:avLst/>
              <a:gdLst/>
              <a:ahLst/>
              <a:cxnLst/>
              <a:rect r="r" b="b" t="t" l="l"/>
              <a:pathLst>
                <a:path h="1422400" w="1026532">
                  <a:moveTo>
                    <a:pt x="59590" y="0"/>
                  </a:moveTo>
                  <a:lnTo>
                    <a:pt x="966942" y="0"/>
                  </a:lnTo>
                  <a:cubicBezTo>
                    <a:pt x="982747" y="0"/>
                    <a:pt x="997903" y="6278"/>
                    <a:pt x="1009079" y="17453"/>
                  </a:cubicBezTo>
                  <a:cubicBezTo>
                    <a:pt x="1020254" y="28629"/>
                    <a:pt x="1026532" y="43786"/>
                    <a:pt x="1026532" y="59590"/>
                  </a:cubicBezTo>
                  <a:lnTo>
                    <a:pt x="1026532" y="1362810"/>
                  </a:lnTo>
                  <a:cubicBezTo>
                    <a:pt x="1026532" y="1395721"/>
                    <a:pt x="999853" y="1422400"/>
                    <a:pt x="966942" y="1422400"/>
                  </a:cubicBezTo>
                  <a:lnTo>
                    <a:pt x="59590" y="1422400"/>
                  </a:lnTo>
                  <a:cubicBezTo>
                    <a:pt x="43786" y="1422400"/>
                    <a:pt x="28629" y="1416122"/>
                    <a:pt x="17453" y="1404947"/>
                  </a:cubicBezTo>
                  <a:cubicBezTo>
                    <a:pt x="6278" y="1393771"/>
                    <a:pt x="0" y="1378614"/>
                    <a:pt x="0" y="1362810"/>
                  </a:cubicBezTo>
                  <a:lnTo>
                    <a:pt x="0" y="59590"/>
                  </a:lnTo>
                  <a:cubicBezTo>
                    <a:pt x="0" y="43786"/>
                    <a:pt x="6278" y="28629"/>
                    <a:pt x="17453" y="17453"/>
                  </a:cubicBezTo>
                  <a:cubicBezTo>
                    <a:pt x="28629" y="6278"/>
                    <a:pt x="43786" y="0"/>
                    <a:pt x="595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026532" cy="1450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139695" y="3857625"/>
            <a:ext cx="3897614" cy="5400675"/>
            <a:chOff x="0" y="0"/>
            <a:chExt cx="1026532" cy="1422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26532" cy="1422400"/>
            </a:xfrm>
            <a:custGeom>
              <a:avLst/>
              <a:gdLst/>
              <a:ahLst/>
              <a:cxnLst/>
              <a:rect r="r" b="b" t="t" l="l"/>
              <a:pathLst>
                <a:path h="1422400" w="1026532">
                  <a:moveTo>
                    <a:pt x="59590" y="0"/>
                  </a:moveTo>
                  <a:lnTo>
                    <a:pt x="966942" y="0"/>
                  </a:lnTo>
                  <a:cubicBezTo>
                    <a:pt x="982747" y="0"/>
                    <a:pt x="997903" y="6278"/>
                    <a:pt x="1009079" y="17453"/>
                  </a:cubicBezTo>
                  <a:cubicBezTo>
                    <a:pt x="1020254" y="28629"/>
                    <a:pt x="1026532" y="43786"/>
                    <a:pt x="1026532" y="59590"/>
                  </a:cubicBezTo>
                  <a:lnTo>
                    <a:pt x="1026532" y="1362810"/>
                  </a:lnTo>
                  <a:cubicBezTo>
                    <a:pt x="1026532" y="1395721"/>
                    <a:pt x="999853" y="1422400"/>
                    <a:pt x="966942" y="1422400"/>
                  </a:cubicBezTo>
                  <a:lnTo>
                    <a:pt x="59590" y="1422400"/>
                  </a:lnTo>
                  <a:cubicBezTo>
                    <a:pt x="43786" y="1422400"/>
                    <a:pt x="28629" y="1416122"/>
                    <a:pt x="17453" y="1404947"/>
                  </a:cubicBezTo>
                  <a:cubicBezTo>
                    <a:pt x="6278" y="1393771"/>
                    <a:pt x="0" y="1378614"/>
                    <a:pt x="0" y="1362810"/>
                  </a:cubicBezTo>
                  <a:lnTo>
                    <a:pt x="0" y="59590"/>
                  </a:lnTo>
                  <a:cubicBezTo>
                    <a:pt x="0" y="43786"/>
                    <a:pt x="6278" y="28629"/>
                    <a:pt x="17453" y="17453"/>
                  </a:cubicBezTo>
                  <a:cubicBezTo>
                    <a:pt x="28629" y="6278"/>
                    <a:pt x="43786" y="0"/>
                    <a:pt x="595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1026532" cy="1450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361686" y="3857625"/>
            <a:ext cx="3897614" cy="5400675"/>
            <a:chOff x="0" y="0"/>
            <a:chExt cx="1026532" cy="1422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26532" cy="1422400"/>
            </a:xfrm>
            <a:custGeom>
              <a:avLst/>
              <a:gdLst/>
              <a:ahLst/>
              <a:cxnLst/>
              <a:rect r="r" b="b" t="t" l="l"/>
              <a:pathLst>
                <a:path h="1422400" w="1026532">
                  <a:moveTo>
                    <a:pt x="59590" y="0"/>
                  </a:moveTo>
                  <a:lnTo>
                    <a:pt x="966942" y="0"/>
                  </a:lnTo>
                  <a:cubicBezTo>
                    <a:pt x="982747" y="0"/>
                    <a:pt x="997903" y="6278"/>
                    <a:pt x="1009079" y="17453"/>
                  </a:cubicBezTo>
                  <a:cubicBezTo>
                    <a:pt x="1020254" y="28629"/>
                    <a:pt x="1026532" y="43786"/>
                    <a:pt x="1026532" y="59590"/>
                  </a:cubicBezTo>
                  <a:lnTo>
                    <a:pt x="1026532" y="1362810"/>
                  </a:lnTo>
                  <a:cubicBezTo>
                    <a:pt x="1026532" y="1395721"/>
                    <a:pt x="999853" y="1422400"/>
                    <a:pt x="966942" y="1422400"/>
                  </a:cubicBezTo>
                  <a:lnTo>
                    <a:pt x="59590" y="1422400"/>
                  </a:lnTo>
                  <a:cubicBezTo>
                    <a:pt x="43786" y="1422400"/>
                    <a:pt x="28629" y="1416122"/>
                    <a:pt x="17453" y="1404947"/>
                  </a:cubicBezTo>
                  <a:cubicBezTo>
                    <a:pt x="6278" y="1393771"/>
                    <a:pt x="0" y="1378614"/>
                    <a:pt x="0" y="1362810"/>
                  </a:cubicBezTo>
                  <a:lnTo>
                    <a:pt x="0" y="59590"/>
                  </a:lnTo>
                  <a:cubicBezTo>
                    <a:pt x="0" y="43786"/>
                    <a:pt x="6278" y="28629"/>
                    <a:pt x="17453" y="17453"/>
                  </a:cubicBezTo>
                  <a:cubicBezTo>
                    <a:pt x="28629" y="6278"/>
                    <a:pt x="43786" y="0"/>
                    <a:pt x="595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1026532" cy="1450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028700" y="1017389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465875" y="4762028"/>
            <a:ext cx="1060877" cy="1150853"/>
          </a:xfrm>
          <a:custGeom>
            <a:avLst/>
            <a:gdLst/>
            <a:ahLst/>
            <a:cxnLst/>
            <a:rect r="r" b="b" t="t" l="l"/>
            <a:pathLst>
              <a:path h="1150853" w="1060877">
                <a:moveTo>
                  <a:pt x="0" y="0"/>
                </a:moveTo>
                <a:lnTo>
                  <a:pt x="1060878" y="0"/>
                </a:lnTo>
                <a:lnTo>
                  <a:pt x="1060878" y="1150853"/>
                </a:lnTo>
                <a:lnTo>
                  <a:pt x="0" y="11508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3586110" y="4112009"/>
            <a:ext cx="965427" cy="33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99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NEW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-10800000">
            <a:off x="11969670" y="-1399034"/>
            <a:ext cx="6078295" cy="6078295"/>
          </a:xfrm>
          <a:custGeom>
            <a:avLst/>
            <a:gdLst/>
            <a:ahLst/>
            <a:cxnLst/>
            <a:rect r="r" b="b" t="t" l="l"/>
            <a:pathLst>
              <a:path h="6078295" w="6078295">
                <a:moveTo>
                  <a:pt x="0" y="0"/>
                </a:moveTo>
                <a:lnTo>
                  <a:pt x="6078295" y="0"/>
                </a:lnTo>
                <a:lnTo>
                  <a:pt x="6078295" y="6078295"/>
                </a:lnTo>
                <a:lnTo>
                  <a:pt x="0" y="6078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4017936" y="-911521"/>
            <a:ext cx="4904185" cy="3915607"/>
            <a:chOff x="0" y="0"/>
            <a:chExt cx="6538913" cy="5220809"/>
          </a:xfrm>
        </p:grpSpPr>
        <p:grpSp>
          <p:nvGrpSpPr>
            <p:cNvPr name="Group 33" id="33"/>
            <p:cNvGrpSpPr/>
            <p:nvPr/>
          </p:nvGrpSpPr>
          <p:grpSpPr>
            <a:xfrm rot="-5400000">
              <a:off x="1668651" y="-347476"/>
              <a:ext cx="4246928" cy="4941879"/>
              <a:chOff x="0" y="0"/>
              <a:chExt cx="6985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-5400000">
              <a:off x="3406551" y="2088447"/>
              <a:ext cx="2895461" cy="3369264"/>
              <a:chOff x="0" y="0"/>
              <a:chExt cx="6985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-5400000">
              <a:off x="1632327" y="2776378"/>
              <a:ext cx="2184547" cy="2542018"/>
              <a:chOff x="0" y="0"/>
              <a:chExt cx="6985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-5400000">
              <a:off x="92895" y="2411514"/>
              <a:ext cx="1135385" cy="1321175"/>
              <a:chOff x="0" y="0"/>
              <a:chExt cx="6985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45" id="45"/>
          <p:cNvSpPr/>
          <p:nvPr/>
        </p:nvSpPr>
        <p:spPr>
          <a:xfrm flipH="false" flipV="false" rot="0">
            <a:off x="6370070" y="4762028"/>
            <a:ext cx="1436865" cy="1436865"/>
          </a:xfrm>
          <a:custGeom>
            <a:avLst/>
            <a:gdLst/>
            <a:ahLst/>
            <a:cxnLst/>
            <a:rect r="r" b="b" t="t" l="l"/>
            <a:pathLst>
              <a:path h="1436865" w="1436865">
                <a:moveTo>
                  <a:pt x="0" y="0"/>
                </a:moveTo>
                <a:lnTo>
                  <a:pt x="1436865" y="0"/>
                </a:lnTo>
                <a:lnTo>
                  <a:pt x="1436865" y="1436864"/>
                </a:lnTo>
                <a:lnTo>
                  <a:pt x="0" y="14368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563412" y="4670878"/>
            <a:ext cx="1333153" cy="1333153"/>
          </a:xfrm>
          <a:custGeom>
            <a:avLst/>
            <a:gdLst/>
            <a:ahLst/>
            <a:cxnLst/>
            <a:rect r="r" b="b" t="t" l="l"/>
            <a:pathLst>
              <a:path h="1333153" w="1333153">
                <a:moveTo>
                  <a:pt x="0" y="0"/>
                </a:moveTo>
                <a:lnTo>
                  <a:pt x="1333153" y="0"/>
                </a:lnTo>
                <a:lnTo>
                  <a:pt x="1333153" y="1333152"/>
                </a:lnTo>
                <a:lnTo>
                  <a:pt x="0" y="13331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4536245" y="4561290"/>
            <a:ext cx="1552329" cy="1552329"/>
          </a:xfrm>
          <a:custGeom>
            <a:avLst/>
            <a:gdLst/>
            <a:ahLst/>
            <a:cxnLst/>
            <a:rect r="r" b="b" t="t" l="l"/>
            <a:pathLst>
              <a:path h="1552329" w="1552329">
                <a:moveTo>
                  <a:pt x="0" y="0"/>
                </a:moveTo>
                <a:lnTo>
                  <a:pt x="1552329" y="0"/>
                </a:lnTo>
                <a:lnTo>
                  <a:pt x="1552329" y="1552329"/>
                </a:lnTo>
                <a:lnTo>
                  <a:pt x="0" y="155232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8370559" y="5617310"/>
            <a:ext cx="1546882" cy="773441"/>
            <a:chOff x="0" y="0"/>
            <a:chExt cx="812800" cy="4064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0"/>
            </a:gradFill>
          </p:spPr>
        </p:sp>
        <p:sp>
          <p:nvSpPr>
            <p:cNvPr name="TextBox 50" id="50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3557880" y="6293330"/>
            <a:ext cx="350905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109">
                <a:solidFill>
                  <a:srgbClr val="2042E3"/>
                </a:solidFill>
                <a:latin typeface="Antic Bold"/>
                <a:ea typeface="Antic Bold"/>
                <a:cs typeface="Antic Bold"/>
                <a:sym typeface="Antic Bold"/>
              </a:rPr>
              <a:t>API (Agent selection)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475459" y="6297250"/>
            <a:ext cx="350905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109">
                <a:solidFill>
                  <a:srgbClr val="2042E3"/>
                </a:solidFill>
                <a:latin typeface="Antic Bold"/>
                <a:ea typeface="Antic Bold"/>
                <a:cs typeface="Antic Bold"/>
                <a:sym typeface="Antic Bold"/>
              </a:rPr>
              <a:t>Retrieval chain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2458540" y="5617310"/>
            <a:ext cx="1546882" cy="773441"/>
            <a:chOff x="0" y="0"/>
            <a:chExt cx="812800" cy="4064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361EE">
                    <a:alpha val="90000"/>
                  </a:srgbClr>
                </a:gs>
                <a:gs pos="100000">
                  <a:srgbClr val="4361EE">
                    <a:alpha val="10000"/>
                  </a:srgbClr>
                </a:gs>
              </a:gsLst>
              <a:lin ang="0"/>
            </a:gradFill>
          </p:spPr>
        </p:sp>
        <p:sp>
          <p:nvSpPr>
            <p:cNvPr name="TextBox 55" id="55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0">
            <a:off x="4390701" y="5567383"/>
            <a:ext cx="1294097" cy="1108217"/>
          </a:xfrm>
          <a:custGeom>
            <a:avLst/>
            <a:gdLst/>
            <a:ahLst/>
            <a:cxnLst/>
            <a:rect r="r" b="b" t="t" l="l"/>
            <a:pathLst>
              <a:path h="1108217" w="1294097">
                <a:moveTo>
                  <a:pt x="0" y="0"/>
                </a:moveTo>
                <a:lnTo>
                  <a:pt x="1294097" y="0"/>
                </a:lnTo>
                <a:lnTo>
                  <a:pt x="1294097" y="1108217"/>
                </a:lnTo>
                <a:lnTo>
                  <a:pt x="0" y="11082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224893" y="6935100"/>
            <a:ext cx="3505227" cy="179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Transformation des documents traités et sauvegarde dans une base de données de vecteurs denses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333973" y="7180784"/>
            <a:ext cx="3509059" cy="134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Récupération des documents pertinents depuis la base de donnée vectorielle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444968" y="6706500"/>
            <a:ext cx="3787013" cy="225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Combinaison de:</a:t>
            </a:r>
          </a:p>
          <a:p>
            <a:pPr algn="l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Sujet (EQE ou  EPC)</a:t>
            </a:r>
          </a:p>
          <a:p>
            <a:pPr algn="l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Retriever</a:t>
            </a:r>
          </a:p>
          <a:p>
            <a:pPr algn="l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System Prompt + Action</a:t>
            </a:r>
          </a:p>
          <a:p>
            <a:pPr algn="l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LLM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3557880" y="6915037"/>
            <a:ext cx="350905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Choix de la retrieval chain selon</a:t>
            </a:r>
          </a:p>
          <a:p>
            <a:pPr algn="l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le sujet (EPC ou EQE)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question utilisateur ou </a:t>
            </a:r>
            <a:r>
              <a:rPr lang="en-US" sz="1800" spc="89">
                <a:solidFill>
                  <a:srgbClr val="240046"/>
                </a:solidFill>
                <a:latin typeface="Antic"/>
                <a:ea typeface="Antic"/>
                <a:cs typeface="Antic"/>
                <a:sym typeface="Antic"/>
              </a:rPr>
              <a:t>questions à générer 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22977" y="6296127"/>
            <a:ext cx="350905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109">
                <a:solidFill>
                  <a:srgbClr val="2042E3"/>
                </a:solidFill>
                <a:latin typeface="Antic Bold"/>
                <a:ea typeface="Antic Bold"/>
                <a:cs typeface="Antic Bold"/>
                <a:sym typeface="Antic Bold"/>
              </a:rPr>
              <a:t>Embedding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333973" y="6297250"/>
            <a:ext cx="350905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109">
                <a:solidFill>
                  <a:srgbClr val="2042E3"/>
                </a:solidFill>
                <a:latin typeface="Antic Bold"/>
                <a:ea typeface="Antic Bold"/>
                <a:cs typeface="Antic Bold"/>
                <a:sym typeface="Antic Bold"/>
              </a:rPr>
              <a:t>Retrievers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28700" y="1706788"/>
            <a:ext cx="9312195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Module RAG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028700" y="2674488"/>
            <a:ext cx="874057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99">
                <a:solidFill>
                  <a:srgbClr val="FFFFFF"/>
                </a:solidFill>
                <a:latin typeface="Antic"/>
                <a:ea typeface="Antic"/>
                <a:cs typeface="Antic"/>
                <a:sym typeface="Antic"/>
              </a:rPr>
              <a:t>"Une architecture modulaire pour l'accès et la récupération intelligente des informations, facilitant maintenance et intégration continue"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580188" y="1057275"/>
            <a:ext cx="305531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519" y="-389061"/>
            <a:ext cx="18661038" cy="11065121"/>
            <a:chOff x="0" y="0"/>
            <a:chExt cx="4914841" cy="2914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4841" cy="2914271"/>
            </a:xfrm>
            <a:custGeom>
              <a:avLst/>
              <a:gdLst/>
              <a:ahLst/>
              <a:cxnLst/>
              <a:rect r="r" b="b" t="t" l="l"/>
              <a:pathLst>
                <a:path h="2914271" w="4914841">
                  <a:moveTo>
                    <a:pt x="0" y="0"/>
                  </a:moveTo>
                  <a:lnTo>
                    <a:pt x="4914841" y="0"/>
                  </a:lnTo>
                  <a:lnTo>
                    <a:pt x="4914841" y="2914271"/>
                  </a:lnTo>
                  <a:lnTo>
                    <a:pt x="0" y="2914271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4361EE">
                    <a:alpha val="2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14841" cy="294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9271399">
            <a:off x="13204828" y="4188441"/>
            <a:ext cx="6774988" cy="6913253"/>
          </a:xfrm>
          <a:custGeom>
            <a:avLst/>
            <a:gdLst/>
            <a:ahLst/>
            <a:cxnLst/>
            <a:rect r="r" b="b" t="t" l="l"/>
            <a:pathLst>
              <a:path h="6913253" w="6774988">
                <a:moveTo>
                  <a:pt x="0" y="0"/>
                </a:moveTo>
                <a:lnTo>
                  <a:pt x="6774988" y="0"/>
                </a:lnTo>
                <a:lnTo>
                  <a:pt x="6774988" y="6913253"/>
                </a:lnTo>
                <a:lnTo>
                  <a:pt x="0" y="6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903294" y="7294117"/>
            <a:ext cx="4356529" cy="3478347"/>
            <a:chOff x="0" y="0"/>
            <a:chExt cx="5808705" cy="4637796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1482311" y="-308673"/>
              <a:ext cx="3772668" cy="4390014"/>
              <a:chOff x="0" y="0"/>
              <a:chExt cx="6985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3026137" y="1855228"/>
              <a:ext cx="2572122" cy="2993014"/>
              <a:chOff x="0" y="0"/>
              <a:chExt cx="6985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5400000">
              <a:off x="1450043" y="2466337"/>
              <a:ext cx="1940596" cy="2258148"/>
              <a:chOff x="0" y="0"/>
              <a:chExt cx="6985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5400000">
              <a:off x="82521" y="2142218"/>
              <a:ext cx="1008595" cy="1173638"/>
              <a:chOff x="0" y="0"/>
              <a:chExt cx="6985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-1634032" y="-1359528"/>
            <a:ext cx="5985756" cy="5555766"/>
            <a:chOff x="0" y="0"/>
            <a:chExt cx="7981008" cy="7407688"/>
          </a:xfrm>
        </p:grpSpPr>
        <p:grpSp>
          <p:nvGrpSpPr>
            <p:cNvPr name="Group 20" id="20"/>
            <p:cNvGrpSpPr/>
            <p:nvPr/>
          </p:nvGrpSpPr>
          <p:grpSpPr>
            <a:xfrm rot="-10800000">
              <a:off x="2292803" y="1561076"/>
              <a:ext cx="4464277" cy="5194795"/>
              <a:chOff x="0" y="0"/>
              <a:chExt cx="6985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61349" lIns="61349" bIns="61349" rIns="61349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10800000">
              <a:off x="3395659" y="0"/>
              <a:ext cx="2366052" cy="2753224"/>
              <a:chOff x="0" y="0"/>
              <a:chExt cx="6985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61349" lIns="61349" bIns="61349" rIns="61349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-10800000">
              <a:off x="0" y="2071711"/>
              <a:ext cx="4585606" cy="5335978"/>
              <a:chOff x="0" y="0"/>
              <a:chExt cx="6985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61349" lIns="61349" bIns="61349" rIns="61349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-10800000">
              <a:off x="4730309" y="1162124"/>
              <a:ext cx="3250699" cy="3782632"/>
              <a:chOff x="0" y="0"/>
              <a:chExt cx="6985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61349" lIns="61349" bIns="61349" rIns="61349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-10800000">
              <a:off x="1460317" y="748101"/>
              <a:ext cx="2582537" cy="3005134"/>
              <a:chOff x="0" y="0"/>
              <a:chExt cx="6985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61349" lIns="61349" bIns="61349" rIns="61349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1028700" y="1017389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true" rot="5400000">
            <a:off x="-4884522" y="-424071"/>
            <a:ext cx="6078295" cy="6078295"/>
          </a:xfrm>
          <a:custGeom>
            <a:avLst/>
            <a:gdLst/>
            <a:ahLst/>
            <a:cxnLst/>
            <a:rect r="r" b="b" t="t" l="l"/>
            <a:pathLst>
              <a:path h="6078295" w="6078295">
                <a:moveTo>
                  <a:pt x="0" y="6078295"/>
                </a:moveTo>
                <a:lnTo>
                  <a:pt x="6078295" y="6078295"/>
                </a:lnTo>
                <a:lnTo>
                  <a:pt x="6078295" y="0"/>
                </a:lnTo>
                <a:lnTo>
                  <a:pt x="0" y="0"/>
                </a:lnTo>
                <a:lnTo>
                  <a:pt x="0" y="6078295"/>
                </a:lnTo>
                <a:close/>
              </a:path>
            </a:pathLst>
          </a:custGeom>
          <a:blipFill>
            <a:blip r:embed="rId6">
              <a:alphaModFix amt="7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719914" y="3171529"/>
            <a:ext cx="6499127" cy="4013211"/>
          </a:xfrm>
          <a:custGeom>
            <a:avLst/>
            <a:gdLst/>
            <a:ahLst/>
            <a:cxnLst/>
            <a:rect r="r" b="b" t="t" l="l"/>
            <a:pathLst>
              <a:path h="4013211" w="6499127">
                <a:moveTo>
                  <a:pt x="0" y="0"/>
                </a:moveTo>
                <a:lnTo>
                  <a:pt x="6499128" y="0"/>
                </a:lnTo>
                <a:lnTo>
                  <a:pt x="6499128" y="4013211"/>
                </a:lnTo>
                <a:lnTo>
                  <a:pt x="0" y="40132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2144323" y="3243949"/>
            <a:ext cx="6348398" cy="3943942"/>
          </a:xfrm>
          <a:custGeom>
            <a:avLst/>
            <a:gdLst/>
            <a:ahLst/>
            <a:cxnLst/>
            <a:rect r="r" b="b" t="t" l="l"/>
            <a:pathLst>
              <a:path h="3943942" w="6348398">
                <a:moveTo>
                  <a:pt x="0" y="0"/>
                </a:moveTo>
                <a:lnTo>
                  <a:pt x="6348398" y="0"/>
                </a:lnTo>
                <a:lnTo>
                  <a:pt x="6348398" y="3943942"/>
                </a:lnTo>
                <a:lnTo>
                  <a:pt x="0" y="3943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318522" y="7645068"/>
            <a:ext cx="7650956" cy="1205026"/>
          </a:xfrm>
          <a:custGeom>
            <a:avLst/>
            <a:gdLst/>
            <a:ahLst/>
            <a:cxnLst/>
            <a:rect r="r" b="b" t="t" l="l"/>
            <a:pathLst>
              <a:path h="1205026" w="7650956">
                <a:moveTo>
                  <a:pt x="0" y="0"/>
                </a:moveTo>
                <a:lnTo>
                  <a:pt x="7650956" y="0"/>
                </a:lnTo>
                <a:lnTo>
                  <a:pt x="7650956" y="1205026"/>
                </a:lnTo>
                <a:lnTo>
                  <a:pt x="0" y="12050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028700" y="1887855"/>
            <a:ext cx="14315841" cy="90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39"/>
              </a:lnSpc>
            </a:pPr>
            <a:r>
              <a:rPr lang="en-US" b="true" sz="6399">
                <a:solidFill>
                  <a:srgbClr val="240046"/>
                </a:solidFill>
                <a:latin typeface="Garet Bold"/>
                <a:ea typeface="Garet Bold"/>
                <a:cs typeface="Garet Bold"/>
                <a:sym typeface="Garet Bold"/>
              </a:rPr>
              <a:t>Impact environnemental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80188" y="1057275"/>
            <a:ext cx="2965260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240046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0046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28700" y="9013825"/>
            <a:ext cx="1533840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240046"/>
                </a:solidFill>
                <a:latin typeface="Garet"/>
                <a:ea typeface="Garet"/>
                <a:cs typeface="Garet"/>
                <a:sym typeface="Garet"/>
              </a:rPr>
              <a:t>Sources : </a:t>
            </a:r>
          </a:p>
          <a:p>
            <a:pPr algn="l" marL="431804" indent="-215902" lvl="1">
              <a:lnSpc>
                <a:spcPts val="2200"/>
              </a:lnSpc>
              <a:buFont typeface="Arial"/>
              <a:buChar char="•"/>
            </a:pPr>
            <a:r>
              <a:rPr lang="en-US" sz="2000">
                <a:solidFill>
                  <a:srgbClr val="240046"/>
                </a:solidFill>
                <a:latin typeface="Garet"/>
                <a:ea typeface="Garet"/>
                <a:cs typeface="Garet"/>
                <a:sym typeface="Garet"/>
              </a:rPr>
              <a:t>Bilan Code Carbon</a:t>
            </a:r>
          </a:p>
          <a:p>
            <a:pPr algn="l" marL="431804" indent="-215902" lvl="1">
              <a:lnSpc>
                <a:spcPts val="2200"/>
              </a:lnSpc>
              <a:buFont typeface="Arial"/>
              <a:buChar char="•"/>
            </a:pPr>
            <a:r>
              <a:rPr lang="en-US" sz="2000">
                <a:solidFill>
                  <a:srgbClr val="240046"/>
                </a:solidFill>
                <a:latin typeface="Garet"/>
                <a:ea typeface="Garet"/>
                <a:cs typeface="Garet"/>
                <a:sym typeface="Garet"/>
              </a:rPr>
              <a:t>www.statista.com/statistics/1536926/ai-models-energy-consumption-per-request/</a:t>
            </a:r>
          </a:p>
          <a:p>
            <a:pPr algn="l" marL="431804" indent="-215902" lvl="1">
              <a:lnSpc>
                <a:spcPts val="2200"/>
              </a:lnSpc>
              <a:buFont typeface="Arial"/>
              <a:buChar char="•"/>
            </a:pPr>
            <a:r>
              <a:rPr lang="en-US" sz="2000">
                <a:solidFill>
                  <a:srgbClr val="240046"/>
                </a:solidFill>
                <a:latin typeface="Garet"/>
                <a:ea typeface="Garet"/>
                <a:cs typeface="Garet"/>
                <a:sym typeface="Garet"/>
              </a:rPr>
              <a:t>https://www.rwdigital.ca/blog/how-much-energy-do-google-search-and-chatgpt-use/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342337" y="7225991"/>
            <a:ext cx="160332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(par requête)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4279" y="1869632"/>
            <a:ext cx="18661038" cy="4802539"/>
            <a:chOff x="0" y="0"/>
            <a:chExt cx="4914841" cy="12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4841" cy="1264866"/>
            </a:xfrm>
            <a:custGeom>
              <a:avLst/>
              <a:gdLst/>
              <a:ahLst/>
              <a:cxnLst/>
              <a:rect r="r" b="b" t="t" l="l"/>
              <a:pathLst>
                <a:path h="1264866" w="4914841">
                  <a:moveTo>
                    <a:pt x="0" y="0"/>
                  </a:moveTo>
                  <a:lnTo>
                    <a:pt x="4914841" y="0"/>
                  </a:lnTo>
                  <a:lnTo>
                    <a:pt x="4914841" y="1264866"/>
                  </a:lnTo>
                  <a:lnTo>
                    <a:pt x="0" y="1264866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4361EE">
                    <a:alpha val="2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14841" cy="1293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17389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2137167" y="5785417"/>
            <a:ext cx="42398054" cy="6051920"/>
            <a:chOff x="0" y="0"/>
            <a:chExt cx="845018" cy="1206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5018" cy="120618"/>
            </a:xfrm>
            <a:custGeom>
              <a:avLst/>
              <a:gdLst/>
              <a:ahLst/>
              <a:cxnLst/>
              <a:rect r="r" b="b" t="t" l="l"/>
              <a:pathLst>
                <a:path h="120618" w="845018">
                  <a:moveTo>
                    <a:pt x="422509" y="0"/>
                  </a:moveTo>
                  <a:cubicBezTo>
                    <a:pt x="189164" y="0"/>
                    <a:pt x="0" y="27001"/>
                    <a:pt x="0" y="60309"/>
                  </a:cubicBezTo>
                  <a:cubicBezTo>
                    <a:pt x="0" y="93617"/>
                    <a:pt x="189164" y="120618"/>
                    <a:pt x="422509" y="120618"/>
                  </a:cubicBezTo>
                  <a:cubicBezTo>
                    <a:pt x="655854" y="120618"/>
                    <a:pt x="845018" y="93617"/>
                    <a:pt x="845018" y="60309"/>
                  </a:cubicBezTo>
                  <a:cubicBezTo>
                    <a:pt x="845018" y="27001"/>
                    <a:pt x="655854" y="0"/>
                    <a:pt x="422509" y="0"/>
                  </a:cubicBezTo>
                  <a:close/>
                </a:path>
              </a:pathLst>
            </a:custGeom>
            <a:solidFill>
              <a:srgbClr val="4361E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9220" y="-17267"/>
              <a:ext cx="686577" cy="126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800000">
            <a:off x="12259272" y="509723"/>
            <a:ext cx="5558119" cy="5558119"/>
          </a:xfrm>
          <a:custGeom>
            <a:avLst/>
            <a:gdLst/>
            <a:ahLst/>
            <a:cxnLst/>
            <a:rect r="r" b="b" t="t" l="l"/>
            <a:pathLst>
              <a:path h="5558119" w="5558119">
                <a:moveTo>
                  <a:pt x="0" y="0"/>
                </a:moveTo>
                <a:lnTo>
                  <a:pt x="5558120" y="0"/>
                </a:lnTo>
                <a:lnTo>
                  <a:pt x="5558120" y="5558120"/>
                </a:lnTo>
                <a:lnTo>
                  <a:pt x="0" y="5558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14650848" y="-917768"/>
            <a:ext cx="4363271" cy="3963871"/>
            <a:chOff x="0" y="0"/>
            <a:chExt cx="5817694" cy="528516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294387" y="866723"/>
              <a:ext cx="3797094" cy="4418437"/>
              <a:chOff x="0" y="0"/>
              <a:chExt cx="6985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3228920" y="63550"/>
              <a:ext cx="2588775" cy="3012392"/>
              <a:chOff x="0" y="0"/>
              <a:chExt cx="6985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2272768"/>
              <a:ext cx="2588775" cy="3012392"/>
              <a:chOff x="0" y="0"/>
              <a:chExt cx="6985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910943" y="0"/>
              <a:ext cx="1953160" cy="2272768"/>
              <a:chOff x="0" y="0"/>
              <a:chExt cx="6985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4361EE">
                      <a:alpha val="0"/>
                    </a:srgbClr>
                  </a:gs>
                  <a:gs pos="100000">
                    <a:srgbClr val="4361EE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-164279" y="6442653"/>
            <a:ext cx="18866775" cy="8745281"/>
            <a:chOff x="0" y="0"/>
            <a:chExt cx="4969027" cy="230328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969027" cy="2303284"/>
            </a:xfrm>
            <a:custGeom>
              <a:avLst/>
              <a:gdLst/>
              <a:ahLst/>
              <a:cxnLst/>
              <a:rect r="r" b="b" t="t" l="l"/>
              <a:pathLst>
                <a:path h="2303284" w="4969027">
                  <a:moveTo>
                    <a:pt x="0" y="0"/>
                  </a:moveTo>
                  <a:lnTo>
                    <a:pt x="4969027" y="0"/>
                  </a:lnTo>
                  <a:lnTo>
                    <a:pt x="4969027" y="2303284"/>
                  </a:lnTo>
                  <a:lnTo>
                    <a:pt x="0" y="2303284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3A0CA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4969027" cy="23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318543">
            <a:off x="-156876" y="5471397"/>
            <a:ext cx="4629348" cy="6164992"/>
          </a:xfrm>
          <a:custGeom>
            <a:avLst/>
            <a:gdLst/>
            <a:ahLst/>
            <a:cxnLst/>
            <a:rect r="r" b="b" t="t" l="l"/>
            <a:pathLst>
              <a:path h="6164992" w="4629348">
                <a:moveTo>
                  <a:pt x="0" y="0"/>
                </a:moveTo>
                <a:lnTo>
                  <a:pt x="4629348" y="0"/>
                </a:lnTo>
                <a:lnTo>
                  <a:pt x="4629348" y="6164992"/>
                </a:lnTo>
                <a:lnTo>
                  <a:pt x="0" y="6164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80188" y="1057275"/>
            <a:ext cx="304703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240046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1742789"/>
            <a:ext cx="10279935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b="true">
                <a:solidFill>
                  <a:srgbClr val="240046"/>
                </a:solidFill>
                <a:latin typeface="Garet Bold"/>
                <a:ea typeface="Garet Bold"/>
                <a:cs typeface="Garet Bold"/>
                <a:sym typeface="Garet Bold"/>
              </a:rPr>
              <a:t>Améliorations possibles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71585" y="6528378"/>
            <a:ext cx="4817504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9"/>
              </a:lnSpc>
            </a:pPr>
            <a:r>
              <a:rPr lang="en-US" b="true" sz="63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Et après 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8846" y="3049479"/>
            <a:ext cx="5139967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Augmenter la précision du modèle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Paramètres du LLM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odèle plus spécialisé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ensibilité au contexte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423878" y="7594889"/>
            <a:ext cx="9188797" cy="22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Implémentation</a:t>
            </a:r>
          </a:p>
          <a:p>
            <a:pPr algn="just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Réé</a:t>
            </a:r>
            <a:r>
              <a:rPr lang="en-US" sz="1800" spc="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valuation des impacts</a:t>
            </a:r>
          </a:p>
          <a:p>
            <a:pPr algn="just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Tests de conformité par des spécialistes en bevret</a:t>
            </a:r>
          </a:p>
          <a:p>
            <a:pPr algn="just" marL="388620" indent="-194310" lvl="1">
              <a:lnSpc>
                <a:spcPts val="3600"/>
              </a:lnSpc>
              <a:buFont typeface="Arial"/>
              <a:buChar char="•"/>
            </a:pPr>
            <a:r>
              <a:rPr lang="en-US" sz="1800" spc="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Serveurs privés dédiés pour déployer les services (UI, server, BDD, LLM) </a:t>
            </a:r>
          </a:p>
          <a:p>
            <a:pPr algn="just">
              <a:lnSpc>
                <a:spcPts val="3600"/>
              </a:lnSpc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-1082358" y="6067843"/>
            <a:ext cx="5253278" cy="6023559"/>
            <a:chOff x="0" y="0"/>
            <a:chExt cx="7004371" cy="8031412"/>
          </a:xfrm>
        </p:grpSpPr>
        <p:grpSp>
          <p:nvGrpSpPr>
            <p:cNvPr name="Group 33" id="33"/>
            <p:cNvGrpSpPr/>
            <p:nvPr/>
          </p:nvGrpSpPr>
          <p:grpSpPr>
            <a:xfrm rot="7171361">
              <a:off x="1009133" y="1743768"/>
              <a:ext cx="3994046" cy="4647618"/>
              <a:chOff x="0" y="0"/>
              <a:chExt cx="6985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111125"/>
                <a:ext cx="698500" cy="561975"/>
              </a:xfrm>
              <a:prstGeom prst="rect">
                <a:avLst/>
              </a:prstGeom>
            </p:spPr>
            <p:txBody>
              <a:bodyPr anchor="ctr" rtlCol="false" tIns="53435" lIns="53435" bIns="53435" rIns="5343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7171361">
              <a:off x="2333676" y="4481642"/>
              <a:ext cx="2723052" cy="3168643"/>
              <a:chOff x="0" y="0"/>
              <a:chExt cx="6985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3435" lIns="53435" bIns="53435" rIns="5343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7171361">
              <a:off x="1985227" y="381128"/>
              <a:ext cx="2723052" cy="3168643"/>
              <a:chOff x="0" y="0"/>
              <a:chExt cx="6985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3435" lIns="53435" bIns="53435" rIns="5343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7171361">
              <a:off x="4430821" y="2682739"/>
              <a:ext cx="2054469" cy="2390655"/>
              <a:chOff x="0" y="0"/>
              <a:chExt cx="6985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3435" lIns="53435" bIns="53435" rIns="5343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7171361">
              <a:off x="5334829" y="1119707"/>
              <a:ext cx="1154131" cy="1342988"/>
              <a:chOff x="0" y="0"/>
              <a:chExt cx="6985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5000"/>
                    </a:srgbClr>
                  </a:gs>
                </a:gsLst>
                <a:lin ang="2700000"/>
              </a:gra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3435" lIns="53435" bIns="53435" rIns="5343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48" id="4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689089" y="3049479"/>
            <a:ext cx="4998579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Optimisations environnementales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Caching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Modèles plus optimisés</a:t>
            </a:r>
          </a:p>
          <a:p>
            <a:pPr algn="l">
              <a:lnSpc>
                <a:spcPts val="2659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9689089" y="4334719"/>
            <a:ext cx="6984060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Ajouter des fonctionnalités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Sélection de catégories de questions à générer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Renommage d’un chat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58846" y="4629467"/>
            <a:ext cx="4262765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Réduire le temps de réponse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Puissance de traitement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 spc="94">
                <a:solidFill>
                  <a:srgbClr val="240046"/>
                </a:solidFill>
                <a:latin typeface="Canva Sans"/>
                <a:ea typeface="Canva Sans"/>
                <a:cs typeface="Canva Sans"/>
                <a:sym typeface="Canva Sans"/>
              </a:rPr>
              <a:t>File d’attente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17327" y="1574297"/>
            <a:ext cx="6948446" cy="7895961"/>
          </a:xfrm>
          <a:custGeom>
            <a:avLst/>
            <a:gdLst/>
            <a:ahLst/>
            <a:cxnLst/>
            <a:rect r="r" b="b" t="t" l="l"/>
            <a:pathLst>
              <a:path h="7895961" w="6948446">
                <a:moveTo>
                  <a:pt x="0" y="0"/>
                </a:moveTo>
                <a:lnTo>
                  <a:pt x="6948446" y="0"/>
                </a:lnTo>
                <a:lnTo>
                  <a:pt x="6948446" y="7895961"/>
                </a:lnTo>
                <a:lnTo>
                  <a:pt x="0" y="7895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4279" y="2536675"/>
            <a:ext cx="18866775" cy="11065121"/>
            <a:chOff x="0" y="0"/>
            <a:chExt cx="4969027" cy="29142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9027" cy="2914271"/>
            </a:xfrm>
            <a:custGeom>
              <a:avLst/>
              <a:gdLst/>
              <a:ahLst/>
              <a:cxnLst/>
              <a:rect r="r" b="b" t="t" l="l"/>
              <a:pathLst>
                <a:path h="2914271" w="4969027">
                  <a:moveTo>
                    <a:pt x="0" y="0"/>
                  </a:moveTo>
                  <a:lnTo>
                    <a:pt x="4969027" y="0"/>
                  </a:lnTo>
                  <a:lnTo>
                    <a:pt x="4969027" y="2914271"/>
                  </a:lnTo>
                  <a:lnTo>
                    <a:pt x="0" y="2914271"/>
                  </a:lnTo>
                  <a:close/>
                </a:path>
              </a:pathLst>
            </a:custGeom>
            <a:gradFill rotWithShape="true">
              <a:gsLst>
                <a:gs pos="0">
                  <a:srgbClr val="3A0CA3">
                    <a:alpha val="0"/>
                  </a:srgbClr>
                </a:gs>
                <a:gs pos="100000">
                  <a:srgbClr val="3A0CA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969027" cy="2942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845754">
            <a:off x="13673826" y="6070481"/>
            <a:ext cx="5414229" cy="5219381"/>
          </a:xfrm>
          <a:custGeom>
            <a:avLst/>
            <a:gdLst/>
            <a:ahLst/>
            <a:cxnLst/>
            <a:rect r="r" b="b" t="t" l="l"/>
            <a:pathLst>
              <a:path h="5219381" w="5414229">
                <a:moveTo>
                  <a:pt x="0" y="0"/>
                </a:moveTo>
                <a:lnTo>
                  <a:pt x="5414229" y="0"/>
                </a:lnTo>
                <a:lnTo>
                  <a:pt x="5414229" y="5219381"/>
                </a:lnTo>
                <a:lnTo>
                  <a:pt x="0" y="521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573694" y="472322"/>
            <a:ext cx="5558119" cy="5558119"/>
          </a:xfrm>
          <a:custGeom>
            <a:avLst/>
            <a:gdLst/>
            <a:ahLst/>
            <a:cxnLst/>
            <a:rect r="r" b="b" t="t" l="l"/>
            <a:pathLst>
              <a:path h="5558119" w="5558119">
                <a:moveTo>
                  <a:pt x="0" y="0"/>
                </a:moveTo>
                <a:lnTo>
                  <a:pt x="5558119" y="0"/>
                </a:lnTo>
                <a:lnTo>
                  <a:pt x="5558119" y="5558119"/>
                </a:lnTo>
                <a:lnTo>
                  <a:pt x="0" y="55581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26825" y="3615237"/>
            <a:ext cx="330146" cy="375166"/>
          </a:xfrm>
          <a:custGeom>
            <a:avLst/>
            <a:gdLst/>
            <a:ahLst/>
            <a:cxnLst/>
            <a:rect r="r" b="b" t="t" l="l"/>
            <a:pathLst>
              <a:path h="375166" w="330146">
                <a:moveTo>
                  <a:pt x="0" y="0"/>
                </a:moveTo>
                <a:lnTo>
                  <a:pt x="330146" y="0"/>
                </a:lnTo>
                <a:lnTo>
                  <a:pt x="330146" y="375166"/>
                </a:lnTo>
                <a:lnTo>
                  <a:pt x="0" y="37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5285" y="4517073"/>
            <a:ext cx="15637429" cy="133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9"/>
              </a:lnSpc>
            </a:pPr>
            <a:r>
              <a:rPr lang="en-US" b="true" sz="93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Merci de nous avoir suivi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-1149134" y="-1614075"/>
            <a:ext cx="5832373" cy="6987729"/>
            <a:chOff x="0" y="0"/>
            <a:chExt cx="7776497" cy="931697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483694" cy="6381026"/>
              <a:chOff x="0" y="0"/>
              <a:chExt cx="6985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49272" lIns="49272" bIns="49272" rIns="49272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2014787" y="5004414"/>
              <a:ext cx="2366052" cy="2753224"/>
              <a:chOff x="0" y="0"/>
              <a:chExt cx="6985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49272" lIns="49272" bIns="49272" rIns="49272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3810020" y="7238470"/>
              <a:ext cx="1786213" cy="2078502"/>
              <a:chOff x="0" y="0"/>
              <a:chExt cx="6985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30000"/>
                    </a:srgbClr>
                  </a:gs>
                </a:gsLst>
                <a:lin ang="27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49272" lIns="49272" bIns="49272" rIns="49272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3190891" y="349949"/>
              <a:ext cx="4585606" cy="5335978"/>
              <a:chOff x="0" y="0"/>
              <a:chExt cx="6985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18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49272" lIns="49272" bIns="49272" rIns="49272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130139" y="1617006"/>
              <a:ext cx="3250699" cy="3782632"/>
              <a:chOff x="0" y="0"/>
              <a:chExt cx="6985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49272" lIns="49272" bIns="49272" rIns="49272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3733643" y="4004402"/>
              <a:ext cx="2582537" cy="3005134"/>
              <a:chOff x="0" y="0"/>
              <a:chExt cx="6985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CAF0F8">
                      <a:alpha val="20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49272" lIns="49272" bIns="49272" rIns="49272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9" id="29"/>
          <p:cNvSpPr txBox="true"/>
          <p:nvPr/>
        </p:nvSpPr>
        <p:spPr>
          <a:xfrm rot="0">
            <a:off x="7801429" y="3649467"/>
            <a:ext cx="293535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Prompt Engineers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DAGi8KQHuX8</dc:identifier>
  <dcterms:modified xsi:type="dcterms:W3CDTF">2011-08-01T06:04:30Z</dcterms:modified>
  <cp:revision>1</cp:revision>
  <dc:title>Patent Maestro</dc:title>
</cp:coreProperties>
</file>