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96" r:id="rId3"/>
    <p:sldId id="397" r:id="rId4"/>
    <p:sldId id="398" r:id="rId5"/>
    <p:sldId id="399" r:id="rId6"/>
    <p:sldId id="400" r:id="rId7"/>
    <p:sldId id="406" r:id="rId8"/>
    <p:sldId id="402" r:id="rId9"/>
    <p:sldId id="404" r:id="rId10"/>
  </p:sldIdLst>
  <p:sldSz cx="12192000" cy="6858000"/>
  <p:notesSz cx="6797675" cy="9769475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van Geller" initials="IG" lastIdx="2" clrIdx="0">
    <p:extLst>
      <p:ext uri="{19B8F6BF-5375-455C-9EA6-DF929625EA0E}">
        <p15:presenceInfo xmlns:p15="http://schemas.microsoft.com/office/powerpoint/2012/main" userId="S-1-5-21-1715567821-343818398-725345543-17766" providerId="AD"/>
      </p:ext>
    </p:extLst>
  </p:cmAuthor>
  <p:cmAuthor id="2" name="Jorge Alejandro Bazan Gutierrez" initials="JABG" lastIdx="1" clrIdx="1">
    <p:extLst>
      <p:ext uri="{19B8F6BF-5375-455C-9EA6-DF929625EA0E}">
        <p15:presenceInfo xmlns:p15="http://schemas.microsoft.com/office/powerpoint/2012/main" userId="S-1-5-21-1715567821-343818398-725345543-17091" providerId="AD"/>
      </p:ext>
    </p:extLst>
  </p:cmAuthor>
  <p:cmAuthor id="3" name="Ivan Tasayco Ortega" initials="ITO" lastIdx="2" clrIdx="2">
    <p:extLst>
      <p:ext uri="{19B8F6BF-5375-455C-9EA6-DF929625EA0E}">
        <p15:presenceInfo xmlns:p15="http://schemas.microsoft.com/office/powerpoint/2012/main" userId="S-1-5-21-1715567821-343818398-725345543-11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BEDEF"/>
    <a:srgbClr val="EAEAEA"/>
    <a:srgbClr val="4E9CC2"/>
    <a:srgbClr val="161944"/>
    <a:srgbClr val="4D6D93"/>
    <a:srgbClr val="FF6600"/>
    <a:srgbClr val="FF7C80"/>
    <a:srgbClr val="CC66FF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280" autoAdjust="0"/>
  </p:normalViewPr>
  <p:slideViewPr>
    <p:cSldViewPr snapToGrid="0">
      <p:cViewPr varScale="1">
        <p:scale>
          <a:sx n="70" d="100"/>
          <a:sy n="70" d="100"/>
        </p:scale>
        <p:origin x="6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Jara Mejia" userId="d07517ce-d2be-4378-90fc-b448388ee5da" providerId="ADAL" clId="{AF4D1FEF-19F8-4D3C-8F71-A1D7C5E656F1}"/>
    <pc:docChg chg="modSld">
      <pc:chgData name="Mario Jara Mejia" userId="d07517ce-d2be-4378-90fc-b448388ee5da" providerId="ADAL" clId="{AF4D1FEF-19F8-4D3C-8F71-A1D7C5E656F1}" dt="2025-06-02T19:56:33.180" v="10" actId="20577"/>
      <pc:docMkLst>
        <pc:docMk/>
      </pc:docMkLst>
      <pc:sldChg chg="modSp mod">
        <pc:chgData name="Mario Jara Mejia" userId="d07517ce-d2be-4378-90fc-b448388ee5da" providerId="ADAL" clId="{AF4D1FEF-19F8-4D3C-8F71-A1D7C5E656F1}" dt="2025-06-02T19:56:33.180" v="10" actId="20577"/>
        <pc:sldMkLst>
          <pc:docMk/>
          <pc:sldMk cId="1848880520" sldId="256"/>
        </pc:sldMkLst>
        <pc:spChg chg="mod">
          <ac:chgData name="Mario Jara Mejia" userId="d07517ce-d2be-4378-90fc-b448388ee5da" providerId="ADAL" clId="{AF4D1FEF-19F8-4D3C-8F71-A1D7C5E656F1}" dt="2025-06-02T19:56:33.180" v="10" actId="20577"/>
          <ac:spMkLst>
            <pc:docMk/>
            <pc:sldMk cId="1848880520" sldId="25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01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01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11D59-067B-496D-83A6-FB5398BE4E6D}" type="datetimeFigureOut">
              <a:rPr lang="es-ES" smtClean="0"/>
              <a:t>02/06/2025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68313" y="1220788"/>
            <a:ext cx="5861050" cy="3297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79768" y="4701560"/>
            <a:ext cx="5438140" cy="38467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279306"/>
            <a:ext cx="2945659" cy="4901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279306"/>
            <a:ext cx="2945659" cy="4901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5FFED-049F-46FB-9334-0D0D3FB79D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9422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7B45-CE0A-470C-905B-A263BBA88C82}" type="datetimeFigureOut">
              <a:rPr lang="es-PE" smtClean="0"/>
              <a:t>2/06/2025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6FB5-623E-43B1-8A25-CC36F44022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7433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7B45-CE0A-470C-905B-A263BBA88C82}" type="datetimeFigureOut">
              <a:rPr lang="es-PE" smtClean="0"/>
              <a:t>2/06/2025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6FB5-623E-43B1-8A25-CC36F44022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166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7B45-CE0A-470C-905B-A263BBA88C82}" type="datetimeFigureOut">
              <a:rPr lang="es-PE" smtClean="0"/>
              <a:t>2/06/2025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6FB5-623E-43B1-8A25-CC36F44022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005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7B45-CE0A-470C-905B-A263BBA88C82}" type="datetimeFigureOut">
              <a:rPr lang="es-PE" smtClean="0"/>
              <a:t>2/06/2025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6FB5-623E-43B1-8A25-CC36F44022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25196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7B45-CE0A-470C-905B-A263BBA88C82}" type="datetimeFigureOut">
              <a:rPr lang="es-PE" smtClean="0"/>
              <a:t>2/06/2025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6FB5-623E-43B1-8A25-CC36F44022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037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7B45-CE0A-470C-905B-A263BBA88C82}" type="datetimeFigureOut">
              <a:rPr lang="es-PE" smtClean="0"/>
              <a:t>2/06/2025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6FB5-623E-43B1-8A25-CC36F44022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370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7B45-CE0A-470C-905B-A263BBA88C82}" type="datetimeFigureOut">
              <a:rPr lang="es-PE" smtClean="0"/>
              <a:t>2/06/2025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6FB5-623E-43B1-8A25-CC36F44022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069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7B45-CE0A-470C-905B-A263BBA88C82}" type="datetimeFigureOut">
              <a:rPr lang="es-PE" smtClean="0"/>
              <a:t>2/06/2025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6FB5-623E-43B1-8A25-CC36F44022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1577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7B45-CE0A-470C-905B-A263BBA88C82}" type="datetimeFigureOut">
              <a:rPr lang="es-PE" smtClean="0"/>
              <a:t>2/06/2025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6FB5-623E-43B1-8A25-CC36F44022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437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7B45-CE0A-470C-905B-A263BBA88C82}" type="datetimeFigureOut">
              <a:rPr lang="es-PE" smtClean="0"/>
              <a:t>2/06/2025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6FB5-623E-43B1-8A25-CC36F44022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694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7B45-CE0A-470C-905B-A263BBA88C82}" type="datetimeFigureOut">
              <a:rPr lang="es-PE" smtClean="0"/>
              <a:t>2/06/2025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96FB5-623E-43B1-8A25-CC36F44022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606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B7B45-CE0A-470C-905B-A263BBA88C82}" type="datetimeFigureOut">
              <a:rPr lang="es-PE" smtClean="0"/>
              <a:t>2/06/2025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96FB5-623E-43B1-8A25-CC36F440227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963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071" y="0"/>
            <a:ext cx="10306929" cy="687030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309" y="0"/>
            <a:ext cx="12227309" cy="6874255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0" y="2136338"/>
            <a:ext cx="5166360" cy="2249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latin typeface="Open Sans Bold"/>
                <a:ea typeface="Open Sans Bold"/>
                <a:cs typeface="Open Sans Bold"/>
                <a:sym typeface="Open Sans Bold"/>
              </a:rPr>
              <a:t>Piloto de Asistente Virtual del </a:t>
            </a:r>
            <a:r>
              <a:rPr lang="en-US" sz="2400" b="1" dirty="0" err="1">
                <a:latin typeface="Open Sans Bold"/>
                <a:ea typeface="Open Sans Bold"/>
                <a:cs typeface="Open Sans Bold"/>
                <a:sym typeface="Open Sans Bold"/>
              </a:rPr>
              <a:t>Área</a:t>
            </a:r>
            <a:r>
              <a:rPr lang="en-US" sz="2400" b="1" dirty="0">
                <a:latin typeface="Open Sans Bold"/>
                <a:ea typeface="Open Sans Bold"/>
                <a:cs typeface="Open Sans Bold"/>
                <a:sym typeface="Open Sans Bold"/>
              </a:rPr>
              <a:t> de </a:t>
            </a:r>
            <a:r>
              <a:rPr lang="en-US" sz="2400" b="1" dirty="0" err="1">
                <a:latin typeface="Open Sans Bold"/>
                <a:ea typeface="Open Sans Bold"/>
                <a:cs typeface="Open Sans Bold"/>
                <a:sym typeface="Open Sans Bold"/>
              </a:rPr>
              <a:t>Mantenimiento</a:t>
            </a:r>
            <a:r>
              <a:rPr lang="en-US" sz="2400" b="1" dirty="0">
                <a:latin typeface="Open Sans Bold"/>
                <a:ea typeface="Open Sans Bold"/>
                <a:cs typeface="Open Sans Bold"/>
                <a:sym typeface="Open Sans Bold"/>
              </a:rPr>
              <a:t> y </a:t>
            </a:r>
            <a:r>
              <a:rPr lang="en-US" sz="2400" b="1" dirty="0" err="1">
                <a:latin typeface="Open Sans Bold"/>
                <a:ea typeface="Open Sans Bold"/>
                <a:cs typeface="Open Sans Bold"/>
                <a:sym typeface="Open Sans Bold"/>
              </a:rPr>
              <a:t>Proyectos</a:t>
            </a:r>
            <a:endParaRPr lang="en-US" sz="2400" b="1" dirty="0"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>
                <a:latin typeface="Open Sans Bold"/>
                <a:ea typeface="Open Sans Bold"/>
                <a:cs typeface="Open Sans Bold"/>
                <a:sym typeface="Open Sans Bold"/>
              </a:rPr>
              <a:t>(Etapa II)</a:t>
            </a:r>
          </a:p>
        </p:txBody>
      </p:sp>
    </p:spTree>
    <p:extLst>
      <p:ext uri="{BB962C8B-B14F-4D97-AF65-F5344CB8AC3E}">
        <p14:creationId xmlns:p14="http://schemas.microsoft.com/office/powerpoint/2010/main" val="184888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53C2E-01E4-301F-5983-B41FE680A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C8EEEAD-7D42-8467-50B0-2A635F8E58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836"/>
          <a:stretch/>
        </p:blipFill>
        <p:spPr>
          <a:xfrm>
            <a:off x="0" y="0"/>
            <a:ext cx="12192000" cy="78187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174E409-73C0-9A06-2E55-430A2467A96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29"/>
          <a:stretch/>
        </p:blipFill>
        <p:spPr>
          <a:xfrm>
            <a:off x="0" y="6350743"/>
            <a:ext cx="12192000" cy="50725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198EE04-F5F9-D241-D822-81820D2F7882}"/>
              </a:ext>
            </a:extLst>
          </p:cNvPr>
          <p:cNvSpPr txBox="1"/>
          <p:nvPr/>
        </p:nvSpPr>
        <p:spPr>
          <a:xfrm flipH="1">
            <a:off x="278295" y="96939"/>
            <a:ext cx="11635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>
                <a:solidFill>
                  <a:schemeClr val="bg1"/>
                </a:solidFill>
              </a:rPr>
              <a:t>OPERACIÓN DE PRENSAS</a:t>
            </a:r>
            <a:endParaRPr lang="es-PE" sz="3200" b="1" dirty="0">
              <a:solidFill>
                <a:srgbClr val="FFC00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8AD59B5-A6BA-01D9-E963-FDEF31500185}"/>
              </a:ext>
            </a:extLst>
          </p:cNvPr>
          <p:cNvSpPr txBox="1"/>
          <p:nvPr/>
        </p:nvSpPr>
        <p:spPr>
          <a:xfrm>
            <a:off x="1399032" y="1481328"/>
            <a:ext cx="7086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5">
                    <a:lumMod val="50000"/>
                  </a:schemeClr>
                </a:solidFill>
              </a:rPr>
              <a:t>INDICE</a:t>
            </a:r>
          </a:p>
          <a:p>
            <a:endParaRPr lang="es-ES" sz="24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s-ES" sz="2400" dirty="0">
                <a:solidFill>
                  <a:schemeClr val="accent5">
                    <a:lumMod val="50000"/>
                  </a:schemeClr>
                </a:solidFill>
              </a:rPr>
              <a:t>Situación Actual</a:t>
            </a:r>
          </a:p>
          <a:p>
            <a:pPr marL="342900" indent="-342900">
              <a:buAutoNum type="arabicPeriod"/>
            </a:pPr>
            <a:r>
              <a:rPr lang="es-ES" sz="2400" dirty="0">
                <a:solidFill>
                  <a:schemeClr val="accent5">
                    <a:lumMod val="50000"/>
                  </a:schemeClr>
                </a:solidFill>
              </a:rPr>
              <a:t>Situación Deseada</a:t>
            </a:r>
          </a:p>
          <a:p>
            <a:pPr marL="342900" indent="-342900">
              <a:buAutoNum type="arabicPeriod"/>
            </a:pPr>
            <a:r>
              <a:rPr lang="es-ES" sz="2400" dirty="0">
                <a:solidFill>
                  <a:schemeClr val="accent5">
                    <a:lumMod val="50000"/>
                  </a:schemeClr>
                </a:solidFill>
              </a:rPr>
              <a:t>Propuesta de Mejora: Asistente Virtual</a:t>
            </a:r>
          </a:p>
          <a:p>
            <a:pPr marL="342900" indent="-342900">
              <a:buAutoNum type="arabicPeriod"/>
            </a:pPr>
            <a:r>
              <a:rPr lang="es-ES" sz="2400" dirty="0">
                <a:solidFill>
                  <a:schemeClr val="accent5">
                    <a:lumMod val="50000"/>
                  </a:schemeClr>
                </a:solidFill>
              </a:rPr>
              <a:t>Servicios Necesarios (Microsoft Azure)</a:t>
            </a:r>
          </a:p>
          <a:p>
            <a:pPr marL="342900" indent="-342900">
              <a:buAutoNum type="arabicPeriod"/>
            </a:pPr>
            <a:r>
              <a:rPr lang="es-ES" sz="2400" dirty="0">
                <a:solidFill>
                  <a:schemeClr val="accent5">
                    <a:lumMod val="50000"/>
                  </a:schemeClr>
                </a:solidFill>
              </a:rPr>
              <a:t>Diseño de Arquitectura</a:t>
            </a:r>
          </a:p>
          <a:p>
            <a:pPr marL="342900" indent="-342900">
              <a:buAutoNum type="arabicPeriod"/>
            </a:pPr>
            <a:r>
              <a:rPr lang="es-ES" sz="2400" dirty="0">
                <a:solidFill>
                  <a:schemeClr val="accent5">
                    <a:lumMod val="50000"/>
                  </a:schemeClr>
                </a:solidFill>
              </a:rPr>
              <a:t>Prueba Piloto con Interface</a:t>
            </a:r>
          </a:p>
        </p:txBody>
      </p:sp>
    </p:spTree>
    <p:extLst>
      <p:ext uri="{BB962C8B-B14F-4D97-AF65-F5344CB8AC3E}">
        <p14:creationId xmlns:p14="http://schemas.microsoft.com/office/powerpoint/2010/main" val="138930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7235B-4837-098A-7251-B192F1E8D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DFCE05C-9B99-CBD0-2FA3-38749E1CB8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836"/>
          <a:stretch/>
        </p:blipFill>
        <p:spPr>
          <a:xfrm>
            <a:off x="0" y="0"/>
            <a:ext cx="12192000" cy="78187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CCDBA44-1F64-21CB-745E-3FF56B9F7B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29"/>
          <a:stretch/>
        </p:blipFill>
        <p:spPr>
          <a:xfrm>
            <a:off x="0" y="6350743"/>
            <a:ext cx="12192000" cy="50725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2CB984A-DE70-A505-A706-491FA3A83049}"/>
              </a:ext>
            </a:extLst>
          </p:cNvPr>
          <p:cNvSpPr txBox="1"/>
          <p:nvPr/>
        </p:nvSpPr>
        <p:spPr>
          <a:xfrm flipH="1">
            <a:off x="278295" y="96939"/>
            <a:ext cx="11635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P</a:t>
            </a:r>
            <a:r>
              <a:rPr lang="es-PE" sz="3200" b="1" dirty="0">
                <a:solidFill>
                  <a:schemeClr val="bg1"/>
                </a:solidFill>
              </a:rPr>
              <a:t>ROYECTO ASISTENTE VIRTUAL</a:t>
            </a:r>
            <a:endParaRPr lang="es-PE" sz="3200" b="1" dirty="0">
              <a:solidFill>
                <a:srgbClr val="FFC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7458E9D-ABAF-77FD-B81B-78054C7C56A7}"/>
              </a:ext>
            </a:extLst>
          </p:cNvPr>
          <p:cNvSpPr txBox="1"/>
          <p:nvPr/>
        </p:nvSpPr>
        <p:spPr>
          <a:xfrm>
            <a:off x="6797042" y="1251474"/>
            <a:ext cx="4279392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Situación Deseada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498F1F3-834D-DD3E-7977-400E83B531F3}"/>
              </a:ext>
            </a:extLst>
          </p:cNvPr>
          <p:cNvSpPr txBox="1"/>
          <p:nvPr/>
        </p:nvSpPr>
        <p:spPr>
          <a:xfrm>
            <a:off x="6797042" y="1720970"/>
            <a:ext cx="4279392" cy="584775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Tener acceso a la información precisa en el mismo instante que se requiere.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5AAC5EB-A4E6-F5AB-BA0C-584F1846E1E9}"/>
              </a:ext>
            </a:extLst>
          </p:cNvPr>
          <p:cNvSpPr txBox="1"/>
          <p:nvPr/>
        </p:nvSpPr>
        <p:spPr>
          <a:xfrm>
            <a:off x="484632" y="1251474"/>
            <a:ext cx="4279392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Situación Actual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4C9229B-3F24-3E37-0F96-F7359EA83FBF}"/>
              </a:ext>
            </a:extLst>
          </p:cNvPr>
          <p:cNvSpPr txBox="1"/>
          <p:nvPr/>
        </p:nvSpPr>
        <p:spPr>
          <a:xfrm>
            <a:off x="484632" y="1720970"/>
            <a:ext cx="4279392" cy="1815882"/>
          </a:xfrm>
          <a:prstGeom prst="rect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Gran número de documentos con información por revisar (PDF, Word, Excel, </a:t>
            </a:r>
            <a:r>
              <a:rPr lang="es-ES" sz="1600" dirty="0" err="1"/>
              <a:t>etc</a:t>
            </a:r>
            <a:r>
              <a:rPr lang="es-ES" sz="1600" dirty="0"/>
              <a:t>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Información dispersa en diferentes carpetas.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600" dirty="0"/>
              <a:t>Gran cantidad de horas hombre para buscar información (buscar el archivo y leer el archivo hasta encontrar información requerida).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4E74C3EB-7EF7-7795-F221-B0BC47757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2" y="3652976"/>
            <a:ext cx="4279392" cy="234780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E2A1C524-1E45-050E-68E6-A9E868787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368" y="2849407"/>
            <a:ext cx="4024280" cy="2757119"/>
          </a:xfrm>
          <a:prstGeom prst="rect">
            <a:avLst/>
          </a:prstGeom>
        </p:spPr>
      </p:pic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8DC2EEF0-5BC9-C97E-97F4-5D659DB75986}"/>
              </a:ext>
            </a:extLst>
          </p:cNvPr>
          <p:cNvSpPr/>
          <p:nvPr/>
        </p:nvSpPr>
        <p:spPr>
          <a:xfrm>
            <a:off x="5408216" y="2956007"/>
            <a:ext cx="822960" cy="985234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653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EB49B-688F-97C5-1CD3-6C2EC8363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6D58C11-91C0-ED60-4D3F-FD5497D7F16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836"/>
          <a:stretch/>
        </p:blipFill>
        <p:spPr>
          <a:xfrm>
            <a:off x="0" y="0"/>
            <a:ext cx="12192000" cy="78187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38F86AB-2957-2711-8231-9997D6742BE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29"/>
          <a:stretch/>
        </p:blipFill>
        <p:spPr>
          <a:xfrm>
            <a:off x="0" y="6350743"/>
            <a:ext cx="12192000" cy="50725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8362A838-147F-776F-B7FF-712B4621011A}"/>
              </a:ext>
            </a:extLst>
          </p:cNvPr>
          <p:cNvSpPr txBox="1"/>
          <p:nvPr/>
        </p:nvSpPr>
        <p:spPr>
          <a:xfrm flipH="1">
            <a:off x="278295" y="96939"/>
            <a:ext cx="11635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¿Qué hacemos para llegar a la situación Deseada?</a:t>
            </a:r>
            <a:endParaRPr lang="es-PE" sz="3200" b="1" dirty="0">
              <a:solidFill>
                <a:srgbClr val="FFC000"/>
              </a:solidFill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CD6445A4-D1FE-CFE5-4B77-BCE3BAAE6496}"/>
              </a:ext>
            </a:extLst>
          </p:cNvPr>
          <p:cNvSpPr txBox="1"/>
          <p:nvPr/>
        </p:nvSpPr>
        <p:spPr>
          <a:xfrm>
            <a:off x="415455" y="1042717"/>
            <a:ext cx="4379521" cy="589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559"/>
              </a:lnSpc>
            </a:pPr>
            <a:r>
              <a:rPr lang="en-US" sz="3999" b="1" spc="23" dirty="0">
                <a:solidFill>
                  <a:srgbClr val="21396D"/>
                </a:solidFill>
                <a:latin typeface="Garet Bold"/>
                <a:ea typeface="Garet Bold"/>
                <a:cs typeface="Garet Bold"/>
                <a:sym typeface="Garet Bold"/>
              </a:rPr>
              <a:t>Asistente Virtual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C4BD2BE-C573-E037-AACB-1F32F6941180}"/>
              </a:ext>
            </a:extLst>
          </p:cNvPr>
          <p:cNvSpPr txBox="1"/>
          <p:nvPr/>
        </p:nvSpPr>
        <p:spPr>
          <a:xfrm>
            <a:off x="432817" y="1741425"/>
            <a:ext cx="5635751" cy="3843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El </a:t>
            </a:r>
            <a:r>
              <a:rPr lang="en-US" sz="1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proyecto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se </a:t>
            </a:r>
            <a:r>
              <a:rPr lang="en-US" sz="1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enfoca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en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el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desarrollo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de un </a:t>
            </a:r>
            <a:r>
              <a:rPr lang="en-US" sz="1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piloto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de </a:t>
            </a:r>
            <a:r>
              <a:rPr lang="en-US" sz="1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Asistente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Virtual </a:t>
            </a:r>
            <a:r>
              <a:rPr lang="en-US" sz="1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capaz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de </a:t>
            </a:r>
            <a:r>
              <a:rPr lang="en-US" sz="1400" b="1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e</a:t>
            </a:r>
            <a:r>
              <a:rPr lang="es-ES" sz="1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xtraer</a:t>
            </a:r>
            <a:r>
              <a:rPr lang="es-E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procesar e interpretar</a:t>
            </a: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información de documentos en </a:t>
            </a:r>
            <a:r>
              <a:rPr lang="es-ES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PDF, Word y Excel.</a:t>
            </a:r>
          </a:p>
          <a:p>
            <a:pPr algn="just">
              <a:lnSpc>
                <a:spcPct val="150000"/>
              </a:lnSpc>
            </a:pPr>
            <a:r>
              <a:rPr lang="es-ES" sz="1400" i="1" u="sng" dirty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 esta Segunda Etapa, ejecutaremos solo archivos PDF y WORD.</a:t>
            </a:r>
            <a:r>
              <a:rPr lang="es-ES" sz="1400" i="1" dirty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endParaRPr lang="es-ES" sz="14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sz="1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Este A.V podrá </a:t>
            </a: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generar respuestas precisas en formato texto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basadas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en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repositorio de archivos en Azure Blob Storage.</a:t>
            </a:r>
          </a:p>
          <a:p>
            <a:pPr algn="just">
              <a:lnSpc>
                <a:spcPct val="150000"/>
              </a:lnSpc>
            </a:pPr>
            <a:r>
              <a:rPr lang="es-ES" sz="1400" u="sng" dirty="0">
                <a:solidFill>
                  <a:schemeClr val="accent5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Por el momento se encuentran almacenados en una carpeta local.</a:t>
            </a:r>
          </a:p>
          <a:p>
            <a:pPr algn="just">
              <a:lnSpc>
                <a:spcPct val="150000"/>
              </a:lnSpc>
            </a:pPr>
            <a:endParaRPr lang="es-ES" sz="1400" u="sng" dirty="0">
              <a:solidFill>
                <a:schemeClr val="accent5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E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Si no </a:t>
            </a:r>
            <a:r>
              <a:rPr lang="en-US" sz="1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encuentra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la </a:t>
            </a:r>
            <a:r>
              <a:rPr lang="en-US" sz="1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información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en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los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archivos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a </a:t>
            </a:r>
            <a:r>
              <a:rPr lang="en-US" sz="1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los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que </a:t>
            </a:r>
            <a:r>
              <a:rPr lang="en-US" sz="1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tiene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acceso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indicará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que no </a:t>
            </a:r>
            <a:r>
              <a:rPr lang="en-US" sz="1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tiene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acceso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a la </a:t>
            </a:r>
            <a:r>
              <a:rPr lang="en-US" sz="1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información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y </a:t>
            </a:r>
            <a:r>
              <a:rPr lang="en-US" sz="1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recomendará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incluirla</a:t>
            </a:r>
            <a:r>
              <a:rPr lang="en-US" sz="14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EA332F7-44EE-31A5-F952-3FE3E622D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142" y="1858298"/>
            <a:ext cx="5437042" cy="3641702"/>
          </a:xfrm>
          <a:prstGeom prst="rect">
            <a:avLst/>
          </a:prstGeom>
          <a:ln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3841124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9AAA8-032C-38A1-6EFD-AE1672722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765F43C-B915-89E4-5EEC-EE98BDB7C6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836"/>
          <a:stretch/>
        </p:blipFill>
        <p:spPr>
          <a:xfrm>
            <a:off x="0" y="0"/>
            <a:ext cx="12192000" cy="78187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C96F31E-400B-A6D1-EA50-5334D7A463B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29"/>
          <a:stretch/>
        </p:blipFill>
        <p:spPr>
          <a:xfrm>
            <a:off x="0" y="6295449"/>
            <a:ext cx="12192000" cy="50725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6B1113F-9710-F600-CD85-6D03C0DD48A2}"/>
              </a:ext>
            </a:extLst>
          </p:cNvPr>
          <p:cNvSpPr txBox="1"/>
          <p:nvPr/>
        </p:nvSpPr>
        <p:spPr>
          <a:xfrm flipH="1">
            <a:off x="2360979" y="96939"/>
            <a:ext cx="7470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Servicios de Microsoft Azure a Utilizar </a:t>
            </a:r>
            <a:endParaRPr lang="es-PE" sz="3200" b="1" dirty="0">
              <a:solidFill>
                <a:srgbClr val="FFC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951387E-1932-6C32-DDAA-BE8E4C428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4343" y="1155451"/>
            <a:ext cx="2465125" cy="24651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E4B9A4C-4880-05B6-5311-0A2D76318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136" y="1155452"/>
            <a:ext cx="2602978" cy="24651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2EA4265-0491-DD59-7417-B30D6E714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5387" y="1155452"/>
            <a:ext cx="2433520" cy="246512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E2C356A-B9A4-065F-DD22-2EACE96588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8884" y="3745718"/>
            <a:ext cx="2454414" cy="254973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DB04668-CE2A-5C82-72DE-C2AC14E544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6598" y="3720740"/>
            <a:ext cx="2423415" cy="244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30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B1A2F-9C34-DD49-A85A-D74FA5F3E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CA118F1-1918-C306-A6B8-0150EB0698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836"/>
          <a:stretch/>
        </p:blipFill>
        <p:spPr>
          <a:xfrm>
            <a:off x="0" y="0"/>
            <a:ext cx="12192000" cy="78187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EE2B9B2-B856-6BCB-EA26-D15E4F8DEC9F}"/>
              </a:ext>
            </a:extLst>
          </p:cNvPr>
          <p:cNvSpPr txBox="1"/>
          <p:nvPr/>
        </p:nvSpPr>
        <p:spPr>
          <a:xfrm flipH="1">
            <a:off x="2360979" y="96939"/>
            <a:ext cx="7470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Diseño de Arquitectura</a:t>
            </a:r>
            <a:endParaRPr lang="es-PE" sz="3200" b="1" dirty="0">
              <a:solidFill>
                <a:srgbClr val="FFC000"/>
              </a:solidFill>
            </a:endParaRPr>
          </a:p>
        </p:txBody>
      </p:sp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76256751-2C47-8DB2-3CAD-95A062E6D4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89" y="1034447"/>
            <a:ext cx="10804792" cy="549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0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0A7D5-78A3-E59F-FAFF-328E71E7A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512B6F9-A2D8-8278-7188-A1AD34F869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836"/>
          <a:stretch/>
        </p:blipFill>
        <p:spPr>
          <a:xfrm>
            <a:off x="0" y="0"/>
            <a:ext cx="12192000" cy="78187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8DE2F1F-A8A0-29C3-51FE-9535742799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29"/>
          <a:stretch/>
        </p:blipFill>
        <p:spPr>
          <a:xfrm>
            <a:off x="0" y="6295449"/>
            <a:ext cx="12192000" cy="50725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72527FF-B1CF-7831-45CC-28A1982F9764}"/>
              </a:ext>
            </a:extLst>
          </p:cNvPr>
          <p:cNvSpPr txBox="1"/>
          <p:nvPr/>
        </p:nvSpPr>
        <p:spPr>
          <a:xfrm flipH="1">
            <a:off x="2360979" y="96939"/>
            <a:ext cx="7470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TRABAJOS REALIZADOS</a:t>
            </a:r>
            <a:endParaRPr lang="es-PE" sz="3200" b="1" dirty="0">
              <a:solidFill>
                <a:srgbClr val="FFC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8F67364-380F-2B3C-30CB-F0F4F9FF7F10}"/>
              </a:ext>
            </a:extLst>
          </p:cNvPr>
          <p:cNvSpPr txBox="1"/>
          <p:nvPr/>
        </p:nvSpPr>
        <p:spPr>
          <a:xfrm>
            <a:off x="638703" y="1098362"/>
            <a:ext cx="10068626" cy="512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2060"/>
                </a:solidFill>
              </a:rPr>
              <a:t>Incluir lectura de planos en PDF. </a:t>
            </a:r>
            <a:r>
              <a:rPr lang="es-ES" sz="2000" dirty="0">
                <a:solidFill>
                  <a:srgbClr val="FF0000"/>
                </a:solidFill>
              </a:rPr>
              <a:t>Avance 100%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2060"/>
                </a:solidFill>
              </a:rPr>
              <a:t>Incluir formato Word. </a:t>
            </a:r>
            <a:r>
              <a:rPr lang="es-ES" sz="2000" dirty="0">
                <a:solidFill>
                  <a:srgbClr val="FF0000"/>
                </a:solidFill>
              </a:rPr>
              <a:t>Avance 100%</a:t>
            </a:r>
            <a:endParaRPr lang="es-ES" sz="2000" dirty="0">
              <a:solidFill>
                <a:srgbClr val="00206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2060"/>
                </a:solidFill>
              </a:rPr>
              <a:t>Presentar la información en formato tabla. </a:t>
            </a:r>
            <a:r>
              <a:rPr lang="es-ES" sz="2000" dirty="0">
                <a:solidFill>
                  <a:srgbClr val="FF0000"/>
                </a:solidFill>
              </a:rPr>
              <a:t>Avance 100%</a:t>
            </a:r>
            <a:endParaRPr lang="es-ES" sz="2000" dirty="0">
              <a:solidFill>
                <a:srgbClr val="00206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2060"/>
                </a:solidFill>
              </a:rPr>
              <a:t>Dividir la información por bloques en el mismo código del algoritmo para que el servicio no se sature. </a:t>
            </a:r>
            <a:r>
              <a:rPr lang="es-ES" sz="2000" dirty="0">
                <a:solidFill>
                  <a:srgbClr val="FF0000"/>
                </a:solidFill>
              </a:rPr>
              <a:t>Avance 100%</a:t>
            </a:r>
            <a:endParaRPr lang="es-ES" sz="2000" dirty="0">
              <a:solidFill>
                <a:srgbClr val="00206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2060"/>
                </a:solidFill>
              </a:rPr>
              <a:t>Validar si necesario  guardar el historial de las consultas. </a:t>
            </a:r>
            <a:r>
              <a:rPr lang="es-ES" sz="2000" dirty="0">
                <a:solidFill>
                  <a:srgbClr val="FF0000"/>
                </a:solidFill>
              </a:rPr>
              <a:t>Avance 100%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2060"/>
                </a:solidFill>
              </a:rPr>
              <a:t>Mejorar frontend. </a:t>
            </a:r>
            <a:r>
              <a:rPr lang="es-ES" sz="2000" dirty="0">
                <a:solidFill>
                  <a:srgbClr val="FF0000"/>
                </a:solidFill>
              </a:rPr>
              <a:t>Avance 100%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2060"/>
                </a:solidFill>
              </a:rPr>
              <a:t>Evaluación de costo de implementación.</a:t>
            </a:r>
            <a:r>
              <a:rPr lang="es-ES" sz="2000" dirty="0">
                <a:solidFill>
                  <a:srgbClr val="FF0000"/>
                </a:solidFill>
              </a:rPr>
              <a:t> Avance 30%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2060"/>
                </a:solidFill>
              </a:rPr>
              <a:t>Elaborar la estructura de base de datos. </a:t>
            </a:r>
            <a:r>
              <a:rPr lang="es-ES" sz="2000" dirty="0">
                <a:solidFill>
                  <a:srgbClr val="FF0000"/>
                </a:solidFill>
              </a:rPr>
              <a:t>Avance 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2060"/>
                </a:solidFill>
              </a:rPr>
              <a:t>Incluir formato Excel. -&gt; </a:t>
            </a:r>
            <a:r>
              <a:rPr lang="es-MX" sz="2000" dirty="0">
                <a:solidFill>
                  <a:srgbClr val="002060"/>
                </a:solidFill>
              </a:rPr>
              <a:t>Actualmente se encuentra en proceso de integración dentro del flujo principal del sistema. </a:t>
            </a:r>
            <a:r>
              <a:rPr lang="es-ES" sz="2000" dirty="0">
                <a:solidFill>
                  <a:srgbClr val="FF0000"/>
                </a:solidFill>
              </a:rPr>
              <a:t>Avance 30%</a:t>
            </a:r>
          </a:p>
        </p:txBody>
      </p:sp>
    </p:spTree>
    <p:extLst>
      <p:ext uri="{BB962C8B-B14F-4D97-AF65-F5344CB8AC3E}">
        <p14:creationId xmlns:p14="http://schemas.microsoft.com/office/powerpoint/2010/main" val="947107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3391E-D9B5-4539-DD60-7F9DDD02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1ADE4CE-C581-4FE8-4F59-908D1894CB3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836"/>
          <a:stretch/>
        </p:blipFill>
        <p:spPr>
          <a:xfrm>
            <a:off x="0" y="0"/>
            <a:ext cx="12192000" cy="78187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D2D960C-906D-B7A4-FE7E-EE8343A585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29"/>
          <a:stretch/>
        </p:blipFill>
        <p:spPr>
          <a:xfrm>
            <a:off x="0" y="6295449"/>
            <a:ext cx="12192000" cy="50725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FAAA45E-99EA-EC12-0617-F3A3BDAFE644}"/>
              </a:ext>
            </a:extLst>
          </p:cNvPr>
          <p:cNvSpPr txBox="1"/>
          <p:nvPr/>
        </p:nvSpPr>
        <p:spPr>
          <a:xfrm flipH="1">
            <a:off x="2360979" y="96939"/>
            <a:ext cx="7470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DEMO</a:t>
            </a:r>
            <a:endParaRPr lang="es-PE" sz="3200" b="1" dirty="0">
              <a:solidFill>
                <a:srgbClr val="FFC000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8B40A7F-995E-B6E5-4034-3E2DA4601A2C}"/>
              </a:ext>
            </a:extLst>
          </p:cNvPr>
          <p:cNvSpPr txBox="1"/>
          <p:nvPr/>
        </p:nvSpPr>
        <p:spPr>
          <a:xfrm>
            <a:off x="3522846" y="2903948"/>
            <a:ext cx="4745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/>
              <a:t>PRUEBA EN VIVO</a:t>
            </a:r>
            <a:endParaRPr lang="es-PE" sz="4400" b="1" dirty="0"/>
          </a:p>
        </p:txBody>
      </p:sp>
    </p:spTree>
    <p:extLst>
      <p:ext uri="{BB962C8B-B14F-4D97-AF65-F5344CB8AC3E}">
        <p14:creationId xmlns:p14="http://schemas.microsoft.com/office/powerpoint/2010/main" val="142428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911FC-7A6D-DE62-1FE3-C0BEFCDFE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2184EBD-BD35-5CAD-4F63-C6E82EEF0B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836"/>
          <a:stretch/>
        </p:blipFill>
        <p:spPr>
          <a:xfrm>
            <a:off x="0" y="0"/>
            <a:ext cx="12192000" cy="78187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39C2983-C7D5-300F-7B80-3FD4048C23D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29"/>
          <a:stretch/>
        </p:blipFill>
        <p:spPr>
          <a:xfrm>
            <a:off x="0" y="6507432"/>
            <a:ext cx="12192000" cy="50725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BE0169E-33F1-4328-3945-D416E1A1707C}"/>
              </a:ext>
            </a:extLst>
          </p:cNvPr>
          <p:cNvSpPr txBox="1"/>
          <p:nvPr/>
        </p:nvSpPr>
        <p:spPr>
          <a:xfrm flipH="1">
            <a:off x="2360979" y="96939"/>
            <a:ext cx="7470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COSTOS MENSUAL ESTIMADO (370 PAG)</a:t>
            </a:r>
            <a:endParaRPr lang="es-PE" sz="3200" b="1" dirty="0">
              <a:solidFill>
                <a:srgbClr val="FFC000"/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03BFFEE-D967-7104-B2C0-78A79E078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316291"/>
              </p:ext>
            </p:extLst>
          </p:nvPr>
        </p:nvGraphicFramePr>
        <p:xfrm>
          <a:off x="371477" y="878817"/>
          <a:ext cx="11449046" cy="5295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272">
                  <a:extLst>
                    <a:ext uri="{9D8B030D-6E8A-4147-A177-3AD203B41FA5}">
                      <a16:colId xmlns:a16="http://schemas.microsoft.com/office/drawing/2014/main" val="134157097"/>
                    </a:ext>
                  </a:extLst>
                </a:gridCol>
                <a:gridCol w="2192593">
                  <a:extLst>
                    <a:ext uri="{9D8B030D-6E8A-4147-A177-3AD203B41FA5}">
                      <a16:colId xmlns:a16="http://schemas.microsoft.com/office/drawing/2014/main" val="416231230"/>
                    </a:ext>
                  </a:extLst>
                </a:gridCol>
                <a:gridCol w="2054942">
                  <a:extLst>
                    <a:ext uri="{9D8B030D-6E8A-4147-A177-3AD203B41FA5}">
                      <a16:colId xmlns:a16="http://schemas.microsoft.com/office/drawing/2014/main" val="3615795575"/>
                    </a:ext>
                  </a:extLst>
                </a:gridCol>
                <a:gridCol w="2703871">
                  <a:extLst>
                    <a:ext uri="{9D8B030D-6E8A-4147-A177-3AD203B41FA5}">
                      <a16:colId xmlns:a16="http://schemas.microsoft.com/office/drawing/2014/main" val="497446870"/>
                    </a:ext>
                  </a:extLst>
                </a:gridCol>
                <a:gridCol w="2733368">
                  <a:extLst>
                    <a:ext uri="{9D8B030D-6E8A-4147-A177-3AD203B41FA5}">
                      <a16:colId xmlns:a16="http://schemas.microsoft.com/office/drawing/2014/main" val="2571699897"/>
                    </a:ext>
                  </a:extLst>
                </a:gridCol>
              </a:tblGrid>
              <a:tr h="391857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Servicio</a:t>
                      </a:r>
                      <a:endParaRPr lang="es-PE" dirty="0"/>
                    </a:p>
                  </a:txBody>
                  <a:tcPr>
                    <a:solidFill>
                      <a:srgbClr val="1619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Uso estimado </a:t>
                      </a:r>
                      <a:endParaRPr lang="es-PE" dirty="0"/>
                    </a:p>
                  </a:txBody>
                  <a:tcPr>
                    <a:solidFill>
                      <a:srgbClr val="1619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Monto (USD)</a:t>
                      </a:r>
                    </a:p>
                  </a:txBody>
                  <a:tcPr>
                    <a:solidFill>
                      <a:srgbClr val="1619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Modo de cobro</a:t>
                      </a:r>
                    </a:p>
                  </a:txBody>
                  <a:tcPr>
                    <a:solidFill>
                      <a:srgbClr val="1619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dirty="0"/>
                        <a:t>¿Qué significa?</a:t>
                      </a:r>
                    </a:p>
                  </a:txBody>
                  <a:tcPr>
                    <a:solidFill>
                      <a:srgbClr val="1619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760141"/>
                  </a:ext>
                </a:extLst>
              </a:tr>
              <a:tr h="579400">
                <a:tc>
                  <a:txBody>
                    <a:bodyPr/>
                    <a:lstStyle/>
                    <a:p>
                      <a:r>
                        <a:rPr lang="es-PE" sz="1500" b="1" dirty="0">
                          <a:solidFill>
                            <a:schemeClr val="bg1"/>
                          </a:solidFill>
                        </a:rPr>
                        <a:t>GPT-4o (Input)</a:t>
                      </a:r>
                    </a:p>
                  </a:txBody>
                  <a:tcPr>
                    <a:solidFill>
                      <a:srgbClr val="4E9C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>
                          <a:solidFill>
                            <a:schemeClr val="tx1"/>
                          </a:solidFill>
                        </a:rPr>
                        <a:t>~4.37M tokens</a:t>
                      </a: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PE" sz="1400" b="0" dirty="0"/>
                    </a:p>
                    <a:p>
                      <a:pPr algn="ctr"/>
                      <a:r>
                        <a:rPr lang="es-PE" sz="1400" b="0" dirty="0"/>
                        <a:t>$21.87</a:t>
                      </a: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/>
                        <a:t>$0.005 </a:t>
                      </a:r>
                      <a:r>
                        <a:rPr lang="es-PE" sz="1300" dirty="0"/>
                        <a:t>por 1,000 tokens</a:t>
                      </a: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sz="1300" dirty="0"/>
                        <a:t>Tokens enviados como prompt optimizados (fragmentos, no documentos completos)</a:t>
                      </a:r>
                      <a:endParaRPr lang="es-PE" sz="1300" b="0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715022"/>
                  </a:ext>
                </a:extLst>
              </a:tr>
              <a:tr h="605675">
                <a:tc>
                  <a:txBody>
                    <a:bodyPr/>
                    <a:lstStyle/>
                    <a:p>
                      <a:r>
                        <a:rPr lang="es-PE" sz="1500" b="1" dirty="0">
                          <a:solidFill>
                            <a:schemeClr val="bg1"/>
                          </a:solidFill>
                        </a:rPr>
                        <a:t>GPT-4o (Input Cache)</a:t>
                      </a:r>
                    </a:p>
                  </a:txBody>
                  <a:tcPr>
                    <a:solidFill>
                      <a:srgbClr val="4E9C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300" dirty="0">
                          <a:solidFill>
                            <a:schemeClr val="tx1"/>
                          </a:solidFill>
                        </a:rPr>
                        <a:t>~3.57M tokens</a:t>
                      </a:r>
                    </a:p>
                    <a:p>
                      <a:pPr algn="ctr"/>
                      <a:endParaRPr lang="es-PE" sz="1300" b="0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b="0" dirty="0"/>
                        <a:t>$5.36</a:t>
                      </a: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300" b="1" dirty="0"/>
                        <a:t>$0.0015 </a:t>
                      </a:r>
                      <a:r>
                        <a:rPr lang="pt-BR" sz="1300" dirty="0"/>
                        <a:t>por 1,000 tokens reutilizados</a:t>
                      </a:r>
                      <a:endParaRPr lang="es-PE" sz="1300" b="0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300" dirty="0"/>
                        <a:t>Cuando Azure reutiliza el resultado de un </a:t>
                      </a:r>
                      <a:r>
                        <a:rPr lang="es-MX" sz="1300" dirty="0" err="1"/>
                        <a:t>prompt</a:t>
                      </a:r>
                      <a:r>
                        <a:rPr lang="es-MX" sz="1300" dirty="0"/>
                        <a:t> anterior</a:t>
                      </a:r>
                      <a:endParaRPr lang="es-PE" sz="1300" b="0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326093"/>
                  </a:ext>
                </a:extLst>
              </a:tr>
              <a:tr h="491613">
                <a:tc>
                  <a:txBody>
                    <a:bodyPr/>
                    <a:lstStyle/>
                    <a:p>
                      <a:r>
                        <a:rPr lang="es-PE" sz="1500" b="1" dirty="0">
                          <a:solidFill>
                            <a:schemeClr val="bg1"/>
                          </a:solidFill>
                        </a:rPr>
                        <a:t>GPT-4o (Output)</a:t>
                      </a:r>
                    </a:p>
                  </a:txBody>
                  <a:tcPr>
                    <a:solidFill>
                      <a:srgbClr val="4E9C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s-PE" sz="1300" dirty="0">
                          <a:solidFill>
                            <a:schemeClr val="tx1"/>
                          </a:solidFill>
                        </a:rPr>
                        <a:t>~56K tokens</a:t>
                      </a:r>
                    </a:p>
                    <a:p>
                      <a:pPr marL="0" indent="0" algn="ctr">
                        <a:buFont typeface="Courier New" panose="02070309020205020404" pitchFamily="49" charset="0"/>
                        <a:buNone/>
                      </a:pPr>
                      <a:endParaRPr lang="es-PE" sz="1300" b="0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Courier New" panose="02070309020205020404" pitchFamily="49" charset="0"/>
                        <a:buNone/>
                      </a:pPr>
                      <a:r>
                        <a:rPr lang="es-PE" sz="1400" b="0" dirty="0"/>
                        <a:t>$0.84</a:t>
                      </a: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/>
                        <a:t>$0.015 </a:t>
                      </a:r>
                      <a:r>
                        <a:rPr lang="es-PE" sz="1300" dirty="0"/>
                        <a:t>por 1,000 tokens</a:t>
                      </a: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Courier New" panose="02070309020205020404" pitchFamily="49" charset="0"/>
                        <a:buNone/>
                      </a:pPr>
                      <a:r>
                        <a:rPr lang="es-MX" sz="1300" dirty="0"/>
                        <a:t>Tokens generados como respuesta de la IA</a:t>
                      </a:r>
                      <a:endParaRPr lang="es-PE" sz="1300" b="0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168336"/>
                  </a:ext>
                </a:extLst>
              </a:tr>
              <a:tr h="570271">
                <a:tc>
                  <a:txBody>
                    <a:bodyPr/>
                    <a:lstStyle/>
                    <a:p>
                      <a:r>
                        <a:rPr lang="es-PE" sz="1500" b="1" dirty="0">
                          <a:solidFill>
                            <a:schemeClr val="bg1"/>
                          </a:solidFill>
                        </a:rPr>
                        <a:t>Embeddings (text-embedding-3-small)</a:t>
                      </a:r>
                    </a:p>
                  </a:txBody>
                  <a:tcPr>
                    <a:solidFill>
                      <a:srgbClr val="4E9C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300" dirty="0">
                          <a:solidFill>
                            <a:schemeClr val="tx1"/>
                          </a:solidFill>
                        </a:rPr>
                        <a:t>~2,500 tokens</a:t>
                      </a:r>
                    </a:p>
                    <a:p>
                      <a:pPr algn="ctr"/>
                      <a:endParaRPr lang="es-PE" sz="1300" b="0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b="0" dirty="0"/>
                        <a:t>$0.05</a:t>
                      </a: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/>
                        <a:t>$0.00002 </a:t>
                      </a:r>
                      <a:r>
                        <a:rPr lang="es-PE" sz="1300" dirty="0"/>
                        <a:t>por 1,000 tokens</a:t>
                      </a:r>
                      <a:endParaRPr lang="es-PE" sz="1300" b="0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300" dirty="0"/>
                        <a:t>Vectorización semántica del texto, útil para búsqueda</a:t>
                      </a:r>
                      <a:endParaRPr lang="es-PE" sz="1300" b="0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076035"/>
                  </a:ext>
                </a:extLst>
              </a:tr>
              <a:tr h="540774">
                <a:tc>
                  <a:txBody>
                    <a:bodyPr/>
                    <a:lstStyle/>
                    <a:p>
                      <a:r>
                        <a:rPr lang="es-PE" sz="1500" b="1" dirty="0">
                          <a:solidFill>
                            <a:schemeClr val="bg1"/>
                          </a:solidFill>
                        </a:rPr>
                        <a:t>Form Recognizer (S0)</a:t>
                      </a:r>
                    </a:p>
                  </a:txBody>
                  <a:tcPr>
                    <a:solidFill>
                      <a:srgbClr val="4E9C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0" dirty="0"/>
                        <a:t>370 páginas</a:t>
                      </a: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b="0" dirty="0"/>
                        <a:t>$11.10</a:t>
                      </a: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1" dirty="0"/>
                        <a:t>$0.03 </a:t>
                      </a:r>
                      <a:r>
                        <a:rPr lang="es-PE" sz="1300" dirty="0"/>
                        <a:t>por página enviada</a:t>
                      </a:r>
                      <a:endParaRPr lang="es-PE" sz="1300" b="0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300" dirty="0"/>
                        <a:t>Costo por cada página procesada, aunque este vacía</a:t>
                      </a:r>
                    </a:p>
                  </a:txBody>
                  <a:tcPr anchor="ctr"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916914"/>
                  </a:ext>
                </a:extLst>
              </a:tr>
              <a:tr h="483747">
                <a:tc>
                  <a:txBody>
                    <a:bodyPr/>
                    <a:lstStyle/>
                    <a:p>
                      <a:r>
                        <a:rPr lang="es-PE" sz="1500" b="1" dirty="0">
                          <a:solidFill>
                            <a:schemeClr val="bg1"/>
                          </a:solidFill>
                        </a:rPr>
                        <a:t>Azure Blob Storage</a:t>
                      </a:r>
                    </a:p>
                  </a:txBody>
                  <a:tcPr>
                    <a:solidFill>
                      <a:srgbClr val="4E9C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300" dirty="0"/>
                        <a:t>~5 GB usados + 10,000 transacciones</a:t>
                      </a:r>
                      <a:endParaRPr lang="es-PE" sz="1300" b="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~$0.096</a:t>
                      </a:r>
                      <a:endParaRPr lang="es-PE" sz="1400" b="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300" b="1" dirty="0"/>
                        <a:t>$0.0184 </a:t>
                      </a:r>
                      <a:r>
                        <a:rPr lang="es-MX" sz="1300" dirty="0"/>
                        <a:t>por GB + $0.004 por 10K transacciones</a:t>
                      </a:r>
                      <a:endParaRPr lang="es-PE" sz="13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300" dirty="0"/>
                        <a:t>Almacenamiento y lectura/escritura</a:t>
                      </a:r>
                      <a:endParaRPr lang="es-PE" sz="1300" b="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786587"/>
                  </a:ext>
                </a:extLst>
              </a:tr>
              <a:tr h="483747">
                <a:tc>
                  <a:txBody>
                    <a:bodyPr/>
                    <a:lstStyle/>
                    <a:p>
                      <a:r>
                        <a:rPr lang="es-PE" sz="1500" b="1" dirty="0">
                          <a:solidFill>
                            <a:schemeClr val="bg1"/>
                          </a:solidFill>
                        </a:rPr>
                        <a:t>TOTAL MENSUAL VARIABLE</a:t>
                      </a:r>
                    </a:p>
                  </a:txBody>
                  <a:tcPr>
                    <a:solidFill>
                      <a:srgbClr val="4E9C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0" dirty="0"/>
                        <a:t>-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b="1" dirty="0"/>
                        <a:t>$39.316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/>
                        <a:t>-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0" dirty="0"/>
                        <a:t>-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288442"/>
                  </a:ext>
                </a:extLst>
              </a:tr>
              <a:tr h="424891">
                <a:tc>
                  <a:txBody>
                    <a:bodyPr/>
                    <a:lstStyle/>
                    <a:p>
                      <a:r>
                        <a:rPr lang="es-PE" sz="1500" b="1" dirty="0">
                          <a:solidFill>
                            <a:schemeClr val="bg1"/>
                          </a:solidFill>
                        </a:rPr>
                        <a:t>Azure App Service</a:t>
                      </a:r>
                    </a:p>
                  </a:txBody>
                  <a:tcPr>
                    <a:solidFill>
                      <a:srgbClr val="4E9C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300" b="0" dirty="0"/>
                        <a:t>Por instancia al mes: $73.00</a:t>
                      </a:r>
                      <a:endParaRPr lang="es-PE" sz="1300" b="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dirty="0"/>
                        <a:t>~$73.00</a:t>
                      </a:r>
                      <a:endParaRPr lang="es-PE" sz="1400" b="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/>
                        <a:t>Costo fijo mensual (S1)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PE" sz="1300" dirty="0"/>
                        <a:t>Hosting </a:t>
                      </a:r>
                      <a:r>
                        <a:rPr lang="es-PE" sz="1300" dirty="0" err="1"/>
                        <a:t>backend</a:t>
                      </a:r>
                      <a:r>
                        <a:rPr lang="es-PE" sz="1300" dirty="0"/>
                        <a:t> </a:t>
                      </a:r>
                      <a:r>
                        <a:rPr lang="es-PE" sz="1300" dirty="0" err="1"/>
                        <a:t>FastAPI</a:t>
                      </a:r>
                      <a:r>
                        <a:rPr lang="es-PE" sz="1300" dirty="0"/>
                        <a:t> con tráfico real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927808"/>
                  </a:ext>
                </a:extLst>
              </a:tr>
              <a:tr h="477848">
                <a:tc>
                  <a:txBody>
                    <a:bodyPr/>
                    <a:lstStyle/>
                    <a:p>
                      <a:r>
                        <a:rPr lang="es-PE" sz="1500" b="1" dirty="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E9CC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b="0" dirty="0"/>
                        <a:t>-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700" b="1" dirty="0"/>
                        <a:t>$112.32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/>
                        <a:t>-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300" dirty="0"/>
                        <a:t>-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100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4643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18106</TotalTime>
  <Words>550</Words>
  <Application>Microsoft Office PowerPoint</Application>
  <PresentationFormat>Panorámica</PresentationFormat>
  <Paragraphs>93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Garet Bold</vt:lpstr>
      <vt:lpstr>Open Sans</vt:lpstr>
      <vt:lpstr>Open Sans Bold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Ayrton Tasayco Perez</dc:creator>
  <cp:lastModifiedBy>Mario Jara Mejia</cp:lastModifiedBy>
  <cp:revision>402</cp:revision>
  <cp:lastPrinted>2016-05-30T14:11:58Z</cp:lastPrinted>
  <dcterms:created xsi:type="dcterms:W3CDTF">2016-03-01T15:28:51Z</dcterms:created>
  <dcterms:modified xsi:type="dcterms:W3CDTF">2025-06-02T19:56:37Z</dcterms:modified>
</cp:coreProperties>
</file>