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64" r:id="rId5"/>
    <p:sldId id="265" r:id="rId6"/>
    <p:sldId id="266" r:id="rId7"/>
    <p:sldId id="262"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84"/>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7501A9-4575-C34C-BB2B-01FE5972398E}"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BB46E84-AECD-9041-95F8-D3F650F4BA0D}" type="slidenum">
              <a:rPr lang="en-US" smtClean="0"/>
              <a:t>‹#›</a:t>
            </a:fld>
            <a:endParaRPr lang="en-US"/>
          </a:p>
        </p:txBody>
      </p:sp>
    </p:spTree>
    <p:extLst>
      <p:ext uri="{BB962C8B-B14F-4D97-AF65-F5344CB8AC3E}">
        <p14:creationId xmlns:p14="http://schemas.microsoft.com/office/powerpoint/2010/main" val="307458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7501A9-4575-C34C-BB2B-01FE5972398E}"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272466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501A9-4575-C34C-BB2B-01FE5972398E}"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461698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501A9-4575-C34C-BB2B-01FE5972398E}"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324749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07501A9-4575-C34C-BB2B-01FE5972398E}" type="datetimeFigureOut">
              <a:rPr lang="en-US" smtClean="0"/>
              <a:t>7/24/24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BB46E84-AECD-9041-95F8-D3F650F4BA0D}" type="slidenum">
              <a:rPr lang="en-US" smtClean="0"/>
              <a:t>‹#›</a:t>
            </a:fld>
            <a:endParaRPr lang="en-US"/>
          </a:p>
        </p:txBody>
      </p:sp>
    </p:spTree>
    <p:extLst>
      <p:ext uri="{BB962C8B-B14F-4D97-AF65-F5344CB8AC3E}">
        <p14:creationId xmlns:p14="http://schemas.microsoft.com/office/powerpoint/2010/main" val="265201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7501A9-4575-C34C-BB2B-01FE5972398E}"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48809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7501A9-4575-C34C-BB2B-01FE5972398E}" type="datetimeFigureOut">
              <a:rPr lang="en-US" smtClean="0"/>
              <a:t>7/24/24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46E84-AECD-9041-95F8-D3F650F4BA0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312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7501A9-4575-C34C-BB2B-01FE5972398E}" type="datetimeFigureOut">
              <a:rPr lang="en-US" smtClean="0"/>
              <a:t>7/24/24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46E84-AECD-9041-95F8-D3F650F4BA0D}"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005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501A9-4575-C34C-BB2B-01FE5972398E}" type="datetimeFigureOut">
              <a:rPr lang="en-US" smtClean="0"/>
              <a:t>7/24/24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39667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7501A9-4575-C34C-BB2B-01FE5972398E}" type="datetimeFigureOut">
              <a:rPr lang="en-US" smtClean="0"/>
              <a:t>7/24/24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150661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7501A9-4575-C34C-BB2B-01FE5972398E}" type="datetimeFigureOut">
              <a:rPr lang="en-US" smtClean="0"/>
              <a:t>7/24/24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BB46E84-AECD-9041-95F8-D3F650F4BA0D}" type="slidenum">
              <a:rPr lang="en-US" smtClean="0"/>
              <a:t>‹#›</a:t>
            </a:fld>
            <a:endParaRPr lang="en-US"/>
          </a:p>
        </p:txBody>
      </p:sp>
    </p:spTree>
    <p:extLst>
      <p:ext uri="{BB962C8B-B14F-4D97-AF65-F5344CB8AC3E}">
        <p14:creationId xmlns:p14="http://schemas.microsoft.com/office/powerpoint/2010/main" val="11606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07501A9-4575-C34C-BB2B-01FE5972398E}" type="datetimeFigureOut">
              <a:rPr lang="en-US" smtClean="0"/>
              <a:t>7/24/24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BB46E84-AECD-9041-95F8-D3F650F4BA0D}" type="slidenum">
              <a:rPr lang="en-US" smtClean="0"/>
              <a:t>‹#›</a:t>
            </a:fld>
            <a:endParaRPr lang="en-US"/>
          </a:p>
        </p:txBody>
      </p:sp>
    </p:spTree>
    <p:extLst>
      <p:ext uri="{BB962C8B-B14F-4D97-AF65-F5344CB8AC3E}">
        <p14:creationId xmlns:p14="http://schemas.microsoft.com/office/powerpoint/2010/main" val="20048352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EE6A-1D22-2066-C888-DEEF430890A4}"/>
              </a:ext>
            </a:extLst>
          </p:cNvPr>
          <p:cNvSpPr>
            <a:spLocks noGrp="1"/>
          </p:cNvSpPr>
          <p:nvPr>
            <p:ph type="ctrTitle"/>
          </p:nvPr>
        </p:nvSpPr>
        <p:spPr/>
        <p:txBody>
          <a:bodyPr/>
          <a:lstStyle/>
          <a:p>
            <a:r>
              <a:rPr lang="en-US" dirty="0"/>
              <a:t>Group 3</a:t>
            </a:r>
          </a:p>
        </p:txBody>
      </p:sp>
      <p:sp>
        <p:nvSpPr>
          <p:cNvPr id="3" name="Subtitle 2">
            <a:extLst>
              <a:ext uri="{FF2B5EF4-FFF2-40B4-BE49-F238E27FC236}">
                <a16:creationId xmlns:a16="http://schemas.microsoft.com/office/drawing/2014/main" id="{18F7FF08-20EA-683B-CFBE-038892C0C793}"/>
              </a:ext>
            </a:extLst>
          </p:cNvPr>
          <p:cNvSpPr>
            <a:spLocks noGrp="1"/>
          </p:cNvSpPr>
          <p:nvPr>
            <p:ph type="subTitle" idx="1"/>
          </p:nvPr>
        </p:nvSpPr>
        <p:spPr/>
        <p:txBody>
          <a:bodyPr>
            <a:normAutofit fontScale="70000" lnSpcReduction="20000"/>
          </a:bodyPr>
          <a:lstStyle/>
          <a:p>
            <a:pPr>
              <a:lnSpc>
                <a:spcPct val="115000"/>
              </a:lnSpc>
              <a:spcBef>
                <a:spcPts val="0"/>
              </a:spcBef>
            </a:pPr>
            <a:r>
              <a:rPr lang="en-US" sz="1800" dirty="0">
                <a:effectLst/>
                <a:latin typeface="Arial" panose="020B0604020202020204" pitchFamily="34" charset="0"/>
                <a:ea typeface="Arial" panose="020B0604020202020204" pitchFamily="34" charset="0"/>
              </a:rPr>
              <a:t>Jacob Darling</a:t>
            </a:r>
          </a:p>
          <a:p>
            <a:pPr>
              <a:lnSpc>
                <a:spcPct val="115000"/>
              </a:lnSpc>
              <a:spcBef>
                <a:spcPts val="0"/>
              </a:spcBef>
            </a:pPr>
            <a:r>
              <a:rPr lang="en-US" sz="1800" dirty="0">
                <a:effectLst/>
                <a:latin typeface="Arial" panose="020B0604020202020204" pitchFamily="34" charset="0"/>
                <a:ea typeface="Arial" panose="020B0604020202020204" pitchFamily="34" charset="0"/>
              </a:rPr>
              <a:t>Austen Erickson</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Gretchen Mojica </a:t>
            </a:r>
            <a:r>
              <a:rPr lang="en-US" sz="1800" dirty="0" err="1">
                <a:effectLst/>
                <a:latin typeface="Arial" panose="020B0604020202020204" pitchFamily="34" charset="0"/>
                <a:ea typeface="Arial" panose="020B0604020202020204" pitchFamily="34" charset="0"/>
              </a:rPr>
              <a:t>Carrero</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Mikaila Steinbrugge</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Hugo Vega Hernandez</a:t>
            </a:r>
          </a:p>
          <a:p>
            <a:endParaRPr lang="en-US" dirty="0"/>
          </a:p>
        </p:txBody>
      </p:sp>
    </p:spTree>
    <p:extLst>
      <p:ext uri="{BB962C8B-B14F-4D97-AF65-F5344CB8AC3E}">
        <p14:creationId xmlns:p14="http://schemas.microsoft.com/office/powerpoint/2010/main" val="57192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438B-C33B-2D64-99EF-CEB47CACAF64}"/>
              </a:ext>
            </a:extLst>
          </p:cNvPr>
          <p:cNvSpPr>
            <a:spLocks noGrp="1"/>
          </p:cNvSpPr>
          <p:nvPr>
            <p:ph type="title"/>
          </p:nvPr>
        </p:nvSpPr>
        <p:spPr/>
        <p:txBody>
          <a:bodyPr/>
          <a:lstStyle/>
          <a:p>
            <a:r>
              <a:rPr lang="en-US" dirty="0"/>
              <a:t>Outland Adventures </a:t>
            </a:r>
          </a:p>
        </p:txBody>
      </p:sp>
      <p:sp>
        <p:nvSpPr>
          <p:cNvPr id="3" name="Content Placeholder 2">
            <a:extLst>
              <a:ext uri="{FF2B5EF4-FFF2-40B4-BE49-F238E27FC236}">
                <a16:creationId xmlns:a16="http://schemas.microsoft.com/office/drawing/2014/main" id="{47CD4695-80DD-7551-8076-B696138D2A55}"/>
              </a:ext>
            </a:extLst>
          </p:cNvPr>
          <p:cNvSpPr>
            <a:spLocks noGrp="1"/>
          </p:cNvSpPr>
          <p:nvPr>
            <p:ph idx="1"/>
          </p:nvPr>
        </p:nvSpPr>
        <p:spPr/>
        <p:txBody>
          <a:bodyPr/>
          <a:lstStyle/>
          <a:p>
            <a:r>
              <a:rPr lang="en-US" dirty="0"/>
              <a:t>Blythe </a:t>
            </a:r>
            <a:r>
              <a:rPr lang="en-US" dirty="0" err="1"/>
              <a:t>Timmerson</a:t>
            </a:r>
            <a:r>
              <a:rPr lang="en-US" dirty="0"/>
              <a:t> and Jim Ford are outdoor enthusiasts who wish to share their passion for exploring far-off places.</a:t>
            </a:r>
          </a:p>
          <a:p>
            <a:r>
              <a:rPr lang="en-US" dirty="0"/>
              <a:t>Outland Adventures is their solution. Initially a side hobby, the company quickly gained traction and became a full-time commitment.</a:t>
            </a:r>
          </a:p>
          <a:p>
            <a:r>
              <a:rPr lang="en-US" dirty="0"/>
              <a:t>They wish to track all the information related to trip popularity and equipment sales.</a:t>
            </a:r>
          </a:p>
          <a:p>
            <a:r>
              <a:rPr lang="en-US" dirty="0"/>
              <a:t>They are seeking assistance to optimize their supply organization and ensure they are meeting the demands of their customers.</a:t>
            </a:r>
          </a:p>
          <a:p>
            <a:r>
              <a:rPr lang="en-US" dirty="0"/>
              <a:t>Important details such as pricing for airfare, equipment rentals, and required vaccinations should also be included.</a:t>
            </a:r>
          </a:p>
          <a:p>
            <a:endParaRPr lang="en-US" dirty="0"/>
          </a:p>
        </p:txBody>
      </p:sp>
    </p:spTree>
    <p:extLst>
      <p:ext uri="{BB962C8B-B14F-4D97-AF65-F5344CB8AC3E}">
        <p14:creationId xmlns:p14="http://schemas.microsoft.com/office/powerpoint/2010/main" val="360322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9F01-445E-1145-DD0A-70F10EB44050}"/>
              </a:ext>
            </a:extLst>
          </p:cNvPr>
          <p:cNvSpPr>
            <a:spLocks noGrp="1"/>
          </p:cNvSpPr>
          <p:nvPr>
            <p:ph type="title"/>
          </p:nvPr>
        </p:nvSpPr>
        <p:spPr>
          <a:xfrm>
            <a:off x="1069848" y="484632"/>
            <a:ext cx="10058400" cy="646336"/>
          </a:xfrm>
        </p:spPr>
        <p:txBody>
          <a:bodyPr>
            <a:normAutofit fontScale="90000"/>
          </a:bodyPr>
          <a:lstStyle/>
          <a:p>
            <a:r>
              <a:rPr lang="en-US" dirty="0"/>
              <a:t>ERD</a:t>
            </a:r>
          </a:p>
        </p:txBody>
      </p:sp>
      <p:pic>
        <p:nvPicPr>
          <p:cNvPr id="3" name="image1.png">
            <a:extLst>
              <a:ext uri="{FF2B5EF4-FFF2-40B4-BE49-F238E27FC236}">
                <a16:creationId xmlns:a16="http://schemas.microsoft.com/office/drawing/2014/main" id="{CF5B3D82-526D-5A87-133A-9501D1161CD9}"/>
              </a:ext>
            </a:extLst>
          </p:cNvPr>
          <p:cNvPicPr/>
          <p:nvPr/>
        </p:nvPicPr>
        <p:blipFill>
          <a:blip r:embed="rId2"/>
          <a:srcRect/>
          <a:stretch>
            <a:fillRect/>
          </a:stretch>
        </p:blipFill>
        <p:spPr>
          <a:xfrm>
            <a:off x="1439779" y="1130968"/>
            <a:ext cx="9312442" cy="5438274"/>
          </a:xfrm>
          <a:prstGeom prst="rect">
            <a:avLst/>
          </a:prstGeom>
          <a:ln/>
        </p:spPr>
      </p:pic>
    </p:spTree>
    <p:extLst>
      <p:ext uri="{BB962C8B-B14F-4D97-AF65-F5344CB8AC3E}">
        <p14:creationId xmlns:p14="http://schemas.microsoft.com/office/powerpoint/2010/main" val="294610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7D40-BBBD-83FE-E145-7D8DD3054838}"/>
              </a:ext>
            </a:extLst>
          </p:cNvPr>
          <p:cNvSpPr>
            <a:spLocks noGrp="1"/>
          </p:cNvSpPr>
          <p:nvPr>
            <p:ph type="title"/>
          </p:nvPr>
        </p:nvSpPr>
        <p:spPr/>
        <p:txBody>
          <a:bodyPr/>
          <a:lstStyle/>
          <a:p>
            <a:r>
              <a:rPr lang="en-US" dirty="0"/>
              <a:t>Report 1</a:t>
            </a:r>
          </a:p>
        </p:txBody>
      </p:sp>
      <p:sp>
        <p:nvSpPr>
          <p:cNvPr id="4" name="Text Placeholder 3">
            <a:extLst>
              <a:ext uri="{FF2B5EF4-FFF2-40B4-BE49-F238E27FC236}">
                <a16:creationId xmlns:a16="http://schemas.microsoft.com/office/drawing/2014/main" id="{06AD520E-52BB-6F3E-A365-F920B203D9B8}"/>
              </a:ext>
            </a:extLst>
          </p:cNvPr>
          <p:cNvSpPr>
            <a:spLocks noGrp="1"/>
          </p:cNvSpPr>
          <p:nvPr>
            <p:ph type="body" sz="half" idx="2"/>
          </p:nvPr>
        </p:nvSpPr>
        <p:spPr/>
        <p:txBody>
          <a:bodyPr/>
          <a:lstStyle/>
          <a:p>
            <a:r>
              <a:rPr lang="en-US" sz="1400" dirty="0"/>
              <a:t>Each excursion has a list of required vaccinations for the countries that will be traversed. This report takes that data and compares it to the customers' current vaccinations. The output shows the customer by last name and clearly prints their missing vaccinations.</a:t>
            </a:r>
          </a:p>
          <a:p>
            <a:r>
              <a:rPr lang="en-US" sz="1200" dirty="0"/>
              <a:t> </a:t>
            </a:r>
          </a:p>
          <a:p>
            <a:endParaRPr lang="en-US" dirty="0"/>
          </a:p>
        </p:txBody>
      </p:sp>
      <p:pic>
        <p:nvPicPr>
          <p:cNvPr id="10" name="Content Placeholder 9" descr="A screenshot of a computer screen&#10;&#10;Description automatically generated">
            <a:extLst>
              <a:ext uri="{FF2B5EF4-FFF2-40B4-BE49-F238E27FC236}">
                <a16:creationId xmlns:a16="http://schemas.microsoft.com/office/drawing/2014/main" id="{AAFCE7C8-463B-8EF7-2806-DE1C3E12D5D6}"/>
              </a:ext>
            </a:extLst>
          </p:cNvPr>
          <p:cNvPicPr>
            <a:picLocks noGrp="1" noChangeAspect="1"/>
          </p:cNvPicPr>
          <p:nvPr>
            <p:ph idx="1"/>
          </p:nvPr>
        </p:nvPicPr>
        <p:blipFill>
          <a:blip r:embed="rId2"/>
          <a:stretch>
            <a:fillRect/>
          </a:stretch>
        </p:blipFill>
        <p:spPr>
          <a:xfrm>
            <a:off x="302201" y="1971819"/>
            <a:ext cx="7745417" cy="2170690"/>
          </a:xfrm>
        </p:spPr>
      </p:pic>
    </p:spTree>
    <p:extLst>
      <p:ext uri="{BB962C8B-B14F-4D97-AF65-F5344CB8AC3E}">
        <p14:creationId xmlns:p14="http://schemas.microsoft.com/office/powerpoint/2010/main" val="264964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FFE4-2EB6-3438-826C-A32AEA9713B3}"/>
              </a:ext>
            </a:extLst>
          </p:cNvPr>
          <p:cNvSpPr>
            <a:spLocks noGrp="1"/>
          </p:cNvSpPr>
          <p:nvPr>
            <p:ph type="title"/>
          </p:nvPr>
        </p:nvSpPr>
        <p:spPr/>
        <p:txBody>
          <a:bodyPr/>
          <a:lstStyle/>
          <a:p>
            <a:r>
              <a:rPr lang="en-US" dirty="0"/>
              <a:t>Report 2</a:t>
            </a:r>
          </a:p>
        </p:txBody>
      </p:sp>
      <p:sp>
        <p:nvSpPr>
          <p:cNvPr id="4" name="Text Placeholder 3">
            <a:extLst>
              <a:ext uri="{FF2B5EF4-FFF2-40B4-BE49-F238E27FC236}">
                <a16:creationId xmlns:a16="http://schemas.microsoft.com/office/drawing/2014/main" id="{2D0FBE30-E7E4-F5E2-612B-62B44B0EE5A2}"/>
              </a:ext>
            </a:extLst>
          </p:cNvPr>
          <p:cNvSpPr>
            <a:spLocks noGrp="1"/>
          </p:cNvSpPr>
          <p:nvPr>
            <p:ph type="body" sz="half" idx="2"/>
          </p:nvPr>
        </p:nvSpPr>
        <p:spPr/>
        <p:txBody>
          <a:bodyPr/>
          <a:lstStyle/>
          <a:p>
            <a:r>
              <a:rPr lang="en-US" dirty="0"/>
              <a:t>Safety is always a top priority, and in addition to providing equipment, Outland Adventures is committed to maintaining its stock.  Any equipment older than five years should be replaced. This report will gather the inventory and the purchase date of the equipment. The results display the item details and if it needs replacing.</a:t>
            </a:r>
          </a:p>
        </p:txBody>
      </p:sp>
      <p:pic>
        <p:nvPicPr>
          <p:cNvPr id="16" name="Content Placeholder 15" descr="A screenshot of a phone&#10;&#10;Description automatically generated">
            <a:extLst>
              <a:ext uri="{FF2B5EF4-FFF2-40B4-BE49-F238E27FC236}">
                <a16:creationId xmlns:a16="http://schemas.microsoft.com/office/drawing/2014/main" id="{DBD4924C-16B4-93D6-B9C3-B119E88BBA38}"/>
              </a:ext>
            </a:extLst>
          </p:cNvPr>
          <p:cNvPicPr>
            <a:picLocks noGrp="1" noChangeAspect="1"/>
          </p:cNvPicPr>
          <p:nvPr>
            <p:ph idx="1"/>
          </p:nvPr>
        </p:nvPicPr>
        <p:blipFill>
          <a:blip r:embed="rId2"/>
          <a:stretch>
            <a:fillRect/>
          </a:stretch>
        </p:blipFill>
        <p:spPr>
          <a:xfrm>
            <a:off x="3361325" y="-16885"/>
            <a:ext cx="2131966" cy="5411914"/>
          </a:xfrm>
        </p:spPr>
      </p:pic>
      <p:pic>
        <p:nvPicPr>
          <p:cNvPr id="18" name="Picture 17" descr="A screenshot of a computer&#10;&#10;Description automatically generated">
            <a:extLst>
              <a:ext uri="{FF2B5EF4-FFF2-40B4-BE49-F238E27FC236}">
                <a16:creationId xmlns:a16="http://schemas.microsoft.com/office/drawing/2014/main" id="{FD0D9027-33E3-CF15-3722-A6F90DDBE726}"/>
              </a:ext>
            </a:extLst>
          </p:cNvPr>
          <p:cNvPicPr>
            <a:picLocks noChangeAspect="1"/>
          </p:cNvPicPr>
          <p:nvPr/>
        </p:nvPicPr>
        <p:blipFill>
          <a:blip r:embed="rId3"/>
          <a:stretch>
            <a:fillRect/>
          </a:stretch>
        </p:blipFill>
        <p:spPr>
          <a:xfrm>
            <a:off x="5493291" y="-16885"/>
            <a:ext cx="2781300" cy="5651500"/>
          </a:xfrm>
          <a:prstGeom prst="rect">
            <a:avLst/>
          </a:prstGeom>
        </p:spPr>
      </p:pic>
      <p:pic>
        <p:nvPicPr>
          <p:cNvPr id="20" name="Picture 19">
            <a:extLst>
              <a:ext uri="{FF2B5EF4-FFF2-40B4-BE49-F238E27FC236}">
                <a16:creationId xmlns:a16="http://schemas.microsoft.com/office/drawing/2014/main" id="{C3340544-C67A-0630-4B58-E0B7C0625C7D}"/>
              </a:ext>
            </a:extLst>
          </p:cNvPr>
          <p:cNvPicPr>
            <a:picLocks noChangeAspect="1"/>
          </p:cNvPicPr>
          <p:nvPr/>
        </p:nvPicPr>
        <p:blipFill>
          <a:blip r:embed="rId4"/>
          <a:stretch>
            <a:fillRect/>
          </a:stretch>
        </p:blipFill>
        <p:spPr>
          <a:xfrm>
            <a:off x="0" y="0"/>
            <a:ext cx="3361325" cy="4599709"/>
          </a:xfrm>
          <a:prstGeom prst="rect">
            <a:avLst/>
          </a:prstGeom>
        </p:spPr>
      </p:pic>
    </p:spTree>
    <p:extLst>
      <p:ext uri="{BB962C8B-B14F-4D97-AF65-F5344CB8AC3E}">
        <p14:creationId xmlns:p14="http://schemas.microsoft.com/office/powerpoint/2010/main" val="1795150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E8ED-C694-47F8-45BF-CD02ED81A39A}"/>
              </a:ext>
            </a:extLst>
          </p:cNvPr>
          <p:cNvSpPr>
            <a:spLocks noGrp="1"/>
          </p:cNvSpPr>
          <p:nvPr>
            <p:ph type="title"/>
          </p:nvPr>
        </p:nvSpPr>
        <p:spPr/>
        <p:txBody>
          <a:bodyPr/>
          <a:lstStyle/>
          <a:p>
            <a:r>
              <a:rPr lang="en-US" dirty="0"/>
              <a:t>Report 3</a:t>
            </a:r>
          </a:p>
        </p:txBody>
      </p:sp>
      <p:pic>
        <p:nvPicPr>
          <p:cNvPr id="6" name="Content Placeholder 5" descr="A screenshot of a computer screen&#10;&#10;Description automatically generated">
            <a:extLst>
              <a:ext uri="{FF2B5EF4-FFF2-40B4-BE49-F238E27FC236}">
                <a16:creationId xmlns:a16="http://schemas.microsoft.com/office/drawing/2014/main" id="{53A6DEC0-37AB-0E6F-49C4-F35ECE3FABCE}"/>
              </a:ext>
            </a:extLst>
          </p:cNvPr>
          <p:cNvPicPr>
            <a:picLocks noGrp="1" noChangeAspect="1"/>
          </p:cNvPicPr>
          <p:nvPr>
            <p:ph idx="1"/>
          </p:nvPr>
        </p:nvPicPr>
        <p:blipFill>
          <a:blip r:embed="rId2"/>
          <a:stretch>
            <a:fillRect/>
          </a:stretch>
        </p:blipFill>
        <p:spPr>
          <a:xfrm>
            <a:off x="2777732" y="685800"/>
            <a:ext cx="2446706" cy="4335391"/>
          </a:xfrm>
        </p:spPr>
      </p:pic>
      <p:sp>
        <p:nvSpPr>
          <p:cNvPr id="4" name="Text Placeholder 3">
            <a:extLst>
              <a:ext uri="{FF2B5EF4-FFF2-40B4-BE49-F238E27FC236}">
                <a16:creationId xmlns:a16="http://schemas.microsoft.com/office/drawing/2014/main" id="{65741B59-176C-03D3-B189-616123F4A9D0}"/>
              </a:ext>
            </a:extLst>
          </p:cNvPr>
          <p:cNvSpPr>
            <a:spLocks noGrp="1"/>
          </p:cNvSpPr>
          <p:nvPr>
            <p:ph type="body" sz="half" idx="2"/>
          </p:nvPr>
        </p:nvSpPr>
        <p:spPr/>
        <p:txBody>
          <a:bodyPr/>
          <a:lstStyle/>
          <a:p>
            <a:r>
              <a:rPr lang="en-US" dirty="0"/>
              <a:t>Tracking trends will allow Outland Adventures to decide which excursions are most popular. Any trips with declining reservations may be reevaluated for the future. This report gathers data from past excursions, including pricing, vaccination requirements, equipment needed, and participating customers.</a:t>
            </a:r>
          </a:p>
        </p:txBody>
      </p:sp>
      <p:pic>
        <p:nvPicPr>
          <p:cNvPr id="8" name="Picture 7" descr="A screenshot of a computer screen&#10;&#10;Description automatically generated">
            <a:extLst>
              <a:ext uri="{FF2B5EF4-FFF2-40B4-BE49-F238E27FC236}">
                <a16:creationId xmlns:a16="http://schemas.microsoft.com/office/drawing/2014/main" id="{A077E893-986A-3F9E-A16F-067EF38A1BFC}"/>
              </a:ext>
            </a:extLst>
          </p:cNvPr>
          <p:cNvPicPr>
            <a:picLocks noChangeAspect="1"/>
          </p:cNvPicPr>
          <p:nvPr/>
        </p:nvPicPr>
        <p:blipFill>
          <a:blip r:embed="rId3"/>
          <a:stretch>
            <a:fillRect/>
          </a:stretch>
        </p:blipFill>
        <p:spPr>
          <a:xfrm>
            <a:off x="5224438" y="2423160"/>
            <a:ext cx="3055962" cy="4431145"/>
          </a:xfrm>
          <a:prstGeom prst="rect">
            <a:avLst/>
          </a:prstGeom>
        </p:spPr>
      </p:pic>
      <p:pic>
        <p:nvPicPr>
          <p:cNvPr id="10" name="Picture 9" descr="A screenshot of a computer screen&#10;&#10;Description automatically generated">
            <a:extLst>
              <a:ext uri="{FF2B5EF4-FFF2-40B4-BE49-F238E27FC236}">
                <a16:creationId xmlns:a16="http://schemas.microsoft.com/office/drawing/2014/main" id="{3343E41E-CF9A-12EA-A279-EB93EDC4DF1B}"/>
              </a:ext>
            </a:extLst>
          </p:cNvPr>
          <p:cNvPicPr>
            <a:picLocks noChangeAspect="1"/>
          </p:cNvPicPr>
          <p:nvPr/>
        </p:nvPicPr>
        <p:blipFill>
          <a:blip r:embed="rId4"/>
          <a:stretch>
            <a:fillRect/>
          </a:stretch>
        </p:blipFill>
        <p:spPr>
          <a:xfrm>
            <a:off x="0" y="0"/>
            <a:ext cx="2799553" cy="4216400"/>
          </a:xfrm>
          <a:prstGeom prst="rect">
            <a:avLst/>
          </a:prstGeom>
        </p:spPr>
      </p:pic>
    </p:spTree>
    <p:extLst>
      <p:ext uri="{BB962C8B-B14F-4D97-AF65-F5344CB8AC3E}">
        <p14:creationId xmlns:p14="http://schemas.microsoft.com/office/powerpoint/2010/main" val="280698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900-8168-81CC-8CB6-099F240E058A}"/>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750487D0-19D9-145B-0580-F1240FF1AC67}"/>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Customers will not sign up for overlapping excursions as it is impossible for them to be in two places at once.</a:t>
            </a:r>
          </a:p>
          <a:p>
            <a:pPr marL="342900" marR="0" lvl="0" indent="-342900">
              <a:lnSpc>
                <a:spcPct val="115000"/>
              </a:lnSpc>
              <a:spcBef>
                <a:spcPts val="0"/>
              </a:spcBef>
              <a:spcAft>
                <a:spcPts val="0"/>
              </a:spcAft>
              <a:buFont typeface="+mj-lt"/>
              <a:buAutoNum type="arabicParenR"/>
            </a:pPr>
            <a:r>
              <a:rPr lang="en-US" sz="1800" dirty="0">
                <a:latin typeface="Arial" panose="020B0604020202020204" pitchFamily="34" charset="0"/>
                <a:ea typeface="Arial" panose="020B0604020202020204" pitchFamily="34" charset="0"/>
              </a:rPr>
              <a:t>C</a:t>
            </a:r>
            <a:r>
              <a:rPr lang="en-US" sz="1800" u="none" strike="noStrike" dirty="0">
                <a:effectLst/>
                <a:latin typeface="Arial" panose="020B0604020202020204" pitchFamily="34" charset="0"/>
                <a:ea typeface="Arial" panose="020B0604020202020204" pitchFamily="34" charset="0"/>
              </a:rPr>
              <a:t>ustomers will either rent or buy equipment; they cannot provide their own equipment.</a:t>
            </a:r>
          </a:p>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Two excursions of the same trip type can happen simultaneously.</a:t>
            </a:r>
          </a:p>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Customers' safety is our top priority. Therefore, they will need to get the necessary vaccinations before attending the excursion.</a:t>
            </a:r>
          </a:p>
          <a:p>
            <a:pPr marL="342900" marR="0" lvl="0" indent="-342900">
              <a:lnSpc>
                <a:spcPct val="115000"/>
              </a:lnSpc>
              <a:spcBef>
                <a:spcPts val="0"/>
              </a:spcBef>
              <a:spcAft>
                <a:spcPts val="0"/>
              </a:spcAft>
              <a:buFont typeface="+mj-lt"/>
              <a:buAutoNum type="arabicParenR"/>
            </a:pPr>
            <a:r>
              <a:rPr lang="en-US" sz="1800" u="none" strike="noStrike" dirty="0">
                <a:effectLst/>
                <a:latin typeface="Arial" panose="020B0604020202020204" pitchFamily="34" charset="0"/>
                <a:ea typeface="Arial" panose="020B0604020202020204" pitchFamily="34" charset="0"/>
              </a:rPr>
              <a:t>The purchase date of equipment units for inventory will be used to determine the equipment unit age.</a:t>
            </a:r>
          </a:p>
        </p:txBody>
      </p:sp>
    </p:spTree>
    <p:extLst>
      <p:ext uri="{BB962C8B-B14F-4D97-AF65-F5344CB8AC3E}">
        <p14:creationId xmlns:p14="http://schemas.microsoft.com/office/powerpoint/2010/main" val="178963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6C19-40FE-C9B1-EEB8-FD478E4EA5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E3DCF06-A6DF-43CC-0DF7-E213E68BE37C}"/>
              </a:ext>
            </a:extLst>
          </p:cNvPr>
          <p:cNvSpPr>
            <a:spLocks noGrp="1"/>
          </p:cNvSpPr>
          <p:nvPr>
            <p:ph idx="1"/>
          </p:nvPr>
        </p:nvSpPr>
        <p:spPr/>
        <p:txBody>
          <a:bodyPr/>
          <a:lstStyle/>
          <a:p>
            <a:pPr marL="0" indent="0">
              <a:buNone/>
            </a:pPr>
            <a:r>
              <a:rPr lang="en-US" dirty="0"/>
              <a:t>Through implementing a robust database Outland Adventures can ensure the safety of their customers. Providing information about required vaccinations and overall costs will ensure customers have all the details needed before booking. These reports can also be used to analyze previous sales to track the popularity of both excursions and equipment sales. This database can assist Outland Adventures in elevating its business model to the next level.</a:t>
            </a:r>
          </a:p>
        </p:txBody>
      </p:sp>
    </p:spTree>
    <p:extLst>
      <p:ext uri="{BB962C8B-B14F-4D97-AF65-F5344CB8AC3E}">
        <p14:creationId xmlns:p14="http://schemas.microsoft.com/office/powerpoint/2010/main" val="86030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110</TotalTime>
  <Words>433</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Rockwell</vt:lpstr>
      <vt:lpstr>Rockwell Condensed</vt:lpstr>
      <vt:lpstr>Rockwell Extra Bold</vt:lpstr>
      <vt:lpstr>Wingdings</vt:lpstr>
      <vt:lpstr>Wood Type</vt:lpstr>
      <vt:lpstr>Group 3</vt:lpstr>
      <vt:lpstr>Outland Adventures </vt:lpstr>
      <vt:lpstr>ERD</vt:lpstr>
      <vt:lpstr>Report 1</vt:lpstr>
      <vt:lpstr>Report 2</vt:lpstr>
      <vt:lpstr>Report 3</vt:lpstr>
      <vt:lpstr>Assumptions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mikaila steinbrugge</dc:creator>
  <cp:lastModifiedBy>Sara Berryman</cp:lastModifiedBy>
  <cp:revision>3</cp:revision>
  <dcterms:created xsi:type="dcterms:W3CDTF">2024-07-18T17:44:36Z</dcterms:created>
  <dcterms:modified xsi:type="dcterms:W3CDTF">2024-07-24T21:48:57Z</dcterms:modified>
</cp:coreProperties>
</file>