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14"/>
    <p:restoredTop sz="94651"/>
  </p:normalViewPr>
  <p:slideViewPr>
    <p:cSldViewPr snapToGrid="0">
      <p:cViewPr varScale="1">
        <p:scale>
          <a:sx n="97" d="100"/>
          <a:sy n="97" d="100"/>
        </p:scale>
        <p:origin x="232"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736CF8-8A81-4EE7-AF4B-1A11D9C81C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EC1F5E-D9F9-4BAC-BF95-40C7E902AE87}">
      <dgm:prSet/>
      <dgm:spPr/>
      <dgm:t>
        <a:bodyPr/>
        <a:lstStyle/>
        <a:p>
          <a:pPr>
            <a:lnSpc>
              <a:spcPct val="100000"/>
            </a:lnSpc>
          </a:pPr>
          <a:r>
            <a:rPr lang="en-US"/>
            <a:t>The main difference between these two is the perspective. For a user, any time spent after the initial request should be included in the </a:t>
          </a:r>
          <a:r>
            <a:rPr lang="en-US" i="1"/>
            <a:t>total</a:t>
          </a:r>
          <a:r>
            <a:rPr lang="en-US"/>
            <a:t> which is represented by Lead Time. However, when we take the developer’s perspective, we understand that not all that time was devoted to the project. Processing time is tracking only active work periods, excluding all downtime.</a:t>
          </a:r>
        </a:p>
      </dgm:t>
    </dgm:pt>
    <dgm:pt modelId="{9647E311-4D93-455F-A3C4-A901DA419D87}" type="parTrans" cxnId="{1EFB6D5C-A557-4A41-92A5-6B337D38FCFF}">
      <dgm:prSet/>
      <dgm:spPr/>
      <dgm:t>
        <a:bodyPr/>
        <a:lstStyle/>
        <a:p>
          <a:endParaRPr lang="en-US"/>
        </a:p>
      </dgm:t>
    </dgm:pt>
    <dgm:pt modelId="{9FB34519-3159-4EE5-8E67-C69DD9F8112F}" type="sibTrans" cxnId="{1EFB6D5C-A557-4A41-92A5-6B337D38FCFF}">
      <dgm:prSet/>
      <dgm:spPr/>
      <dgm:t>
        <a:bodyPr/>
        <a:lstStyle/>
        <a:p>
          <a:endParaRPr lang="en-US"/>
        </a:p>
      </dgm:t>
    </dgm:pt>
    <dgm:pt modelId="{169E0087-4879-4420-A789-7CBB1C0B9C96}">
      <dgm:prSet/>
      <dgm:spPr/>
      <dgm:t>
        <a:bodyPr/>
        <a:lstStyle/>
        <a:p>
          <a:pPr>
            <a:lnSpc>
              <a:spcPct val="100000"/>
            </a:lnSpc>
          </a:pPr>
          <a:r>
            <a:rPr lang="en-US"/>
            <a:t>If a user waits 5 days for an updated feature, they are likely to count each day fully (Lead Time). Developers are human and do not work 24 hours a day and are likely to count just the working hours in their time estimate (Processing Time). This could be the full 40-hour work week, or possibly less if other projects are being worked on.</a:t>
          </a:r>
        </a:p>
      </dgm:t>
    </dgm:pt>
    <dgm:pt modelId="{24D843AF-F3C6-4A1B-A340-EEA96185384D}" type="parTrans" cxnId="{E36A593A-9119-4DAB-BB21-5E84FFCAA15A}">
      <dgm:prSet/>
      <dgm:spPr/>
      <dgm:t>
        <a:bodyPr/>
        <a:lstStyle/>
        <a:p>
          <a:endParaRPr lang="en-US"/>
        </a:p>
      </dgm:t>
    </dgm:pt>
    <dgm:pt modelId="{79240C15-E636-4870-B808-AB47EA23AC79}" type="sibTrans" cxnId="{E36A593A-9119-4DAB-BB21-5E84FFCAA15A}">
      <dgm:prSet/>
      <dgm:spPr/>
      <dgm:t>
        <a:bodyPr/>
        <a:lstStyle/>
        <a:p>
          <a:endParaRPr lang="en-US"/>
        </a:p>
      </dgm:t>
    </dgm:pt>
    <dgm:pt modelId="{5F801D98-EC03-4800-B5FA-52FCD589DE6C}" type="pres">
      <dgm:prSet presAssocID="{01736CF8-8A81-4EE7-AF4B-1A11D9C81CD4}" presName="root" presStyleCnt="0">
        <dgm:presLayoutVars>
          <dgm:dir/>
          <dgm:resizeHandles val="exact"/>
        </dgm:presLayoutVars>
      </dgm:prSet>
      <dgm:spPr/>
    </dgm:pt>
    <dgm:pt modelId="{2B7BF240-53CA-439C-B3CE-D1E365EF0849}" type="pres">
      <dgm:prSet presAssocID="{80EC1F5E-D9F9-4BAC-BF95-40C7E902AE87}" presName="compNode" presStyleCnt="0"/>
      <dgm:spPr/>
    </dgm:pt>
    <dgm:pt modelId="{56B8AB74-EB9B-46F0-948C-3FF2AF45664E}" type="pres">
      <dgm:prSet presAssocID="{80EC1F5E-D9F9-4BAC-BF95-40C7E902AE87}" presName="bgRect" presStyleLbl="bgShp" presStyleIdx="0" presStyleCnt="2"/>
      <dgm:spPr/>
    </dgm:pt>
    <dgm:pt modelId="{38A6367E-A8D5-47B7-A912-7CEFE3FE4FFC}" type="pres">
      <dgm:prSet presAssocID="{80EC1F5E-D9F9-4BAC-BF95-40C7E902AE8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B243721E-38F7-42AF-8FAD-25B54E56F66A}" type="pres">
      <dgm:prSet presAssocID="{80EC1F5E-D9F9-4BAC-BF95-40C7E902AE87}" presName="spaceRect" presStyleCnt="0"/>
      <dgm:spPr/>
    </dgm:pt>
    <dgm:pt modelId="{A2C833C3-595C-44E4-AE4A-C53539929FDB}" type="pres">
      <dgm:prSet presAssocID="{80EC1F5E-D9F9-4BAC-BF95-40C7E902AE87}" presName="parTx" presStyleLbl="revTx" presStyleIdx="0" presStyleCnt="2">
        <dgm:presLayoutVars>
          <dgm:chMax val="0"/>
          <dgm:chPref val="0"/>
        </dgm:presLayoutVars>
      </dgm:prSet>
      <dgm:spPr/>
    </dgm:pt>
    <dgm:pt modelId="{A6922431-2641-430E-96D5-5C5B7B3D6EC1}" type="pres">
      <dgm:prSet presAssocID="{9FB34519-3159-4EE5-8E67-C69DD9F8112F}" presName="sibTrans" presStyleCnt="0"/>
      <dgm:spPr/>
    </dgm:pt>
    <dgm:pt modelId="{45BE7F34-1A92-4B17-8B5E-4FD37DB8A4D5}" type="pres">
      <dgm:prSet presAssocID="{169E0087-4879-4420-A789-7CBB1C0B9C96}" presName="compNode" presStyleCnt="0"/>
      <dgm:spPr/>
    </dgm:pt>
    <dgm:pt modelId="{64E4A338-9CF8-436A-8BDF-187D65518D64}" type="pres">
      <dgm:prSet presAssocID="{169E0087-4879-4420-A789-7CBB1C0B9C96}" presName="bgRect" presStyleLbl="bgShp" presStyleIdx="1" presStyleCnt="2"/>
      <dgm:spPr/>
    </dgm:pt>
    <dgm:pt modelId="{40F9622E-16B0-4443-8CFD-98931CFBE12C}" type="pres">
      <dgm:prSet presAssocID="{169E0087-4879-4420-A789-7CBB1C0B9C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F2B1A08B-3425-4B02-B55E-DDB3C681230C}" type="pres">
      <dgm:prSet presAssocID="{169E0087-4879-4420-A789-7CBB1C0B9C96}" presName="spaceRect" presStyleCnt="0"/>
      <dgm:spPr/>
    </dgm:pt>
    <dgm:pt modelId="{643947D8-334D-4615-86E1-C20B4BAF4E6E}" type="pres">
      <dgm:prSet presAssocID="{169E0087-4879-4420-A789-7CBB1C0B9C96}" presName="parTx" presStyleLbl="revTx" presStyleIdx="1" presStyleCnt="2">
        <dgm:presLayoutVars>
          <dgm:chMax val="0"/>
          <dgm:chPref val="0"/>
        </dgm:presLayoutVars>
      </dgm:prSet>
      <dgm:spPr/>
    </dgm:pt>
  </dgm:ptLst>
  <dgm:cxnLst>
    <dgm:cxn modelId="{2D124D1C-3BF3-4E35-90D1-85B50A3064D7}" type="presOf" srcId="{169E0087-4879-4420-A789-7CBB1C0B9C96}" destId="{643947D8-334D-4615-86E1-C20B4BAF4E6E}" srcOrd="0" destOrd="0" presId="urn:microsoft.com/office/officeart/2018/2/layout/IconVerticalSolidList"/>
    <dgm:cxn modelId="{5582591E-CC8B-47FA-B642-2B5585798DA9}" type="presOf" srcId="{01736CF8-8A81-4EE7-AF4B-1A11D9C81CD4}" destId="{5F801D98-EC03-4800-B5FA-52FCD589DE6C}" srcOrd="0" destOrd="0" presId="urn:microsoft.com/office/officeart/2018/2/layout/IconVerticalSolidList"/>
    <dgm:cxn modelId="{E36A593A-9119-4DAB-BB21-5E84FFCAA15A}" srcId="{01736CF8-8A81-4EE7-AF4B-1A11D9C81CD4}" destId="{169E0087-4879-4420-A789-7CBB1C0B9C96}" srcOrd="1" destOrd="0" parTransId="{24D843AF-F3C6-4A1B-A340-EEA96185384D}" sibTransId="{79240C15-E636-4870-B808-AB47EA23AC79}"/>
    <dgm:cxn modelId="{D91C285B-565D-4FBD-B67F-45A37847BD68}" type="presOf" srcId="{80EC1F5E-D9F9-4BAC-BF95-40C7E902AE87}" destId="{A2C833C3-595C-44E4-AE4A-C53539929FDB}" srcOrd="0" destOrd="0" presId="urn:microsoft.com/office/officeart/2018/2/layout/IconVerticalSolidList"/>
    <dgm:cxn modelId="{1EFB6D5C-A557-4A41-92A5-6B337D38FCFF}" srcId="{01736CF8-8A81-4EE7-AF4B-1A11D9C81CD4}" destId="{80EC1F5E-D9F9-4BAC-BF95-40C7E902AE87}" srcOrd="0" destOrd="0" parTransId="{9647E311-4D93-455F-A3C4-A901DA419D87}" sibTransId="{9FB34519-3159-4EE5-8E67-C69DD9F8112F}"/>
    <dgm:cxn modelId="{26F26BFD-B363-4C14-8B59-19BC8D4E11DE}" type="presParOf" srcId="{5F801D98-EC03-4800-B5FA-52FCD589DE6C}" destId="{2B7BF240-53CA-439C-B3CE-D1E365EF0849}" srcOrd="0" destOrd="0" presId="urn:microsoft.com/office/officeart/2018/2/layout/IconVerticalSolidList"/>
    <dgm:cxn modelId="{62A704FF-87AB-4864-AC5E-AFB30C6B6A8F}" type="presParOf" srcId="{2B7BF240-53CA-439C-B3CE-D1E365EF0849}" destId="{56B8AB74-EB9B-46F0-948C-3FF2AF45664E}" srcOrd="0" destOrd="0" presId="urn:microsoft.com/office/officeart/2018/2/layout/IconVerticalSolidList"/>
    <dgm:cxn modelId="{866F416D-7741-4B4D-8565-390DDA79D9CC}" type="presParOf" srcId="{2B7BF240-53CA-439C-B3CE-D1E365EF0849}" destId="{38A6367E-A8D5-47B7-A912-7CEFE3FE4FFC}" srcOrd="1" destOrd="0" presId="urn:microsoft.com/office/officeart/2018/2/layout/IconVerticalSolidList"/>
    <dgm:cxn modelId="{EC01D8D6-4482-4025-977C-56895038B296}" type="presParOf" srcId="{2B7BF240-53CA-439C-B3CE-D1E365EF0849}" destId="{B243721E-38F7-42AF-8FAD-25B54E56F66A}" srcOrd="2" destOrd="0" presId="urn:microsoft.com/office/officeart/2018/2/layout/IconVerticalSolidList"/>
    <dgm:cxn modelId="{30C2C60A-C617-4EFA-9FA3-D7513629C282}" type="presParOf" srcId="{2B7BF240-53CA-439C-B3CE-D1E365EF0849}" destId="{A2C833C3-595C-44E4-AE4A-C53539929FDB}" srcOrd="3" destOrd="0" presId="urn:microsoft.com/office/officeart/2018/2/layout/IconVerticalSolidList"/>
    <dgm:cxn modelId="{02A20122-D98B-4964-8AA6-7EE4791B7778}" type="presParOf" srcId="{5F801D98-EC03-4800-B5FA-52FCD589DE6C}" destId="{A6922431-2641-430E-96D5-5C5B7B3D6EC1}" srcOrd="1" destOrd="0" presId="urn:microsoft.com/office/officeart/2018/2/layout/IconVerticalSolidList"/>
    <dgm:cxn modelId="{DEA9DF3E-3713-499B-BE9A-AC270900FE45}" type="presParOf" srcId="{5F801D98-EC03-4800-B5FA-52FCD589DE6C}" destId="{45BE7F34-1A92-4B17-8B5E-4FD37DB8A4D5}" srcOrd="2" destOrd="0" presId="urn:microsoft.com/office/officeart/2018/2/layout/IconVerticalSolidList"/>
    <dgm:cxn modelId="{0D535AD2-DEBF-47E9-BC40-DCBEE5A49CCB}" type="presParOf" srcId="{45BE7F34-1A92-4B17-8B5E-4FD37DB8A4D5}" destId="{64E4A338-9CF8-436A-8BDF-187D65518D64}" srcOrd="0" destOrd="0" presId="urn:microsoft.com/office/officeart/2018/2/layout/IconVerticalSolidList"/>
    <dgm:cxn modelId="{3A245D0D-819D-44F0-B488-1AC8AAA711B2}" type="presParOf" srcId="{45BE7F34-1A92-4B17-8B5E-4FD37DB8A4D5}" destId="{40F9622E-16B0-4443-8CFD-98931CFBE12C}" srcOrd="1" destOrd="0" presId="urn:microsoft.com/office/officeart/2018/2/layout/IconVerticalSolidList"/>
    <dgm:cxn modelId="{D7E33472-973B-4149-89EB-FA2A9459ED42}" type="presParOf" srcId="{45BE7F34-1A92-4B17-8B5E-4FD37DB8A4D5}" destId="{F2B1A08B-3425-4B02-B55E-DDB3C681230C}" srcOrd="2" destOrd="0" presId="urn:microsoft.com/office/officeart/2018/2/layout/IconVerticalSolidList"/>
    <dgm:cxn modelId="{A29881F9-C3DF-48B6-9BD3-2751BDB5C811}" type="presParOf" srcId="{45BE7F34-1A92-4B17-8B5E-4FD37DB8A4D5}" destId="{643947D8-334D-4615-86E1-C20B4BAF4E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C13FA-108D-4802-9FD9-8C68C015008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C508ABB-BCF5-43E6-BD9D-2EA9D995642B}">
      <dgm:prSet/>
      <dgm:spPr/>
      <dgm:t>
        <a:bodyPr/>
        <a:lstStyle/>
        <a:p>
          <a:r>
            <a:rPr lang="en-US" dirty="0"/>
            <a:t>Deployment often faces many roadblocks including:</a:t>
          </a:r>
        </a:p>
      </dgm:t>
    </dgm:pt>
    <dgm:pt modelId="{CD3A1B5C-3C27-4F9F-9258-AE28CCF7E711}" type="parTrans" cxnId="{6441B5DE-A0FC-4BA0-B0BF-4B97A45439DF}">
      <dgm:prSet/>
      <dgm:spPr/>
      <dgm:t>
        <a:bodyPr/>
        <a:lstStyle/>
        <a:p>
          <a:endParaRPr lang="en-US"/>
        </a:p>
      </dgm:t>
    </dgm:pt>
    <dgm:pt modelId="{D5A3E620-9472-4ECB-A692-F735F53E586C}" type="sibTrans" cxnId="{6441B5DE-A0FC-4BA0-B0BF-4B97A45439DF}">
      <dgm:prSet/>
      <dgm:spPr/>
      <dgm:t>
        <a:bodyPr/>
        <a:lstStyle/>
        <a:p>
          <a:endParaRPr lang="en-US"/>
        </a:p>
      </dgm:t>
    </dgm:pt>
    <dgm:pt modelId="{BBDE705C-5E2E-426A-BAB9-692BA3C8F59C}">
      <dgm:prSet/>
      <dgm:spPr/>
      <dgm:t>
        <a:bodyPr/>
        <a:lstStyle/>
        <a:p>
          <a:r>
            <a:rPr lang="en-US" dirty="0"/>
            <a:t>Complex Project requirements and integration challenges</a:t>
          </a:r>
        </a:p>
      </dgm:t>
    </dgm:pt>
    <dgm:pt modelId="{4D2D7E5E-CD09-4274-A44E-94859BB88C3C}" type="parTrans" cxnId="{94052FCF-2C88-40A5-86AA-CA578D5D3911}">
      <dgm:prSet/>
      <dgm:spPr/>
      <dgm:t>
        <a:bodyPr/>
        <a:lstStyle/>
        <a:p>
          <a:endParaRPr lang="en-US"/>
        </a:p>
      </dgm:t>
    </dgm:pt>
    <dgm:pt modelId="{4AD0D751-1F29-4D02-855E-4A44B0C96D53}" type="sibTrans" cxnId="{94052FCF-2C88-40A5-86AA-CA578D5D3911}">
      <dgm:prSet/>
      <dgm:spPr/>
      <dgm:t>
        <a:bodyPr/>
        <a:lstStyle/>
        <a:p>
          <a:endParaRPr lang="en-US"/>
        </a:p>
      </dgm:t>
    </dgm:pt>
    <dgm:pt modelId="{E30CA395-224F-43EB-8706-C443BC46F25C}">
      <dgm:prSet/>
      <dgm:spPr/>
      <dgm:t>
        <a:bodyPr/>
        <a:lstStyle/>
        <a:p>
          <a:r>
            <a:rPr lang="en-US" dirty="0"/>
            <a:t>Inadequate resource allocation with the potential to cause bottlenecks</a:t>
          </a:r>
        </a:p>
      </dgm:t>
    </dgm:pt>
    <dgm:pt modelId="{426A2BCC-8CAC-4CBA-910B-135B9F4CDACB}" type="parTrans" cxnId="{84A865A3-383E-40B3-8CC8-4EA2ACDE380C}">
      <dgm:prSet/>
      <dgm:spPr/>
      <dgm:t>
        <a:bodyPr/>
        <a:lstStyle/>
        <a:p>
          <a:endParaRPr lang="en-US"/>
        </a:p>
      </dgm:t>
    </dgm:pt>
    <dgm:pt modelId="{BCE102B5-33D4-47A8-8FAE-C56B905221E5}" type="sibTrans" cxnId="{84A865A3-383E-40B3-8CC8-4EA2ACDE380C}">
      <dgm:prSet/>
      <dgm:spPr/>
      <dgm:t>
        <a:bodyPr/>
        <a:lstStyle/>
        <a:p>
          <a:endParaRPr lang="en-US"/>
        </a:p>
      </dgm:t>
    </dgm:pt>
    <dgm:pt modelId="{CE8C37B9-6A0F-47A2-81FC-D033F0D2D585}">
      <dgm:prSet/>
      <dgm:spPr/>
      <dgm:t>
        <a:bodyPr/>
        <a:lstStyle/>
        <a:p>
          <a:r>
            <a:rPr lang="en-US"/>
            <a:t>Extensive testing when unnecessary</a:t>
          </a:r>
        </a:p>
      </dgm:t>
    </dgm:pt>
    <dgm:pt modelId="{95A7D7D4-C71C-4824-9F62-2E170CC61C59}" type="parTrans" cxnId="{433F64BF-F73C-41D7-A8FD-58CE27FB895E}">
      <dgm:prSet/>
      <dgm:spPr/>
      <dgm:t>
        <a:bodyPr/>
        <a:lstStyle/>
        <a:p>
          <a:endParaRPr lang="en-US"/>
        </a:p>
      </dgm:t>
    </dgm:pt>
    <dgm:pt modelId="{A0BA4EC1-B20C-44BE-BB6A-738F4E74F4C8}" type="sibTrans" cxnId="{433F64BF-F73C-41D7-A8FD-58CE27FB895E}">
      <dgm:prSet/>
      <dgm:spPr/>
      <dgm:t>
        <a:bodyPr/>
        <a:lstStyle/>
        <a:p>
          <a:endParaRPr lang="en-US"/>
        </a:p>
      </dgm:t>
    </dgm:pt>
    <dgm:pt modelId="{930B94CC-F70A-45D1-BB99-E8D6682308BF}">
      <dgm:prSet/>
      <dgm:spPr/>
      <dgm:t>
        <a:bodyPr/>
        <a:lstStyle/>
        <a:p>
          <a:r>
            <a:rPr lang="en-US"/>
            <a:t>Poor communication</a:t>
          </a:r>
        </a:p>
      </dgm:t>
    </dgm:pt>
    <dgm:pt modelId="{7AFE7C33-A2E2-4B54-A053-1B393F2D7B3A}" type="parTrans" cxnId="{F4B5CFB7-84DA-44DB-BE9C-35192546EDD5}">
      <dgm:prSet/>
      <dgm:spPr/>
      <dgm:t>
        <a:bodyPr/>
        <a:lstStyle/>
        <a:p>
          <a:endParaRPr lang="en-US"/>
        </a:p>
      </dgm:t>
    </dgm:pt>
    <dgm:pt modelId="{8FFBFD13-835E-4FE1-9F39-D8B7ACF4287B}" type="sibTrans" cxnId="{F4B5CFB7-84DA-44DB-BE9C-35192546EDD5}">
      <dgm:prSet/>
      <dgm:spPr/>
      <dgm:t>
        <a:bodyPr/>
        <a:lstStyle/>
        <a:p>
          <a:endParaRPr lang="en-US"/>
        </a:p>
      </dgm:t>
    </dgm:pt>
    <dgm:pt modelId="{0FC2C44C-5F47-4196-9B95-F4BC2C674EA6}">
      <dgm:prSet/>
      <dgm:spPr/>
      <dgm:t>
        <a:bodyPr/>
        <a:lstStyle/>
        <a:p>
          <a:r>
            <a:rPr lang="en-US" dirty="0"/>
            <a:t>These can cause several months of delays negatively impacting responsiveness to market demands</a:t>
          </a:r>
        </a:p>
      </dgm:t>
    </dgm:pt>
    <dgm:pt modelId="{A731FF5E-1B6F-4418-93A2-4215CC8851E3}" type="parTrans" cxnId="{5631FFC7-44B7-4FC1-848C-EC90BB72E8BC}">
      <dgm:prSet/>
      <dgm:spPr/>
      <dgm:t>
        <a:bodyPr/>
        <a:lstStyle/>
        <a:p>
          <a:endParaRPr lang="en-US"/>
        </a:p>
      </dgm:t>
    </dgm:pt>
    <dgm:pt modelId="{0F5A67F9-58F6-4CA0-B113-E5F293B035DD}" type="sibTrans" cxnId="{5631FFC7-44B7-4FC1-848C-EC90BB72E8BC}">
      <dgm:prSet/>
      <dgm:spPr/>
      <dgm:t>
        <a:bodyPr/>
        <a:lstStyle/>
        <a:p>
          <a:endParaRPr lang="en-US"/>
        </a:p>
      </dgm:t>
    </dgm:pt>
    <dgm:pt modelId="{AE94D223-9BE0-9D40-8D7E-FA837ABB316D}" type="pres">
      <dgm:prSet presAssocID="{73AC13FA-108D-4802-9FD9-8C68C015008E}" presName="linear" presStyleCnt="0">
        <dgm:presLayoutVars>
          <dgm:animLvl val="lvl"/>
          <dgm:resizeHandles val="exact"/>
        </dgm:presLayoutVars>
      </dgm:prSet>
      <dgm:spPr/>
    </dgm:pt>
    <dgm:pt modelId="{6F8DF2FA-4B37-754C-A176-07BCEE7B4F75}" type="pres">
      <dgm:prSet presAssocID="{CC508ABB-BCF5-43E6-BD9D-2EA9D995642B}" presName="parentText" presStyleLbl="node1" presStyleIdx="0" presStyleCnt="2">
        <dgm:presLayoutVars>
          <dgm:chMax val="0"/>
          <dgm:bulletEnabled val="1"/>
        </dgm:presLayoutVars>
      </dgm:prSet>
      <dgm:spPr/>
    </dgm:pt>
    <dgm:pt modelId="{BA630820-400C-6346-AF25-ABA9E480D34A}" type="pres">
      <dgm:prSet presAssocID="{CC508ABB-BCF5-43E6-BD9D-2EA9D995642B}" presName="childText" presStyleLbl="revTx" presStyleIdx="0" presStyleCnt="1">
        <dgm:presLayoutVars>
          <dgm:bulletEnabled val="1"/>
        </dgm:presLayoutVars>
      </dgm:prSet>
      <dgm:spPr/>
    </dgm:pt>
    <dgm:pt modelId="{00AA284D-6950-4346-B11E-DBD4525792DD}" type="pres">
      <dgm:prSet presAssocID="{0FC2C44C-5F47-4196-9B95-F4BC2C674EA6}" presName="parentText" presStyleLbl="node1" presStyleIdx="1" presStyleCnt="2">
        <dgm:presLayoutVars>
          <dgm:chMax val="0"/>
          <dgm:bulletEnabled val="1"/>
        </dgm:presLayoutVars>
      </dgm:prSet>
      <dgm:spPr/>
    </dgm:pt>
  </dgm:ptLst>
  <dgm:cxnLst>
    <dgm:cxn modelId="{442FBD10-BE1E-8940-BB23-258FF72080A7}" type="presOf" srcId="{E30CA395-224F-43EB-8706-C443BC46F25C}" destId="{BA630820-400C-6346-AF25-ABA9E480D34A}" srcOrd="0" destOrd="1" presId="urn:microsoft.com/office/officeart/2005/8/layout/vList2"/>
    <dgm:cxn modelId="{7687171E-D81E-6E40-98ED-73E9D429B674}" type="presOf" srcId="{BBDE705C-5E2E-426A-BAB9-692BA3C8F59C}" destId="{BA630820-400C-6346-AF25-ABA9E480D34A}" srcOrd="0" destOrd="0" presId="urn:microsoft.com/office/officeart/2005/8/layout/vList2"/>
    <dgm:cxn modelId="{C4BBE527-FB69-5A48-8267-C59CDCFA0BD0}" type="presOf" srcId="{0FC2C44C-5F47-4196-9B95-F4BC2C674EA6}" destId="{00AA284D-6950-4346-B11E-DBD4525792DD}" srcOrd="0" destOrd="0" presId="urn:microsoft.com/office/officeart/2005/8/layout/vList2"/>
    <dgm:cxn modelId="{B677DA2F-248D-CB44-A97F-BEB912E2D7B0}" type="presOf" srcId="{930B94CC-F70A-45D1-BB99-E8D6682308BF}" destId="{BA630820-400C-6346-AF25-ABA9E480D34A}" srcOrd="0" destOrd="3" presId="urn:microsoft.com/office/officeart/2005/8/layout/vList2"/>
    <dgm:cxn modelId="{A2C3604E-4E40-A94D-929A-06E80FD8A4E8}" type="presOf" srcId="{73AC13FA-108D-4802-9FD9-8C68C015008E}" destId="{AE94D223-9BE0-9D40-8D7E-FA837ABB316D}" srcOrd="0" destOrd="0" presId="urn:microsoft.com/office/officeart/2005/8/layout/vList2"/>
    <dgm:cxn modelId="{B14B0D51-DCA0-FD49-AC47-7D5E96E64994}" type="presOf" srcId="{CC508ABB-BCF5-43E6-BD9D-2EA9D995642B}" destId="{6F8DF2FA-4B37-754C-A176-07BCEE7B4F75}" srcOrd="0" destOrd="0" presId="urn:microsoft.com/office/officeart/2005/8/layout/vList2"/>
    <dgm:cxn modelId="{84A865A3-383E-40B3-8CC8-4EA2ACDE380C}" srcId="{CC508ABB-BCF5-43E6-BD9D-2EA9D995642B}" destId="{E30CA395-224F-43EB-8706-C443BC46F25C}" srcOrd="1" destOrd="0" parTransId="{426A2BCC-8CAC-4CBA-910B-135B9F4CDACB}" sibTransId="{BCE102B5-33D4-47A8-8FAE-C56B905221E5}"/>
    <dgm:cxn modelId="{F4B5CFB7-84DA-44DB-BE9C-35192546EDD5}" srcId="{CC508ABB-BCF5-43E6-BD9D-2EA9D995642B}" destId="{930B94CC-F70A-45D1-BB99-E8D6682308BF}" srcOrd="3" destOrd="0" parTransId="{7AFE7C33-A2E2-4B54-A053-1B393F2D7B3A}" sibTransId="{8FFBFD13-835E-4FE1-9F39-D8B7ACF4287B}"/>
    <dgm:cxn modelId="{433F64BF-F73C-41D7-A8FD-58CE27FB895E}" srcId="{CC508ABB-BCF5-43E6-BD9D-2EA9D995642B}" destId="{CE8C37B9-6A0F-47A2-81FC-D033F0D2D585}" srcOrd="2" destOrd="0" parTransId="{95A7D7D4-C71C-4824-9F62-2E170CC61C59}" sibTransId="{A0BA4EC1-B20C-44BE-BB6A-738F4E74F4C8}"/>
    <dgm:cxn modelId="{F657C5C2-C391-9143-ACA7-77EE3360797E}" type="presOf" srcId="{CE8C37B9-6A0F-47A2-81FC-D033F0D2D585}" destId="{BA630820-400C-6346-AF25-ABA9E480D34A}" srcOrd="0" destOrd="2" presId="urn:microsoft.com/office/officeart/2005/8/layout/vList2"/>
    <dgm:cxn modelId="{5631FFC7-44B7-4FC1-848C-EC90BB72E8BC}" srcId="{73AC13FA-108D-4802-9FD9-8C68C015008E}" destId="{0FC2C44C-5F47-4196-9B95-F4BC2C674EA6}" srcOrd="1" destOrd="0" parTransId="{A731FF5E-1B6F-4418-93A2-4215CC8851E3}" sibTransId="{0F5A67F9-58F6-4CA0-B113-E5F293B035DD}"/>
    <dgm:cxn modelId="{94052FCF-2C88-40A5-86AA-CA578D5D3911}" srcId="{CC508ABB-BCF5-43E6-BD9D-2EA9D995642B}" destId="{BBDE705C-5E2E-426A-BAB9-692BA3C8F59C}" srcOrd="0" destOrd="0" parTransId="{4D2D7E5E-CD09-4274-A44E-94859BB88C3C}" sibTransId="{4AD0D751-1F29-4D02-855E-4A44B0C96D53}"/>
    <dgm:cxn modelId="{6441B5DE-A0FC-4BA0-B0BF-4B97A45439DF}" srcId="{73AC13FA-108D-4802-9FD9-8C68C015008E}" destId="{CC508ABB-BCF5-43E6-BD9D-2EA9D995642B}" srcOrd="0" destOrd="0" parTransId="{CD3A1B5C-3C27-4F9F-9258-AE28CCF7E711}" sibTransId="{D5A3E620-9472-4ECB-A692-F735F53E586C}"/>
    <dgm:cxn modelId="{782B7888-5E3B-604C-8213-DFFABA65A32A}" type="presParOf" srcId="{AE94D223-9BE0-9D40-8D7E-FA837ABB316D}" destId="{6F8DF2FA-4B37-754C-A176-07BCEE7B4F75}" srcOrd="0" destOrd="0" presId="urn:microsoft.com/office/officeart/2005/8/layout/vList2"/>
    <dgm:cxn modelId="{747610B5-E770-8E49-802E-874CDD972C35}" type="presParOf" srcId="{AE94D223-9BE0-9D40-8D7E-FA837ABB316D}" destId="{BA630820-400C-6346-AF25-ABA9E480D34A}" srcOrd="1" destOrd="0" presId="urn:microsoft.com/office/officeart/2005/8/layout/vList2"/>
    <dgm:cxn modelId="{BF5F2917-1998-D74E-ACA1-B0DC856229CA}" type="presParOf" srcId="{AE94D223-9BE0-9D40-8D7E-FA837ABB316D}" destId="{00AA284D-6950-4346-B11E-DBD4525792D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785D93-47DA-44E4-9F6C-CC5D4B76B624}" type="doc">
      <dgm:prSet loTypeId="urn:microsoft.com/office/officeart/2005/8/layout/vList5" loCatId="list" qsTypeId="urn:microsoft.com/office/officeart/2005/8/quickstyle/simple5" qsCatId="simple" csTypeId="urn:microsoft.com/office/officeart/2005/8/colors/accent2_2" csCatId="accent2"/>
      <dgm:spPr/>
      <dgm:t>
        <a:bodyPr/>
        <a:lstStyle/>
        <a:p>
          <a:endParaRPr lang="en-US"/>
        </a:p>
      </dgm:t>
    </dgm:pt>
    <dgm:pt modelId="{5566C5D6-ECB3-44DA-AF4D-3859C7797602}">
      <dgm:prSet/>
      <dgm:spPr/>
      <dgm:t>
        <a:bodyPr/>
        <a:lstStyle/>
        <a:p>
          <a:r>
            <a:rPr lang="en-US"/>
            <a:t>Long deployment lead times can lead to serious business impacts</a:t>
          </a:r>
        </a:p>
      </dgm:t>
    </dgm:pt>
    <dgm:pt modelId="{B4138D88-DBA7-4002-8BE6-6592613B92B6}" type="parTrans" cxnId="{FC2B5136-32FD-4C9B-8F7C-87B4BD29ED3F}">
      <dgm:prSet/>
      <dgm:spPr/>
      <dgm:t>
        <a:bodyPr/>
        <a:lstStyle/>
        <a:p>
          <a:endParaRPr lang="en-US"/>
        </a:p>
      </dgm:t>
    </dgm:pt>
    <dgm:pt modelId="{B743C382-A66E-4C96-8F09-84600707B6F4}" type="sibTrans" cxnId="{FC2B5136-32FD-4C9B-8F7C-87B4BD29ED3F}">
      <dgm:prSet/>
      <dgm:spPr/>
      <dgm:t>
        <a:bodyPr/>
        <a:lstStyle/>
        <a:p>
          <a:endParaRPr lang="en-US"/>
        </a:p>
      </dgm:t>
    </dgm:pt>
    <dgm:pt modelId="{F64E63D4-5BF1-4390-BC96-56513B505414}">
      <dgm:prSet/>
      <dgm:spPr/>
      <dgm:t>
        <a:bodyPr/>
        <a:lstStyle/>
        <a:p>
          <a:r>
            <a:rPr lang="en-US"/>
            <a:t>Missed opportunities and revenue loss due to delayed features</a:t>
          </a:r>
        </a:p>
      </dgm:t>
    </dgm:pt>
    <dgm:pt modelId="{E3365C2F-3EBC-4AEE-8D8F-B9EB501B53D3}" type="parTrans" cxnId="{CE5CE6EF-AFF2-4BD1-85B3-EF895F6542EB}">
      <dgm:prSet/>
      <dgm:spPr/>
      <dgm:t>
        <a:bodyPr/>
        <a:lstStyle/>
        <a:p>
          <a:endParaRPr lang="en-US"/>
        </a:p>
      </dgm:t>
    </dgm:pt>
    <dgm:pt modelId="{4F606CC5-CE0A-4AB9-B9ED-FF44C34284E2}" type="sibTrans" cxnId="{CE5CE6EF-AFF2-4BD1-85B3-EF895F6542EB}">
      <dgm:prSet/>
      <dgm:spPr/>
      <dgm:t>
        <a:bodyPr/>
        <a:lstStyle/>
        <a:p>
          <a:endParaRPr lang="en-US"/>
        </a:p>
      </dgm:t>
    </dgm:pt>
    <dgm:pt modelId="{F21C8E3F-F6D9-43B4-8AB9-56D9CD75A8CC}">
      <dgm:prSet/>
      <dgm:spPr/>
      <dgm:t>
        <a:bodyPr/>
        <a:lstStyle/>
        <a:p>
          <a:r>
            <a:rPr lang="en-US"/>
            <a:t>Increased technical debt as postponed projects accumulate</a:t>
          </a:r>
        </a:p>
      </dgm:t>
    </dgm:pt>
    <dgm:pt modelId="{C1B68507-85A8-4237-9063-32F63750184F}" type="parTrans" cxnId="{25099699-0899-4677-9F93-292329D598A5}">
      <dgm:prSet/>
      <dgm:spPr/>
      <dgm:t>
        <a:bodyPr/>
        <a:lstStyle/>
        <a:p>
          <a:endParaRPr lang="en-US"/>
        </a:p>
      </dgm:t>
    </dgm:pt>
    <dgm:pt modelId="{EA1F8CDE-3B59-4839-97AC-08E98670C232}" type="sibTrans" cxnId="{25099699-0899-4677-9F93-292329D598A5}">
      <dgm:prSet/>
      <dgm:spPr/>
      <dgm:t>
        <a:bodyPr/>
        <a:lstStyle/>
        <a:p>
          <a:endParaRPr lang="en-US"/>
        </a:p>
      </dgm:t>
    </dgm:pt>
    <dgm:pt modelId="{15C8CBDE-E6E6-4D71-8AC0-5B5BD6230F97}">
      <dgm:prSet/>
      <dgm:spPr/>
      <dgm:t>
        <a:bodyPr/>
        <a:lstStyle/>
        <a:p>
          <a:r>
            <a:rPr lang="en-US"/>
            <a:t>Declining customer satisfaction due to slower releases</a:t>
          </a:r>
        </a:p>
      </dgm:t>
    </dgm:pt>
    <dgm:pt modelId="{46307CC1-00E2-492B-B705-A313FD4E2A07}" type="parTrans" cxnId="{0AC6B544-59D1-4D6C-BA36-118052A1BA44}">
      <dgm:prSet/>
      <dgm:spPr/>
      <dgm:t>
        <a:bodyPr/>
        <a:lstStyle/>
        <a:p>
          <a:endParaRPr lang="en-US"/>
        </a:p>
      </dgm:t>
    </dgm:pt>
    <dgm:pt modelId="{49FD4AA0-5DFA-4717-B9B3-E806526F308B}" type="sibTrans" cxnId="{0AC6B544-59D1-4D6C-BA36-118052A1BA44}">
      <dgm:prSet/>
      <dgm:spPr/>
      <dgm:t>
        <a:bodyPr/>
        <a:lstStyle/>
        <a:p>
          <a:endParaRPr lang="en-US"/>
        </a:p>
      </dgm:t>
    </dgm:pt>
    <dgm:pt modelId="{6E17B51F-5CE0-49E4-8CCD-B0EFF80693D6}">
      <dgm:prSet/>
      <dgm:spPr/>
      <dgm:t>
        <a:bodyPr/>
        <a:lstStyle/>
        <a:p>
          <a:r>
            <a:rPr lang="en-US"/>
            <a:t>Leaves company at a competitive disadvantage</a:t>
          </a:r>
        </a:p>
      </dgm:t>
    </dgm:pt>
    <dgm:pt modelId="{72347C72-0818-4123-A094-CA7D1989947F}" type="parTrans" cxnId="{3E644622-DF38-45BC-AB1C-445604DBD72B}">
      <dgm:prSet/>
      <dgm:spPr/>
      <dgm:t>
        <a:bodyPr/>
        <a:lstStyle/>
        <a:p>
          <a:endParaRPr lang="en-US"/>
        </a:p>
      </dgm:t>
    </dgm:pt>
    <dgm:pt modelId="{34A438F1-DD1D-4723-AE76-527238A3C960}" type="sibTrans" cxnId="{3E644622-DF38-45BC-AB1C-445604DBD72B}">
      <dgm:prSet/>
      <dgm:spPr/>
      <dgm:t>
        <a:bodyPr/>
        <a:lstStyle/>
        <a:p>
          <a:endParaRPr lang="en-US"/>
        </a:p>
      </dgm:t>
    </dgm:pt>
    <dgm:pt modelId="{B02941DF-E8EE-A64E-BFD4-E78EEB4EEEE5}" type="pres">
      <dgm:prSet presAssocID="{D4785D93-47DA-44E4-9F6C-CC5D4B76B624}" presName="Name0" presStyleCnt="0">
        <dgm:presLayoutVars>
          <dgm:dir/>
          <dgm:animLvl val="lvl"/>
          <dgm:resizeHandles val="exact"/>
        </dgm:presLayoutVars>
      </dgm:prSet>
      <dgm:spPr/>
    </dgm:pt>
    <dgm:pt modelId="{B59DF257-E3EA-1D4C-8BB3-FF80AA167688}" type="pres">
      <dgm:prSet presAssocID="{5566C5D6-ECB3-44DA-AF4D-3859C7797602}" presName="linNode" presStyleCnt="0"/>
      <dgm:spPr/>
    </dgm:pt>
    <dgm:pt modelId="{3995E163-B17D-AA44-8585-E79F47E81D3E}" type="pres">
      <dgm:prSet presAssocID="{5566C5D6-ECB3-44DA-AF4D-3859C7797602}" presName="parentText" presStyleLbl="node1" presStyleIdx="0" presStyleCnt="1">
        <dgm:presLayoutVars>
          <dgm:chMax val="1"/>
          <dgm:bulletEnabled val="1"/>
        </dgm:presLayoutVars>
      </dgm:prSet>
      <dgm:spPr/>
    </dgm:pt>
    <dgm:pt modelId="{F659DB9A-F98B-4B49-A8C4-B9D539AABE5A}" type="pres">
      <dgm:prSet presAssocID="{5566C5D6-ECB3-44DA-AF4D-3859C7797602}" presName="descendantText" presStyleLbl="alignAccFollowNode1" presStyleIdx="0" presStyleCnt="1">
        <dgm:presLayoutVars>
          <dgm:bulletEnabled val="1"/>
        </dgm:presLayoutVars>
      </dgm:prSet>
      <dgm:spPr/>
    </dgm:pt>
  </dgm:ptLst>
  <dgm:cxnLst>
    <dgm:cxn modelId="{3E644622-DF38-45BC-AB1C-445604DBD72B}" srcId="{5566C5D6-ECB3-44DA-AF4D-3859C7797602}" destId="{6E17B51F-5CE0-49E4-8CCD-B0EFF80693D6}" srcOrd="3" destOrd="0" parTransId="{72347C72-0818-4123-A094-CA7D1989947F}" sibTransId="{34A438F1-DD1D-4723-AE76-527238A3C960}"/>
    <dgm:cxn modelId="{9136EA2A-DBA5-9F4E-8D1D-FEB8E4F88FBD}" type="presOf" srcId="{5566C5D6-ECB3-44DA-AF4D-3859C7797602}" destId="{3995E163-B17D-AA44-8585-E79F47E81D3E}" srcOrd="0" destOrd="0" presId="urn:microsoft.com/office/officeart/2005/8/layout/vList5"/>
    <dgm:cxn modelId="{FC2B5136-32FD-4C9B-8F7C-87B4BD29ED3F}" srcId="{D4785D93-47DA-44E4-9F6C-CC5D4B76B624}" destId="{5566C5D6-ECB3-44DA-AF4D-3859C7797602}" srcOrd="0" destOrd="0" parTransId="{B4138D88-DBA7-4002-8BE6-6592613B92B6}" sibTransId="{B743C382-A66E-4C96-8F09-84600707B6F4}"/>
    <dgm:cxn modelId="{AAE0C83F-2999-5B47-A7F4-9A6CFE70DD4C}" type="presOf" srcId="{D4785D93-47DA-44E4-9F6C-CC5D4B76B624}" destId="{B02941DF-E8EE-A64E-BFD4-E78EEB4EEEE5}" srcOrd="0" destOrd="0" presId="urn:microsoft.com/office/officeart/2005/8/layout/vList5"/>
    <dgm:cxn modelId="{0AC6B544-59D1-4D6C-BA36-118052A1BA44}" srcId="{5566C5D6-ECB3-44DA-AF4D-3859C7797602}" destId="{15C8CBDE-E6E6-4D71-8AC0-5B5BD6230F97}" srcOrd="2" destOrd="0" parTransId="{46307CC1-00E2-492B-B705-A313FD4E2A07}" sibTransId="{49FD4AA0-5DFA-4717-B9B3-E806526F308B}"/>
    <dgm:cxn modelId="{336D5657-0AED-184B-9936-47E315D2D4CC}" type="presOf" srcId="{F21C8E3F-F6D9-43B4-8AB9-56D9CD75A8CC}" destId="{F659DB9A-F98B-4B49-A8C4-B9D539AABE5A}" srcOrd="0" destOrd="1" presId="urn:microsoft.com/office/officeart/2005/8/layout/vList5"/>
    <dgm:cxn modelId="{35A6DA86-DA34-024B-B4A3-DA2F71D4E72D}" type="presOf" srcId="{F64E63D4-5BF1-4390-BC96-56513B505414}" destId="{F659DB9A-F98B-4B49-A8C4-B9D539AABE5A}" srcOrd="0" destOrd="0" presId="urn:microsoft.com/office/officeart/2005/8/layout/vList5"/>
    <dgm:cxn modelId="{25099699-0899-4677-9F93-292329D598A5}" srcId="{5566C5D6-ECB3-44DA-AF4D-3859C7797602}" destId="{F21C8E3F-F6D9-43B4-8AB9-56D9CD75A8CC}" srcOrd="1" destOrd="0" parTransId="{C1B68507-85A8-4237-9063-32F63750184F}" sibTransId="{EA1F8CDE-3B59-4839-97AC-08E98670C232}"/>
    <dgm:cxn modelId="{90F93EB0-1890-2B48-A0DB-2B551C630F0E}" type="presOf" srcId="{15C8CBDE-E6E6-4D71-8AC0-5B5BD6230F97}" destId="{F659DB9A-F98B-4B49-A8C4-B9D539AABE5A}" srcOrd="0" destOrd="2" presId="urn:microsoft.com/office/officeart/2005/8/layout/vList5"/>
    <dgm:cxn modelId="{C91216D6-17E5-DE40-BF92-434AB028EE91}" type="presOf" srcId="{6E17B51F-5CE0-49E4-8CCD-B0EFF80693D6}" destId="{F659DB9A-F98B-4B49-A8C4-B9D539AABE5A}" srcOrd="0" destOrd="3" presId="urn:microsoft.com/office/officeart/2005/8/layout/vList5"/>
    <dgm:cxn modelId="{CE5CE6EF-AFF2-4BD1-85B3-EF895F6542EB}" srcId="{5566C5D6-ECB3-44DA-AF4D-3859C7797602}" destId="{F64E63D4-5BF1-4390-BC96-56513B505414}" srcOrd="0" destOrd="0" parTransId="{E3365C2F-3EBC-4AEE-8D8F-B9EB501B53D3}" sibTransId="{4F606CC5-CE0A-4AB9-B9ED-FF44C34284E2}"/>
    <dgm:cxn modelId="{29E3B708-4D27-9C48-9645-FB4C6EDCB619}" type="presParOf" srcId="{B02941DF-E8EE-A64E-BFD4-E78EEB4EEEE5}" destId="{B59DF257-E3EA-1D4C-8BB3-FF80AA167688}" srcOrd="0" destOrd="0" presId="urn:microsoft.com/office/officeart/2005/8/layout/vList5"/>
    <dgm:cxn modelId="{0DAF6853-4048-7C41-8BFA-6B15E777F033}" type="presParOf" srcId="{B59DF257-E3EA-1D4C-8BB3-FF80AA167688}" destId="{3995E163-B17D-AA44-8585-E79F47E81D3E}" srcOrd="0" destOrd="0" presId="urn:microsoft.com/office/officeart/2005/8/layout/vList5"/>
    <dgm:cxn modelId="{969BC7A1-9A1F-2B40-BEA8-E795963D1EDA}" type="presParOf" srcId="{B59DF257-E3EA-1D4C-8BB3-FF80AA167688}" destId="{F659DB9A-F98B-4B49-A8C4-B9D539AABE5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E07858-7D95-4CDD-AD96-3E953AD483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90A49A3-02DD-491F-97A4-61276B1608D7}">
      <dgm:prSet/>
      <dgm:spPr/>
      <dgm:t>
        <a:bodyPr/>
        <a:lstStyle/>
        <a:p>
          <a:r>
            <a:rPr lang="en-US"/>
            <a:t>Continuous Integration/Continuous Delivery (CI/CD) can help automate the pipeline from code commit to deployment ensuring rapid releases</a:t>
          </a:r>
        </a:p>
      </dgm:t>
    </dgm:pt>
    <dgm:pt modelId="{863EC8B3-C1B2-47BE-A151-EFB47D5B73EA}" type="parTrans" cxnId="{6A3B6A21-F155-446D-9490-1FFEF514CBD2}">
      <dgm:prSet/>
      <dgm:spPr/>
      <dgm:t>
        <a:bodyPr/>
        <a:lstStyle/>
        <a:p>
          <a:endParaRPr lang="en-US"/>
        </a:p>
      </dgm:t>
    </dgm:pt>
    <dgm:pt modelId="{63A450DE-CDEA-4025-B2F1-464EB696E226}" type="sibTrans" cxnId="{6A3B6A21-F155-446D-9490-1FFEF514CBD2}">
      <dgm:prSet/>
      <dgm:spPr/>
      <dgm:t>
        <a:bodyPr/>
        <a:lstStyle/>
        <a:p>
          <a:endParaRPr lang="en-US"/>
        </a:p>
      </dgm:t>
    </dgm:pt>
    <dgm:pt modelId="{2F37E767-6E97-4227-9293-5062D8E065C2}">
      <dgm:prSet/>
      <dgm:spPr/>
      <dgm:t>
        <a:bodyPr/>
        <a:lstStyle/>
        <a:p>
          <a:r>
            <a:rPr lang="en-US"/>
            <a:t>A collaborative culture between development and operations aids in faster problem resolution and reduces handoff delays</a:t>
          </a:r>
        </a:p>
      </dgm:t>
    </dgm:pt>
    <dgm:pt modelId="{B28D2739-DA3C-4EC1-8C55-48164739089B}" type="parTrans" cxnId="{B98EAEE8-116F-493A-9FE5-284F2CD64A62}">
      <dgm:prSet/>
      <dgm:spPr/>
      <dgm:t>
        <a:bodyPr/>
        <a:lstStyle/>
        <a:p>
          <a:endParaRPr lang="en-US"/>
        </a:p>
      </dgm:t>
    </dgm:pt>
    <dgm:pt modelId="{F5C04C29-F464-40C2-9EA0-2868982FA82F}" type="sibTrans" cxnId="{B98EAEE8-116F-493A-9FE5-284F2CD64A62}">
      <dgm:prSet/>
      <dgm:spPr/>
      <dgm:t>
        <a:bodyPr/>
        <a:lstStyle/>
        <a:p>
          <a:endParaRPr lang="en-US"/>
        </a:p>
      </dgm:t>
    </dgm:pt>
    <dgm:pt modelId="{2464C7A4-FEDA-4330-B6DF-F8D37B52DA05}">
      <dgm:prSet/>
      <dgm:spPr/>
      <dgm:t>
        <a:bodyPr/>
        <a:lstStyle/>
        <a:p>
          <a:r>
            <a:rPr lang="en-US"/>
            <a:t>Implementing these practices can reduce Deployment Lead Times to mere minutes, enhancing agility and responsiveness.</a:t>
          </a:r>
        </a:p>
      </dgm:t>
    </dgm:pt>
    <dgm:pt modelId="{BC245532-3632-4AD2-81A4-D0076E65BB7B}" type="parTrans" cxnId="{9D198287-D621-4C10-90FC-71CD041B0610}">
      <dgm:prSet/>
      <dgm:spPr/>
      <dgm:t>
        <a:bodyPr/>
        <a:lstStyle/>
        <a:p>
          <a:endParaRPr lang="en-US"/>
        </a:p>
      </dgm:t>
    </dgm:pt>
    <dgm:pt modelId="{BBA5E8BA-290D-4961-B296-B598F2501B64}" type="sibTrans" cxnId="{9D198287-D621-4C10-90FC-71CD041B0610}">
      <dgm:prSet/>
      <dgm:spPr/>
      <dgm:t>
        <a:bodyPr/>
        <a:lstStyle/>
        <a:p>
          <a:endParaRPr lang="en-US"/>
        </a:p>
      </dgm:t>
    </dgm:pt>
    <dgm:pt modelId="{4FF15220-FB62-4B7B-8DBC-F1A5C6A5CB45}" type="pres">
      <dgm:prSet presAssocID="{D6E07858-7D95-4CDD-AD96-3E953AD483CF}" presName="root" presStyleCnt="0">
        <dgm:presLayoutVars>
          <dgm:dir/>
          <dgm:resizeHandles val="exact"/>
        </dgm:presLayoutVars>
      </dgm:prSet>
      <dgm:spPr/>
    </dgm:pt>
    <dgm:pt modelId="{28636CC7-9AA3-413A-BA91-54E2E9D5228F}" type="pres">
      <dgm:prSet presAssocID="{890A49A3-02DD-491F-97A4-61276B1608D7}" presName="compNode" presStyleCnt="0"/>
      <dgm:spPr/>
    </dgm:pt>
    <dgm:pt modelId="{66902B5F-D7F6-4BD0-9B6A-4D960ED64A27}" type="pres">
      <dgm:prSet presAssocID="{890A49A3-02DD-491F-97A4-61276B1608D7}" presName="bgRect" presStyleLbl="bgShp" presStyleIdx="0" presStyleCnt="3"/>
      <dgm:spPr/>
    </dgm:pt>
    <dgm:pt modelId="{BD19AEC4-A957-4B15-80B2-83FBFD94D957}" type="pres">
      <dgm:prSet presAssocID="{890A49A3-02DD-491F-97A4-61276B1608D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0DB79445-2599-43B7-83DA-442C05C8CA98}" type="pres">
      <dgm:prSet presAssocID="{890A49A3-02DD-491F-97A4-61276B1608D7}" presName="spaceRect" presStyleCnt="0"/>
      <dgm:spPr/>
    </dgm:pt>
    <dgm:pt modelId="{6DDBFD98-2BF8-4730-9538-80ED2850B5C1}" type="pres">
      <dgm:prSet presAssocID="{890A49A3-02DD-491F-97A4-61276B1608D7}" presName="parTx" presStyleLbl="revTx" presStyleIdx="0" presStyleCnt="3">
        <dgm:presLayoutVars>
          <dgm:chMax val="0"/>
          <dgm:chPref val="0"/>
        </dgm:presLayoutVars>
      </dgm:prSet>
      <dgm:spPr/>
    </dgm:pt>
    <dgm:pt modelId="{8D4F2008-4E99-4DD2-AC00-E4B30A99B05C}" type="pres">
      <dgm:prSet presAssocID="{63A450DE-CDEA-4025-B2F1-464EB696E226}" presName="sibTrans" presStyleCnt="0"/>
      <dgm:spPr/>
    </dgm:pt>
    <dgm:pt modelId="{98F1DCF9-95C5-498C-839A-13311492A374}" type="pres">
      <dgm:prSet presAssocID="{2F37E767-6E97-4227-9293-5062D8E065C2}" presName="compNode" presStyleCnt="0"/>
      <dgm:spPr/>
    </dgm:pt>
    <dgm:pt modelId="{1EF10F98-C76A-4460-91B8-5A922A15F886}" type="pres">
      <dgm:prSet presAssocID="{2F37E767-6E97-4227-9293-5062D8E065C2}" presName="bgRect" presStyleLbl="bgShp" presStyleIdx="1" presStyleCnt="3"/>
      <dgm:spPr/>
    </dgm:pt>
    <dgm:pt modelId="{25AAE2BE-403D-40DD-932C-C4E986CD9911}" type="pres">
      <dgm:prSet presAssocID="{2F37E767-6E97-4227-9293-5062D8E065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0870A4C7-67E4-4598-8C47-8F533FA322E2}" type="pres">
      <dgm:prSet presAssocID="{2F37E767-6E97-4227-9293-5062D8E065C2}" presName="spaceRect" presStyleCnt="0"/>
      <dgm:spPr/>
    </dgm:pt>
    <dgm:pt modelId="{BE23458C-76D3-42D9-8CAC-F35236855122}" type="pres">
      <dgm:prSet presAssocID="{2F37E767-6E97-4227-9293-5062D8E065C2}" presName="parTx" presStyleLbl="revTx" presStyleIdx="1" presStyleCnt="3">
        <dgm:presLayoutVars>
          <dgm:chMax val="0"/>
          <dgm:chPref val="0"/>
        </dgm:presLayoutVars>
      </dgm:prSet>
      <dgm:spPr/>
    </dgm:pt>
    <dgm:pt modelId="{58BB50DD-E12B-428E-9025-B6EC7427B672}" type="pres">
      <dgm:prSet presAssocID="{F5C04C29-F464-40C2-9EA0-2868982FA82F}" presName="sibTrans" presStyleCnt="0"/>
      <dgm:spPr/>
    </dgm:pt>
    <dgm:pt modelId="{D6DEED70-0358-4414-9C54-A714C851EBAF}" type="pres">
      <dgm:prSet presAssocID="{2464C7A4-FEDA-4330-B6DF-F8D37B52DA05}" presName="compNode" presStyleCnt="0"/>
      <dgm:spPr/>
    </dgm:pt>
    <dgm:pt modelId="{3FEB9059-F826-4E57-9D15-24FFBADD3C74}" type="pres">
      <dgm:prSet presAssocID="{2464C7A4-FEDA-4330-B6DF-F8D37B52DA05}" presName="bgRect" presStyleLbl="bgShp" presStyleIdx="2" presStyleCnt="3"/>
      <dgm:spPr/>
    </dgm:pt>
    <dgm:pt modelId="{8845BB0D-6EBD-413B-B9BE-21FA2ADAB23D}" type="pres">
      <dgm:prSet presAssocID="{2464C7A4-FEDA-4330-B6DF-F8D37B52DA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7B1FBA70-C5DE-4DD6-96F4-F0C567F92343}" type="pres">
      <dgm:prSet presAssocID="{2464C7A4-FEDA-4330-B6DF-F8D37B52DA05}" presName="spaceRect" presStyleCnt="0"/>
      <dgm:spPr/>
    </dgm:pt>
    <dgm:pt modelId="{42EDFE2C-EE26-4670-B0B7-8DE3B5125716}" type="pres">
      <dgm:prSet presAssocID="{2464C7A4-FEDA-4330-B6DF-F8D37B52DA05}" presName="parTx" presStyleLbl="revTx" presStyleIdx="2" presStyleCnt="3">
        <dgm:presLayoutVars>
          <dgm:chMax val="0"/>
          <dgm:chPref val="0"/>
        </dgm:presLayoutVars>
      </dgm:prSet>
      <dgm:spPr/>
    </dgm:pt>
  </dgm:ptLst>
  <dgm:cxnLst>
    <dgm:cxn modelId="{6A3B6A21-F155-446D-9490-1FFEF514CBD2}" srcId="{D6E07858-7D95-4CDD-AD96-3E953AD483CF}" destId="{890A49A3-02DD-491F-97A4-61276B1608D7}" srcOrd="0" destOrd="0" parTransId="{863EC8B3-C1B2-47BE-A151-EFB47D5B73EA}" sibTransId="{63A450DE-CDEA-4025-B2F1-464EB696E226}"/>
    <dgm:cxn modelId="{328AE74A-C1E4-4E78-8B9D-B6878A17856D}" type="presOf" srcId="{2F37E767-6E97-4227-9293-5062D8E065C2}" destId="{BE23458C-76D3-42D9-8CAC-F35236855122}" srcOrd="0" destOrd="0" presId="urn:microsoft.com/office/officeart/2018/2/layout/IconVerticalSolidList"/>
    <dgm:cxn modelId="{4E6A864D-F5AC-471B-9CD1-C74833665BC9}" type="presOf" srcId="{890A49A3-02DD-491F-97A4-61276B1608D7}" destId="{6DDBFD98-2BF8-4730-9538-80ED2850B5C1}" srcOrd="0" destOrd="0" presId="urn:microsoft.com/office/officeart/2018/2/layout/IconVerticalSolidList"/>
    <dgm:cxn modelId="{E88B9560-A81F-462B-BF6E-3A481396E559}" type="presOf" srcId="{D6E07858-7D95-4CDD-AD96-3E953AD483CF}" destId="{4FF15220-FB62-4B7B-8DBC-F1A5C6A5CB45}" srcOrd="0" destOrd="0" presId="urn:microsoft.com/office/officeart/2018/2/layout/IconVerticalSolidList"/>
    <dgm:cxn modelId="{9D198287-D621-4C10-90FC-71CD041B0610}" srcId="{D6E07858-7D95-4CDD-AD96-3E953AD483CF}" destId="{2464C7A4-FEDA-4330-B6DF-F8D37B52DA05}" srcOrd="2" destOrd="0" parTransId="{BC245532-3632-4AD2-81A4-D0076E65BB7B}" sibTransId="{BBA5E8BA-290D-4961-B296-B598F2501B64}"/>
    <dgm:cxn modelId="{5B7D95DF-4604-4C9B-9256-F2B13E57E5EE}" type="presOf" srcId="{2464C7A4-FEDA-4330-B6DF-F8D37B52DA05}" destId="{42EDFE2C-EE26-4670-B0B7-8DE3B5125716}" srcOrd="0" destOrd="0" presId="urn:microsoft.com/office/officeart/2018/2/layout/IconVerticalSolidList"/>
    <dgm:cxn modelId="{B98EAEE8-116F-493A-9FE5-284F2CD64A62}" srcId="{D6E07858-7D95-4CDD-AD96-3E953AD483CF}" destId="{2F37E767-6E97-4227-9293-5062D8E065C2}" srcOrd="1" destOrd="0" parTransId="{B28D2739-DA3C-4EC1-8C55-48164739089B}" sibTransId="{F5C04C29-F464-40C2-9EA0-2868982FA82F}"/>
    <dgm:cxn modelId="{4134744C-1E17-4263-89A0-57D73D048A42}" type="presParOf" srcId="{4FF15220-FB62-4B7B-8DBC-F1A5C6A5CB45}" destId="{28636CC7-9AA3-413A-BA91-54E2E9D5228F}" srcOrd="0" destOrd="0" presId="urn:microsoft.com/office/officeart/2018/2/layout/IconVerticalSolidList"/>
    <dgm:cxn modelId="{B8F80604-3E90-40B2-A505-288F2E111E9E}" type="presParOf" srcId="{28636CC7-9AA3-413A-BA91-54E2E9D5228F}" destId="{66902B5F-D7F6-4BD0-9B6A-4D960ED64A27}" srcOrd="0" destOrd="0" presId="urn:microsoft.com/office/officeart/2018/2/layout/IconVerticalSolidList"/>
    <dgm:cxn modelId="{214FD096-79B9-4FD5-867D-3D62E415AEBE}" type="presParOf" srcId="{28636CC7-9AA3-413A-BA91-54E2E9D5228F}" destId="{BD19AEC4-A957-4B15-80B2-83FBFD94D957}" srcOrd="1" destOrd="0" presId="urn:microsoft.com/office/officeart/2018/2/layout/IconVerticalSolidList"/>
    <dgm:cxn modelId="{88BE334F-5113-474B-AD4D-646CC5D9C27F}" type="presParOf" srcId="{28636CC7-9AA3-413A-BA91-54E2E9D5228F}" destId="{0DB79445-2599-43B7-83DA-442C05C8CA98}" srcOrd="2" destOrd="0" presId="urn:microsoft.com/office/officeart/2018/2/layout/IconVerticalSolidList"/>
    <dgm:cxn modelId="{2D94EE03-3519-46D5-8F6B-85040213AAE0}" type="presParOf" srcId="{28636CC7-9AA3-413A-BA91-54E2E9D5228F}" destId="{6DDBFD98-2BF8-4730-9538-80ED2850B5C1}" srcOrd="3" destOrd="0" presId="urn:microsoft.com/office/officeart/2018/2/layout/IconVerticalSolidList"/>
    <dgm:cxn modelId="{7297E0E1-F5D5-4D4C-98C5-B8004FF8B27A}" type="presParOf" srcId="{4FF15220-FB62-4B7B-8DBC-F1A5C6A5CB45}" destId="{8D4F2008-4E99-4DD2-AC00-E4B30A99B05C}" srcOrd="1" destOrd="0" presId="urn:microsoft.com/office/officeart/2018/2/layout/IconVerticalSolidList"/>
    <dgm:cxn modelId="{BDA6A973-8079-4168-B954-78D0B61DE1B8}" type="presParOf" srcId="{4FF15220-FB62-4B7B-8DBC-F1A5C6A5CB45}" destId="{98F1DCF9-95C5-498C-839A-13311492A374}" srcOrd="2" destOrd="0" presId="urn:microsoft.com/office/officeart/2018/2/layout/IconVerticalSolidList"/>
    <dgm:cxn modelId="{ED8EA2FB-D626-4604-92F6-11507CB595B8}" type="presParOf" srcId="{98F1DCF9-95C5-498C-839A-13311492A374}" destId="{1EF10F98-C76A-4460-91B8-5A922A15F886}" srcOrd="0" destOrd="0" presId="urn:microsoft.com/office/officeart/2018/2/layout/IconVerticalSolidList"/>
    <dgm:cxn modelId="{37915C56-AA74-4809-BFAD-AE64B4D44059}" type="presParOf" srcId="{98F1DCF9-95C5-498C-839A-13311492A374}" destId="{25AAE2BE-403D-40DD-932C-C4E986CD9911}" srcOrd="1" destOrd="0" presId="urn:microsoft.com/office/officeart/2018/2/layout/IconVerticalSolidList"/>
    <dgm:cxn modelId="{1EC2220A-86A1-4D18-B6E9-0516E083FA49}" type="presParOf" srcId="{98F1DCF9-95C5-498C-839A-13311492A374}" destId="{0870A4C7-67E4-4598-8C47-8F533FA322E2}" srcOrd="2" destOrd="0" presId="urn:microsoft.com/office/officeart/2018/2/layout/IconVerticalSolidList"/>
    <dgm:cxn modelId="{4DFA5DC4-A540-4DF1-B7E4-16B386EC0E5A}" type="presParOf" srcId="{98F1DCF9-95C5-498C-839A-13311492A374}" destId="{BE23458C-76D3-42D9-8CAC-F35236855122}" srcOrd="3" destOrd="0" presId="urn:microsoft.com/office/officeart/2018/2/layout/IconVerticalSolidList"/>
    <dgm:cxn modelId="{C4747349-2489-4459-BF26-2692419F84D5}" type="presParOf" srcId="{4FF15220-FB62-4B7B-8DBC-F1A5C6A5CB45}" destId="{58BB50DD-E12B-428E-9025-B6EC7427B672}" srcOrd="3" destOrd="0" presId="urn:microsoft.com/office/officeart/2018/2/layout/IconVerticalSolidList"/>
    <dgm:cxn modelId="{18F0DE77-B44C-4C72-87A8-36E1A89B6A97}" type="presParOf" srcId="{4FF15220-FB62-4B7B-8DBC-F1A5C6A5CB45}" destId="{D6DEED70-0358-4414-9C54-A714C851EBAF}" srcOrd="4" destOrd="0" presId="urn:microsoft.com/office/officeart/2018/2/layout/IconVerticalSolidList"/>
    <dgm:cxn modelId="{E88EA042-DC05-4864-BF81-92411F4663E7}" type="presParOf" srcId="{D6DEED70-0358-4414-9C54-A714C851EBAF}" destId="{3FEB9059-F826-4E57-9D15-24FFBADD3C74}" srcOrd="0" destOrd="0" presId="urn:microsoft.com/office/officeart/2018/2/layout/IconVerticalSolidList"/>
    <dgm:cxn modelId="{4DFE3BB8-22EB-4819-B00F-27F36F02C4E7}" type="presParOf" srcId="{D6DEED70-0358-4414-9C54-A714C851EBAF}" destId="{8845BB0D-6EBD-413B-B9BE-21FA2ADAB23D}" srcOrd="1" destOrd="0" presId="urn:microsoft.com/office/officeart/2018/2/layout/IconVerticalSolidList"/>
    <dgm:cxn modelId="{95C595CF-E003-457C-B6E8-FAEFDB4069F9}" type="presParOf" srcId="{D6DEED70-0358-4414-9C54-A714C851EBAF}" destId="{7B1FBA70-C5DE-4DD6-96F4-F0C567F92343}" srcOrd="2" destOrd="0" presId="urn:microsoft.com/office/officeart/2018/2/layout/IconVerticalSolidList"/>
    <dgm:cxn modelId="{B243BED9-D53D-41A8-A52C-2C520B9EE27F}" type="presParOf" srcId="{D6DEED70-0358-4414-9C54-A714C851EBAF}" destId="{42EDFE2C-EE26-4670-B0B7-8DE3B51257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1C4E25-EBDD-4BB0-9A0F-4EFAC5FE1D2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CD1F598-6B7C-4222-9C16-BFBEAEDE11B5}">
      <dgm:prSet/>
      <dgm:spPr/>
      <dgm:t>
        <a:bodyPr/>
        <a:lstStyle/>
        <a:p>
          <a:r>
            <a:rPr lang="en-US"/>
            <a:t>Rapid deployment lead times promote competitive advantages:</a:t>
          </a:r>
        </a:p>
      </dgm:t>
    </dgm:pt>
    <dgm:pt modelId="{0A112E4E-34A6-4CE8-8E2B-9447E1C9B369}" type="parTrans" cxnId="{44C0E92F-34BF-4292-ADB7-DBBCF2655DD8}">
      <dgm:prSet/>
      <dgm:spPr/>
      <dgm:t>
        <a:bodyPr/>
        <a:lstStyle/>
        <a:p>
          <a:endParaRPr lang="en-US"/>
        </a:p>
      </dgm:t>
    </dgm:pt>
    <dgm:pt modelId="{569F61EB-0701-4C65-976A-A39FF6790F35}" type="sibTrans" cxnId="{44C0E92F-34BF-4292-ADB7-DBBCF2655DD8}">
      <dgm:prSet/>
      <dgm:spPr/>
      <dgm:t>
        <a:bodyPr/>
        <a:lstStyle/>
        <a:p>
          <a:endParaRPr lang="en-US"/>
        </a:p>
      </dgm:t>
    </dgm:pt>
    <dgm:pt modelId="{FFCC1359-FA0F-48C4-9EF6-C380CC3F4222}">
      <dgm:prSet/>
      <dgm:spPr/>
      <dgm:t>
        <a:bodyPr/>
        <a:lstStyle/>
        <a:p>
          <a:r>
            <a:rPr lang="en-US"/>
            <a:t>Faster time-to-market for new features and updates</a:t>
          </a:r>
        </a:p>
      </dgm:t>
    </dgm:pt>
    <dgm:pt modelId="{2143CDC0-9C99-4780-AFAF-6CCE2ACE29C2}" type="parTrans" cxnId="{267A4F46-B5D8-4178-960E-2EB62F074BB9}">
      <dgm:prSet/>
      <dgm:spPr/>
      <dgm:t>
        <a:bodyPr/>
        <a:lstStyle/>
        <a:p>
          <a:endParaRPr lang="en-US"/>
        </a:p>
      </dgm:t>
    </dgm:pt>
    <dgm:pt modelId="{86882F5E-E82B-4A61-B5E2-E6E0CD6098F8}" type="sibTrans" cxnId="{267A4F46-B5D8-4178-960E-2EB62F074BB9}">
      <dgm:prSet/>
      <dgm:spPr/>
      <dgm:t>
        <a:bodyPr/>
        <a:lstStyle/>
        <a:p>
          <a:endParaRPr lang="en-US"/>
        </a:p>
      </dgm:t>
    </dgm:pt>
    <dgm:pt modelId="{6C9FAA63-C5A7-48F8-92A5-C12EA90844A0}">
      <dgm:prSet/>
      <dgm:spPr/>
      <dgm:t>
        <a:bodyPr/>
        <a:lstStyle/>
        <a:p>
          <a:r>
            <a:rPr lang="en-US"/>
            <a:t>Improved customer satisfaction through timely delivery of requested features</a:t>
          </a:r>
        </a:p>
      </dgm:t>
    </dgm:pt>
    <dgm:pt modelId="{C87778FC-681C-420C-AFFD-6730ED57061A}" type="parTrans" cxnId="{B22A506B-ED47-4C36-88FE-114922BB6E70}">
      <dgm:prSet/>
      <dgm:spPr/>
      <dgm:t>
        <a:bodyPr/>
        <a:lstStyle/>
        <a:p>
          <a:endParaRPr lang="en-US"/>
        </a:p>
      </dgm:t>
    </dgm:pt>
    <dgm:pt modelId="{50F69333-3484-4D38-937D-BEB2F47E16D8}" type="sibTrans" cxnId="{B22A506B-ED47-4C36-88FE-114922BB6E70}">
      <dgm:prSet/>
      <dgm:spPr/>
      <dgm:t>
        <a:bodyPr/>
        <a:lstStyle/>
        <a:p>
          <a:endParaRPr lang="en-US"/>
        </a:p>
      </dgm:t>
    </dgm:pt>
    <dgm:pt modelId="{B7B17ADA-D953-4D15-A1FD-7547265D425C}">
      <dgm:prSet/>
      <dgm:spPr/>
      <dgm:t>
        <a:bodyPr/>
        <a:lstStyle/>
        <a:p>
          <a:r>
            <a:rPr lang="en-US"/>
            <a:t>Enhanced ability to adapt to emerging market trends and customer feedback swiftly</a:t>
          </a:r>
        </a:p>
      </dgm:t>
    </dgm:pt>
    <dgm:pt modelId="{0D6CC04F-BCF0-49A3-8152-5BAF780C82D8}" type="parTrans" cxnId="{780BBDEF-D087-42EA-8F11-7978F98CC960}">
      <dgm:prSet/>
      <dgm:spPr/>
      <dgm:t>
        <a:bodyPr/>
        <a:lstStyle/>
        <a:p>
          <a:endParaRPr lang="en-US"/>
        </a:p>
      </dgm:t>
    </dgm:pt>
    <dgm:pt modelId="{4A7E666B-9ADD-4C5D-8AB6-3B492829DB80}" type="sibTrans" cxnId="{780BBDEF-D087-42EA-8F11-7978F98CC960}">
      <dgm:prSet/>
      <dgm:spPr/>
      <dgm:t>
        <a:bodyPr/>
        <a:lstStyle/>
        <a:p>
          <a:endParaRPr lang="en-US"/>
        </a:p>
      </dgm:t>
    </dgm:pt>
    <dgm:pt modelId="{C6D83886-9BCC-D942-BDE0-2133B0031245}" type="pres">
      <dgm:prSet presAssocID="{131C4E25-EBDD-4BB0-9A0F-4EFAC5FE1D2B}" presName="linear" presStyleCnt="0">
        <dgm:presLayoutVars>
          <dgm:animLvl val="lvl"/>
          <dgm:resizeHandles val="exact"/>
        </dgm:presLayoutVars>
      </dgm:prSet>
      <dgm:spPr/>
    </dgm:pt>
    <dgm:pt modelId="{29EF1483-AE74-E043-82A4-0C99D3DF66E7}" type="pres">
      <dgm:prSet presAssocID="{4CD1F598-6B7C-4222-9C16-BFBEAEDE11B5}" presName="parentText" presStyleLbl="node1" presStyleIdx="0" presStyleCnt="1">
        <dgm:presLayoutVars>
          <dgm:chMax val="0"/>
          <dgm:bulletEnabled val="1"/>
        </dgm:presLayoutVars>
      </dgm:prSet>
      <dgm:spPr/>
    </dgm:pt>
    <dgm:pt modelId="{2F64D58C-3747-9A45-8201-9A821F197DDC}" type="pres">
      <dgm:prSet presAssocID="{4CD1F598-6B7C-4222-9C16-BFBEAEDE11B5}" presName="childText" presStyleLbl="revTx" presStyleIdx="0" presStyleCnt="1">
        <dgm:presLayoutVars>
          <dgm:bulletEnabled val="1"/>
        </dgm:presLayoutVars>
      </dgm:prSet>
      <dgm:spPr/>
    </dgm:pt>
  </dgm:ptLst>
  <dgm:cxnLst>
    <dgm:cxn modelId="{1A0A271B-0104-6D4E-AF48-3AD2E972DBA1}" type="presOf" srcId="{6C9FAA63-C5A7-48F8-92A5-C12EA90844A0}" destId="{2F64D58C-3747-9A45-8201-9A821F197DDC}" srcOrd="0" destOrd="1" presId="urn:microsoft.com/office/officeart/2005/8/layout/vList2"/>
    <dgm:cxn modelId="{44C0E92F-34BF-4292-ADB7-DBBCF2655DD8}" srcId="{131C4E25-EBDD-4BB0-9A0F-4EFAC5FE1D2B}" destId="{4CD1F598-6B7C-4222-9C16-BFBEAEDE11B5}" srcOrd="0" destOrd="0" parTransId="{0A112E4E-34A6-4CE8-8E2B-9447E1C9B369}" sibTransId="{569F61EB-0701-4C65-976A-A39FF6790F35}"/>
    <dgm:cxn modelId="{99B9E23A-7F11-044A-A6B4-196491FE3749}" type="presOf" srcId="{4CD1F598-6B7C-4222-9C16-BFBEAEDE11B5}" destId="{29EF1483-AE74-E043-82A4-0C99D3DF66E7}" srcOrd="0" destOrd="0" presId="urn:microsoft.com/office/officeart/2005/8/layout/vList2"/>
    <dgm:cxn modelId="{267A4F46-B5D8-4178-960E-2EB62F074BB9}" srcId="{4CD1F598-6B7C-4222-9C16-BFBEAEDE11B5}" destId="{FFCC1359-FA0F-48C4-9EF6-C380CC3F4222}" srcOrd="0" destOrd="0" parTransId="{2143CDC0-9C99-4780-AFAF-6CCE2ACE29C2}" sibTransId="{86882F5E-E82B-4A61-B5E2-E6E0CD6098F8}"/>
    <dgm:cxn modelId="{F5F68C68-EA48-9741-8D68-C8DF7190004A}" type="presOf" srcId="{131C4E25-EBDD-4BB0-9A0F-4EFAC5FE1D2B}" destId="{C6D83886-9BCC-D942-BDE0-2133B0031245}" srcOrd="0" destOrd="0" presId="urn:microsoft.com/office/officeart/2005/8/layout/vList2"/>
    <dgm:cxn modelId="{B22A506B-ED47-4C36-88FE-114922BB6E70}" srcId="{4CD1F598-6B7C-4222-9C16-BFBEAEDE11B5}" destId="{6C9FAA63-C5A7-48F8-92A5-C12EA90844A0}" srcOrd="1" destOrd="0" parTransId="{C87778FC-681C-420C-AFFD-6730ED57061A}" sibTransId="{50F69333-3484-4D38-937D-BEB2F47E16D8}"/>
    <dgm:cxn modelId="{E10DBD92-E9A9-2842-8E6B-5439E216E4A5}" type="presOf" srcId="{B7B17ADA-D953-4D15-A1FD-7547265D425C}" destId="{2F64D58C-3747-9A45-8201-9A821F197DDC}" srcOrd="0" destOrd="2" presId="urn:microsoft.com/office/officeart/2005/8/layout/vList2"/>
    <dgm:cxn modelId="{5D009AB1-C6BF-F34E-9803-BF4D6319ADC0}" type="presOf" srcId="{FFCC1359-FA0F-48C4-9EF6-C380CC3F4222}" destId="{2F64D58C-3747-9A45-8201-9A821F197DDC}" srcOrd="0" destOrd="0" presId="urn:microsoft.com/office/officeart/2005/8/layout/vList2"/>
    <dgm:cxn modelId="{780BBDEF-D087-42EA-8F11-7978F98CC960}" srcId="{4CD1F598-6B7C-4222-9C16-BFBEAEDE11B5}" destId="{B7B17ADA-D953-4D15-A1FD-7547265D425C}" srcOrd="2" destOrd="0" parTransId="{0D6CC04F-BCF0-49A3-8152-5BAF780C82D8}" sibTransId="{4A7E666B-9ADD-4C5D-8AB6-3B492829DB80}"/>
    <dgm:cxn modelId="{82F9C27F-ACD1-6C41-A706-A4CCE2BB350A}" type="presParOf" srcId="{C6D83886-9BCC-D942-BDE0-2133B0031245}" destId="{29EF1483-AE74-E043-82A4-0C99D3DF66E7}" srcOrd="0" destOrd="0" presId="urn:microsoft.com/office/officeart/2005/8/layout/vList2"/>
    <dgm:cxn modelId="{50EDD235-8C77-8047-892B-DB255BF55A6F}" type="presParOf" srcId="{C6D83886-9BCC-D942-BDE0-2133B0031245}" destId="{2F64D58C-3747-9A45-8201-9A821F197DD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891494-0AAC-4A58-92BD-5F3BEDF5A7F4}"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594189A-8845-4D96-828A-6C2A04306137}">
      <dgm:prSet/>
      <dgm:spPr/>
      <dgm:t>
        <a:bodyPr/>
        <a:lstStyle/>
        <a:p>
          <a:r>
            <a:rPr lang="en-US" dirty="0"/>
            <a:t>Several companies benefit from the DevOps architecture:</a:t>
          </a:r>
        </a:p>
      </dgm:t>
    </dgm:pt>
    <dgm:pt modelId="{87CE7422-9B1B-4C3E-A9C0-553D40DE8296}" type="parTrans" cxnId="{96D397EE-15F0-4CEC-A971-202382D1BC8E}">
      <dgm:prSet/>
      <dgm:spPr/>
      <dgm:t>
        <a:bodyPr/>
        <a:lstStyle/>
        <a:p>
          <a:endParaRPr lang="en-US"/>
        </a:p>
      </dgm:t>
    </dgm:pt>
    <dgm:pt modelId="{2E847FB7-23C4-4394-851B-106FCE15CA9D}" type="sibTrans" cxnId="{96D397EE-15F0-4CEC-A971-202382D1BC8E}">
      <dgm:prSet/>
      <dgm:spPr/>
      <dgm:t>
        <a:bodyPr/>
        <a:lstStyle/>
        <a:p>
          <a:endParaRPr lang="en-US"/>
        </a:p>
      </dgm:t>
    </dgm:pt>
    <dgm:pt modelId="{7719260F-4436-4767-8D97-14E3BA9B13E6}">
      <dgm:prSet/>
      <dgm:spPr/>
      <dgm:t>
        <a:bodyPr/>
        <a:lstStyle/>
        <a:p>
          <a:r>
            <a:rPr lang="en-US"/>
            <a:t>Amazon achieved deployment lead times of approximately 11.6 seconds through rigorous DevOps practices</a:t>
          </a:r>
        </a:p>
      </dgm:t>
    </dgm:pt>
    <dgm:pt modelId="{D3E3CE62-EE87-4AB2-9E79-FBA65A8CBFA3}" type="parTrans" cxnId="{568C5DAF-5209-4413-BD7F-556502C25133}">
      <dgm:prSet/>
      <dgm:spPr/>
      <dgm:t>
        <a:bodyPr/>
        <a:lstStyle/>
        <a:p>
          <a:endParaRPr lang="en-US"/>
        </a:p>
      </dgm:t>
    </dgm:pt>
    <dgm:pt modelId="{4D077032-488E-43D7-9AEF-CC161BAA3843}" type="sibTrans" cxnId="{568C5DAF-5209-4413-BD7F-556502C25133}">
      <dgm:prSet/>
      <dgm:spPr/>
      <dgm:t>
        <a:bodyPr/>
        <a:lstStyle/>
        <a:p>
          <a:endParaRPr lang="en-US"/>
        </a:p>
      </dgm:t>
    </dgm:pt>
    <dgm:pt modelId="{E6CB7218-5C45-47A6-B7BC-EA0053B21AE7}">
      <dgm:prSet/>
      <dgm:spPr/>
      <dgm:t>
        <a:bodyPr/>
        <a:lstStyle/>
        <a:p>
          <a:r>
            <a:rPr lang="en-US"/>
            <a:t>Netflix has also transitioned to a continuous deployment pipeline, leading to efficient releases and reduced downtime</a:t>
          </a:r>
        </a:p>
      </dgm:t>
    </dgm:pt>
    <dgm:pt modelId="{BE8C312C-E08B-40BE-8E6D-07EDF5ED187C}" type="parTrans" cxnId="{D45196E3-A375-4D01-AEED-8E7BF311655D}">
      <dgm:prSet/>
      <dgm:spPr/>
      <dgm:t>
        <a:bodyPr/>
        <a:lstStyle/>
        <a:p>
          <a:endParaRPr lang="en-US"/>
        </a:p>
      </dgm:t>
    </dgm:pt>
    <dgm:pt modelId="{6916471F-CA70-4DD2-8D39-082AAF5D7F28}" type="sibTrans" cxnId="{D45196E3-A375-4D01-AEED-8E7BF311655D}">
      <dgm:prSet/>
      <dgm:spPr/>
      <dgm:t>
        <a:bodyPr/>
        <a:lstStyle/>
        <a:p>
          <a:endParaRPr lang="en-US"/>
        </a:p>
      </dgm:t>
    </dgm:pt>
    <dgm:pt modelId="{85E00C41-460C-B946-8B7F-23E97EBE0644}" type="pres">
      <dgm:prSet presAssocID="{B2891494-0AAC-4A58-92BD-5F3BEDF5A7F4}" presName="linear" presStyleCnt="0">
        <dgm:presLayoutVars>
          <dgm:animLvl val="lvl"/>
          <dgm:resizeHandles val="exact"/>
        </dgm:presLayoutVars>
      </dgm:prSet>
      <dgm:spPr/>
    </dgm:pt>
    <dgm:pt modelId="{96363587-0750-A04D-9094-ED487CEDCFE4}" type="pres">
      <dgm:prSet presAssocID="{0594189A-8845-4D96-828A-6C2A04306137}" presName="parentText" presStyleLbl="node1" presStyleIdx="0" presStyleCnt="1">
        <dgm:presLayoutVars>
          <dgm:chMax val="0"/>
          <dgm:bulletEnabled val="1"/>
        </dgm:presLayoutVars>
      </dgm:prSet>
      <dgm:spPr/>
    </dgm:pt>
    <dgm:pt modelId="{5BFB9D48-A756-714F-96AB-C036E95A11E6}" type="pres">
      <dgm:prSet presAssocID="{0594189A-8845-4D96-828A-6C2A04306137}" presName="childText" presStyleLbl="revTx" presStyleIdx="0" presStyleCnt="1">
        <dgm:presLayoutVars>
          <dgm:bulletEnabled val="1"/>
        </dgm:presLayoutVars>
      </dgm:prSet>
      <dgm:spPr/>
    </dgm:pt>
  </dgm:ptLst>
  <dgm:cxnLst>
    <dgm:cxn modelId="{C7CF303B-7B1B-214D-A541-F7A0AB8B83C3}" type="presOf" srcId="{0594189A-8845-4D96-828A-6C2A04306137}" destId="{96363587-0750-A04D-9094-ED487CEDCFE4}" srcOrd="0" destOrd="0" presId="urn:microsoft.com/office/officeart/2005/8/layout/vList2"/>
    <dgm:cxn modelId="{51BE9E54-BF37-784F-A1AF-B8AE8B1335F8}" type="presOf" srcId="{E6CB7218-5C45-47A6-B7BC-EA0053B21AE7}" destId="{5BFB9D48-A756-714F-96AB-C036E95A11E6}" srcOrd="0" destOrd="1" presId="urn:microsoft.com/office/officeart/2005/8/layout/vList2"/>
    <dgm:cxn modelId="{046ED569-B78F-EA46-8AC8-03ECFEE52888}" type="presOf" srcId="{7719260F-4436-4767-8D97-14E3BA9B13E6}" destId="{5BFB9D48-A756-714F-96AB-C036E95A11E6}" srcOrd="0" destOrd="0" presId="urn:microsoft.com/office/officeart/2005/8/layout/vList2"/>
    <dgm:cxn modelId="{568C5DAF-5209-4413-BD7F-556502C25133}" srcId="{0594189A-8845-4D96-828A-6C2A04306137}" destId="{7719260F-4436-4767-8D97-14E3BA9B13E6}" srcOrd="0" destOrd="0" parTransId="{D3E3CE62-EE87-4AB2-9E79-FBA65A8CBFA3}" sibTransId="{4D077032-488E-43D7-9AEF-CC161BAA3843}"/>
    <dgm:cxn modelId="{FB3DEBE2-7153-AC40-92D1-4128781EBAE8}" type="presOf" srcId="{B2891494-0AAC-4A58-92BD-5F3BEDF5A7F4}" destId="{85E00C41-460C-B946-8B7F-23E97EBE0644}" srcOrd="0" destOrd="0" presId="urn:microsoft.com/office/officeart/2005/8/layout/vList2"/>
    <dgm:cxn modelId="{D45196E3-A375-4D01-AEED-8E7BF311655D}" srcId="{0594189A-8845-4D96-828A-6C2A04306137}" destId="{E6CB7218-5C45-47A6-B7BC-EA0053B21AE7}" srcOrd="1" destOrd="0" parTransId="{BE8C312C-E08B-40BE-8E6D-07EDF5ED187C}" sibTransId="{6916471F-CA70-4DD2-8D39-082AAF5D7F28}"/>
    <dgm:cxn modelId="{96D397EE-15F0-4CEC-A971-202382D1BC8E}" srcId="{B2891494-0AAC-4A58-92BD-5F3BEDF5A7F4}" destId="{0594189A-8845-4D96-828A-6C2A04306137}" srcOrd="0" destOrd="0" parTransId="{87CE7422-9B1B-4C3E-A9C0-553D40DE8296}" sibTransId="{2E847FB7-23C4-4394-851B-106FCE15CA9D}"/>
    <dgm:cxn modelId="{59C9D1B0-CF2F-A544-9A79-FA0B8441F875}" type="presParOf" srcId="{85E00C41-460C-B946-8B7F-23E97EBE0644}" destId="{96363587-0750-A04D-9094-ED487CEDCFE4}" srcOrd="0" destOrd="0" presId="urn:microsoft.com/office/officeart/2005/8/layout/vList2"/>
    <dgm:cxn modelId="{630FB954-E3FB-EA43-B5CC-74FD632908DC}" type="presParOf" srcId="{85E00C41-460C-B946-8B7F-23E97EBE0644}" destId="{5BFB9D48-A756-714F-96AB-C036E95A11E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AB74-EB9B-46F0-948C-3FF2AF45664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6367E-A8D5-47B7-A912-7CEFE3FE4FFC}">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833C3-595C-44E4-AE4A-C53539929FD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The main difference between these two is the perspective. For a user, any time spent after the initial request should be included in the </a:t>
          </a:r>
          <a:r>
            <a:rPr lang="en-US" sz="1600" i="1" kern="1200"/>
            <a:t>total</a:t>
          </a:r>
          <a:r>
            <a:rPr lang="en-US" sz="1600" kern="1200"/>
            <a:t> which is represented by Lead Time. However, when we take the developer’s perspective, we understand that not all that time was devoted to the project. Processing time is tracking only active work periods, excluding all downtime.</a:t>
          </a:r>
        </a:p>
      </dsp:txBody>
      <dsp:txXfrm>
        <a:off x="1507738" y="707092"/>
        <a:ext cx="9007861" cy="1305401"/>
      </dsp:txXfrm>
    </dsp:sp>
    <dsp:sp modelId="{64E4A338-9CF8-436A-8BDF-187D65518D64}">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9622E-16B0-4443-8CFD-98931CFBE12C}">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947D8-334D-4615-86E1-C20B4BAF4E6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If a user waits 5 days for an updated feature, they are likely to count each day fully (Lead Time). Developers are human and do not work 24 hours a day and are likely to count just the working hours in their time estimate (Processing Time). This could be the full 40-hour work week, or possibly less if other projects are being worked on.</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DF2FA-4B37-754C-A176-07BCEE7B4F75}">
      <dsp:nvSpPr>
        <dsp:cNvPr id="0" name=""/>
        <dsp:cNvSpPr/>
      </dsp:nvSpPr>
      <dsp:spPr>
        <a:xfrm>
          <a:off x="0" y="35237"/>
          <a:ext cx="6900512" cy="16222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Deployment often faces many roadblocks including:</a:t>
          </a:r>
        </a:p>
      </dsp:txBody>
      <dsp:txXfrm>
        <a:off x="79193" y="114430"/>
        <a:ext cx="6742126" cy="1463892"/>
      </dsp:txXfrm>
    </dsp:sp>
    <dsp:sp modelId="{BA630820-400C-6346-AF25-ABA9E480D34A}">
      <dsp:nvSpPr>
        <dsp:cNvPr id="0" name=""/>
        <dsp:cNvSpPr/>
      </dsp:nvSpPr>
      <dsp:spPr>
        <a:xfrm>
          <a:off x="0" y="1657515"/>
          <a:ext cx="6900512" cy="2221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Complex Project requirements and integration challenges</a:t>
          </a:r>
        </a:p>
        <a:p>
          <a:pPr marL="228600" lvl="1" indent="-228600" algn="l" defTabSz="1022350">
            <a:lnSpc>
              <a:spcPct val="90000"/>
            </a:lnSpc>
            <a:spcBef>
              <a:spcPct val="0"/>
            </a:spcBef>
            <a:spcAft>
              <a:spcPct val="20000"/>
            </a:spcAft>
            <a:buChar char="•"/>
          </a:pPr>
          <a:r>
            <a:rPr lang="en-US" sz="2300" kern="1200" dirty="0"/>
            <a:t>Inadequate resource allocation with the potential to cause bottlenecks</a:t>
          </a:r>
        </a:p>
        <a:p>
          <a:pPr marL="228600" lvl="1" indent="-228600" algn="l" defTabSz="1022350">
            <a:lnSpc>
              <a:spcPct val="90000"/>
            </a:lnSpc>
            <a:spcBef>
              <a:spcPct val="0"/>
            </a:spcBef>
            <a:spcAft>
              <a:spcPct val="20000"/>
            </a:spcAft>
            <a:buChar char="•"/>
          </a:pPr>
          <a:r>
            <a:rPr lang="en-US" sz="2300" kern="1200"/>
            <a:t>Extensive testing when unnecessary</a:t>
          </a:r>
        </a:p>
        <a:p>
          <a:pPr marL="228600" lvl="1" indent="-228600" algn="l" defTabSz="1022350">
            <a:lnSpc>
              <a:spcPct val="90000"/>
            </a:lnSpc>
            <a:spcBef>
              <a:spcPct val="0"/>
            </a:spcBef>
            <a:spcAft>
              <a:spcPct val="20000"/>
            </a:spcAft>
            <a:buChar char="•"/>
          </a:pPr>
          <a:r>
            <a:rPr lang="en-US" sz="2300" kern="1200"/>
            <a:t>Poor communication</a:t>
          </a:r>
        </a:p>
      </dsp:txBody>
      <dsp:txXfrm>
        <a:off x="0" y="1657515"/>
        <a:ext cx="6900512" cy="2221109"/>
      </dsp:txXfrm>
    </dsp:sp>
    <dsp:sp modelId="{00AA284D-6950-4346-B11E-DBD4525792DD}">
      <dsp:nvSpPr>
        <dsp:cNvPr id="0" name=""/>
        <dsp:cNvSpPr/>
      </dsp:nvSpPr>
      <dsp:spPr>
        <a:xfrm>
          <a:off x="0" y="3878625"/>
          <a:ext cx="6900512" cy="1622278"/>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These can cause several months of delays negatively impacting responsiveness to market demands</a:t>
          </a:r>
        </a:p>
      </dsp:txBody>
      <dsp:txXfrm>
        <a:off x="79193" y="3957818"/>
        <a:ext cx="6742126" cy="14638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9DB9A-F98B-4B49-A8C4-B9D539AABE5A}">
      <dsp:nvSpPr>
        <dsp:cNvPr id="0" name=""/>
        <dsp:cNvSpPr/>
      </dsp:nvSpPr>
      <dsp:spPr>
        <a:xfrm rot="5400000">
          <a:off x="5410072" y="-1189323"/>
          <a:ext cx="3481070" cy="6729984"/>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a:t>Missed opportunities and revenue loss due to delayed features</a:t>
          </a:r>
        </a:p>
        <a:p>
          <a:pPr marL="228600" lvl="1" indent="-228600" algn="l" defTabSz="1111250">
            <a:lnSpc>
              <a:spcPct val="90000"/>
            </a:lnSpc>
            <a:spcBef>
              <a:spcPct val="0"/>
            </a:spcBef>
            <a:spcAft>
              <a:spcPct val="15000"/>
            </a:spcAft>
            <a:buChar char="•"/>
          </a:pPr>
          <a:r>
            <a:rPr lang="en-US" sz="2500" kern="1200"/>
            <a:t>Increased technical debt as postponed projects accumulate</a:t>
          </a:r>
        </a:p>
        <a:p>
          <a:pPr marL="228600" lvl="1" indent="-228600" algn="l" defTabSz="1111250">
            <a:lnSpc>
              <a:spcPct val="90000"/>
            </a:lnSpc>
            <a:spcBef>
              <a:spcPct val="0"/>
            </a:spcBef>
            <a:spcAft>
              <a:spcPct val="15000"/>
            </a:spcAft>
            <a:buChar char="•"/>
          </a:pPr>
          <a:r>
            <a:rPr lang="en-US" sz="2500" kern="1200"/>
            <a:t>Declining customer satisfaction due to slower releases</a:t>
          </a:r>
        </a:p>
        <a:p>
          <a:pPr marL="228600" lvl="1" indent="-228600" algn="l" defTabSz="1111250">
            <a:lnSpc>
              <a:spcPct val="90000"/>
            </a:lnSpc>
            <a:spcBef>
              <a:spcPct val="0"/>
            </a:spcBef>
            <a:spcAft>
              <a:spcPct val="15000"/>
            </a:spcAft>
            <a:buChar char="•"/>
          </a:pPr>
          <a:r>
            <a:rPr lang="en-US" sz="2500" kern="1200"/>
            <a:t>Leaves company at a competitive disadvantage</a:t>
          </a:r>
        </a:p>
      </dsp:txBody>
      <dsp:txXfrm rot="-5400000">
        <a:off x="3785615" y="605066"/>
        <a:ext cx="6560052" cy="3141206"/>
      </dsp:txXfrm>
    </dsp:sp>
    <dsp:sp modelId="{3995E163-B17D-AA44-8585-E79F47E81D3E}">
      <dsp:nvSpPr>
        <dsp:cNvPr id="0" name=""/>
        <dsp:cNvSpPr/>
      </dsp:nvSpPr>
      <dsp:spPr>
        <a:xfrm>
          <a:off x="0" y="0"/>
          <a:ext cx="3785616" cy="435133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US" sz="3900" kern="1200"/>
            <a:t>Long deployment lead times can lead to serious business impacts</a:t>
          </a:r>
        </a:p>
      </dsp:txBody>
      <dsp:txXfrm>
        <a:off x="184799" y="184799"/>
        <a:ext cx="3416018" cy="3981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02B5F-D7F6-4BD0-9B6A-4D960ED64A27}">
      <dsp:nvSpPr>
        <dsp:cNvPr id="0" name=""/>
        <dsp:cNvSpPr/>
      </dsp:nvSpPr>
      <dsp:spPr>
        <a:xfrm>
          <a:off x="0" y="675"/>
          <a:ext cx="6900512" cy="15813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9AEC4-A957-4B15-80B2-83FBFD94D957}">
      <dsp:nvSpPr>
        <dsp:cNvPr id="0" name=""/>
        <dsp:cNvSpPr/>
      </dsp:nvSpPr>
      <dsp:spPr>
        <a:xfrm>
          <a:off x="478363" y="356483"/>
          <a:ext cx="869752" cy="8697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DBFD98-2BF8-4730-9538-80ED2850B5C1}">
      <dsp:nvSpPr>
        <dsp:cNvPr id="0" name=""/>
        <dsp:cNvSpPr/>
      </dsp:nvSpPr>
      <dsp:spPr>
        <a:xfrm>
          <a:off x="1826480" y="675"/>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Continuous Integration/Continuous Delivery (CI/CD) can help automate the pipeline from code commit to deployment ensuring rapid releases</a:t>
          </a:r>
        </a:p>
      </dsp:txBody>
      <dsp:txXfrm>
        <a:off x="1826480" y="675"/>
        <a:ext cx="5074031" cy="1581368"/>
      </dsp:txXfrm>
    </dsp:sp>
    <dsp:sp modelId="{1EF10F98-C76A-4460-91B8-5A922A15F886}">
      <dsp:nvSpPr>
        <dsp:cNvPr id="0" name=""/>
        <dsp:cNvSpPr/>
      </dsp:nvSpPr>
      <dsp:spPr>
        <a:xfrm>
          <a:off x="0" y="1977386"/>
          <a:ext cx="6900512" cy="15813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AAE2BE-403D-40DD-932C-C4E986CD9911}">
      <dsp:nvSpPr>
        <dsp:cNvPr id="0" name=""/>
        <dsp:cNvSpPr/>
      </dsp:nvSpPr>
      <dsp:spPr>
        <a:xfrm>
          <a:off x="478363" y="2333194"/>
          <a:ext cx="869752" cy="8697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3458C-76D3-42D9-8CAC-F35236855122}">
      <dsp:nvSpPr>
        <dsp:cNvPr id="0" name=""/>
        <dsp:cNvSpPr/>
      </dsp:nvSpPr>
      <dsp:spPr>
        <a:xfrm>
          <a:off x="1826480" y="197738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A collaborative culture between development and operations aids in faster problem resolution and reduces handoff delays</a:t>
          </a:r>
        </a:p>
      </dsp:txBody>
      <dsp:txXfrm>
        <a:off x="1826480" y="1977386"/>
        <a:ext cx="5074031" cy="1581368"/>
      </dsp:txXfrm>
    </dsp:sp>
    <dsp:sp modelId="{3FEB9059-F826-4E57-9D15-24FFBADD3C74}">
      <dsp:nvSpPr>
        <dsp:cNvPr id="0" name=""/>
        <dsp:cNvSpPr/>
      </dsp:nvSpPr>
      <dsp:spPr>
        <a:xfrm>
          <a:off x="0" y="3954096"/>
          <a:ext cx="6900512" cy="15813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5BB0D-6EBD-413B-B9BE-21FA2ADAB23D}">
      <dsp:nvSpPr>
        <dsp:cNvPr id="0" name=""/>
        <dsp:cNvSpPr/>
      </dsp:nvSpPr>
      <dsp:spPr>
        <a:xfrm>
          <a:off x="478363" y="4309904"/>
          <a:ext cx="869752" cy="8697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DFE2C-EE26-4670-B0B7-8DE3B5125716}">
      <dsp:nvSpPr>
        <dsp:cNvPr id="0" name=""/>
        <dsp:cNvSpPr/>
      </dsp:nvSpPr>
      <dsp:spPr>
        <a:xfrm>
          <a:off x="1826480" y="3954096"/>
          <a:ext cx="5074031" cy="1581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361" tIns="167361" rIns="167361" bIns="167361" numCol="1" spcCol="1270" anchor="ctr" anchorCtr="0">
          <a:noAutofit/>
        </a:bodyPr>
        <a:lstStyle/>
        <a:p>
          <a:pPr marL="0" lvl="0" indent="0" algn="l" defTabSz="977900">
            <a:lnSpc>
              <a:spcPct val="90000"/>
            </a:lnSpc>
            <a:spcBef>
              <a:spcPct val="0"/>
            </a:spcBef>
            <a:spcAft>
              <a:spcPct val="35000"/>
            </a:spcAft>
            <a:buNone/>
          </a:pPr>
          <a:r>
            <a:rPr lang="en-US" sz="2200" kern="1200"/>
            <a:t>Implementing these practices can reduce Deployment Lead Times to mere minutes, enhancing agility and responsiveness.</a:t>
          </a:r>
        </a:p>
      </dsp:txBody>
      <dsp:txXfrm>
        <a:off x="1826480" y="3954096"/>
        <a:ext cx="5074031" cy="15813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F1483-AE74-E043-82A4-0C99D3DF66E7}">
      <dsp:nvSpPr>
        <dsp:cNvPr id="0" name=""/>
        <dsp:cNvSpPr/>
      </dsp:nvSpPr>
      <dsp:spPr>
        <a:xfrm>
          <a:off x="0" y="250590"/>
          <a:ext cx="6900512" cy="19796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Rapid deployment lead times promote competitive advantages:</a:t>
          </a:r>
        </a:p>
      </dsp:txBody>
      <dsp:txXfrm>
        <a:off x="96638" y="347228"/>
        <a:ext cx="6707236" cy="1786364"/>
      </dsp:txXfrm>
    </dsp:sp>
    <dsp:sp modelId="{2F64D58C-3747-9A45-8201-9A821F197DDC}">
      <dsp:nvSpPr>
        <dsp:cNvPr id="0" name=""/>
        <dsp:cNvSpPr/>
      </dsp:nvSpPr>
      <dsp:spPr>
        <a:xfrm>
          <a:off x="0" y="2230230"/>
          <a:ext cx="6900512" cy="3055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a:t>Faster time-to-market for new features and updates</a:t>
          </a:r>
        </a:p>
        <a:p>
          <a:pPr marL="285750" lvl="1" indent="-285750" algn="l" defTabSz="1244600">
            <a:lnSpc>
              <a:spcPct val="90000"/>
            </a:lnSpc>
            <a:spcBef>
              <a:spcPct val="0"/>
            </a:spcBef>
            <a:spcAft>
              <a:spcPct val="20000"/>
            </a:spcAft>
            <a:buChar char="•"/>
          </a:pPr>
          <a:r>
            <a:rPr lang="en-US" sz="2800" kern="1200"/>
            <a:t>Improved customer satisfaction through timely delivery of requested features</a:t>
          </a:r>
        </a:p>
        <a:p>
          <a:pPr marL="285750" lvl="1" indent="-285750" algn="l" defTabSz="1244600">
            <a:lnSpc>
              <a:spcPct val="90000"/>
            </a:lnSpc>
            <a:spcBef>
              <a:spcPct val="0"/>
            </a:spcBef>
            <a:spcAft>
              <a:spcPct val="20000"/>
            </a:spcAft>
            <a:buChar char="•"/>
          </a:pPr>
          <a:r>
            <a:rPr lang="en-US" sz="2800" kern="1200"/>
            <a:t>Enhanced ability to adapt to emerging market trends and customer feedback swiftly</a:t>
          </a:r>
        </a:p>
      </dsp:txBody>
      <dsp:txXfrm>
        <a:off x="0" y="2230230"/>
        <a:ext cx="6900512" cy="30553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63587-0750-A04D-9094-ED487CEDCFE4}">
      <dsp:nvSpPr>
        <dsp:cNvPr id="0" name=""/>
        <dsp:cNvSpPr/>
      </dsp:nvSpPr>
      <dsp:spPr>
        <a:xfrm>
          <a:off x="0" y="121530"/>
          <a:ext cx="6900512" cy="21446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Several companies benefit from the DevOps architecture:</a:t>
          </a:r>
        </a:p>
      </dsp:txBody>
      <dsp:txXfrm>
        <a:off x="104691" y="226221"/>
        <a:ext cx="6691130" cy="1935228"/>
      </dsp:txXfrm>
    </dsp:sp>
    <dsp:sp modelId="{5BFB9D48-A756-714F-96AB-C036E95A11E6}">
      <dsp:nvSpPr>
        <dsp:cNvPr id="0" name=""/>
        <dsp:cNvSpPr/>
      </dsp:nvSpPr>
      <dsp:spPr>
        <a:xfrm>
          <a:off x="0" y="2266140"/>
          <a:ext cx="6900512" cy="3148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9091"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Amazon achieved deployment lead times of approximately 11.6 seconds through rigorous DevOps practices</a:t>
          </a:r>
        </a:p>
        <a:p>
          <a:pPr marL="285750" lvl="1" indent="-285750" algn="l" defTabSz="1333500">
            <a:lnSpc>
              <a:spcPct val="90000"/>
            </a:lnSpc>
            <a:spcBef>
              <a:spcPct val="0"/>
            </a:spcBef>
            <a:spcAft>
              <a:spcPct val="20000"/>
            </a:spcAft>
            <a:buChar char="•"/>
          </a:pPr>
          <a:r>
            <a:rPr lang="en-US" sz="3000" kern="1200"/>
            <a:t>Netflix has also transitioned to a continuous deployment pipeline, leading to efficient releases and reduced downtime</a:t>
          </a:r>
        </a:p>
      </dsp:txBody>
      <dsp:txXfrm>
        <a:off x="0" y="2266140"/>
        <a:ext cx="6900512" cy="31484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C177-73A6-3615-FA19-4737B0674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2B4BE5-0797-8695-6678-82434E452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7C429B-456E-1BA8-5861-B99E5143C51D}"/>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5" name="Footer Placeholder 4">
            <a:extLst>
              <a:ext uri="{FF2B5EF4-FFF2-40B4-BE49-F238E27FC236}">
                <a16:creationId xmlns:a16="http://schemas.microsoft.com/office/drawing/2014/main" id="{1C57D510-C4FC-ED98-8B36-C298202E1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60453-AAF2-C148-B303-7BD701FDDFDF}"/>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117618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1B76-E0AA-1209-1B08-2A6C50BF08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28880E-BD05-4824-AF5A-5BA27B418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9AFFD-7E34-0814-F846-88F16E9F3519}"/>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5" name="Footer Placeholder 4">
            <a:extLst>
              <a:ext uri="{FF2B5EF4-FFF2-40B4-BE49-F238E27FC236}">
                <a16:creationId xmlns:a16="http://schemas.microsoft.com/office/drawing/2014/main" id="{8D8F6914-3E57-3E62-EF7B-0C0AC5538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DC698-06F8-042E-1A01-61A089061D18}"/>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158893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DEDA9-871F-8EBA-415A-C8932FECC6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8F218-9B36-F538-881C-AB2DD1B4F5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C824F-F114-5A5C-7205-11992D96FD67}"/>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5" name="Footer Placeholder 4">
            <a:extLst>
              <a:ext uri="{FF2B5EF4-FFF2-40B4-BE49-F238E27FC236}">
                <a16:creationId xmlns:a16="http://schemas.microsoft.com/office/drawing/2014/main" id="{F160CA0A-2561-61E6-F66F-51EFC4EA9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EED49-6E88-37D2-422D-23C5817F5738}"/>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256497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9770-9322-7AE7-A4CD-A3C7FC3B76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13F30-B28F-8BA5-5A24-2FE8DF987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193EA-BB3E-F251-4B65-1938B699B0B5}"/>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5" name="Footer Placeholder 4">
            <a:extLst>
              <a:ext uri="{FF2B5EF4-FFF2-40B4-BE49-F238E27FC236}">
                <a16:creationId xmlns:a16="http://schemas.microsoft.com/office/drawing/2014/main" id="{CF0B28E1-1185-0CB1-BDFB-1705F9383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2B01B-607E-0440-C301-4F9042273DAB}"/>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134618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A3AC-D081-CB6E-155F-9147E9C1D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47F494-DAFA-25FA-790D-7DA55C30E3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18EBC-F8BC-EB38-F10F-6D1A1DA9792B}"/>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5" name="Footer Placeholder 4">
            <a:extLst>
              <a:ext uri="{FF2B5EF4-FFF2-40B4-BE49-F238E27FC236}">
                <a16:creationId xmlns:a16="http://schemas.microsoft.com/office/drawing/2014/main" id="{BC36C0F6-C84F-545F-71DE-2B0F3C75A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4B191-4474-A3BA-D4D0-C9AA839B3582}"/>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44643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D5FF-0F54-BDEF-8265-F1ADF13E4B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5CCBB-23C4-EEDF-0DBF-AC9CDA272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81F773-052A-F51B-D597-6476D12B2B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F51586-7BC7-AE99-359F-0D8E42D4ED96}"/>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6" name="Footer Placeholder 5">
            <a:extLst>
              <a:ext uri="{FF2B5EF4-FFF2-40B4-BE49-F238E27FC236}">
                <a16:creationId xmlns:a16="http://schemas.microsoft.com/office/drawing/2014/main" id="{0006E578-B30B-25EF-5EDB-1B53996E1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C49D2-2293-6CB5-B735-34E516E7498E}"/>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99394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3CB2-B87E-5792-1201-5A6D91B947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B50395-DA99-7EC7-F9E9-9882F37399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EB4BC6-EF2F-7581-B139-E40A3A8B8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7B379D-276B-D338-156E-1734336263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AB229-FF5D-D9A9-0EA3-ED7340400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89AB5-C08C-C9D4-DC79-54C11CD5A162}"/>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8" name="Footer Placeholder 7">
            <a:extLst>
              <a:ext uri="{FF2B5EF4-FFF2-40B4-BE49-F238E27FC236}">
                <a16:creationId xmlns:a16="http://schemas.microsoft.com/office/drawing/2014/main" id="{6B4E5D0D-3666-B8EB-4B4E-AA46E2D763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938A4-4A37-5A39-2DE8-044F017D7F9E}"/>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3562677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0A10-D4EB-DB9D-E1AF-0FA251449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B8C039-7E4E-F4F0-019A-DA50EDE9A8E2}"/>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4" name="Footer Placeholder 3">
            <a:extLst>
              <a:ext uri="{FF2B5EF4-FFF2-40B4-BE49-F238E27FC236}">
                <a16:creationId xmlns:a16="http://schemas.microsoft.com/office/drawing/2014/main" id="{7A94D70F-0012-AED3-F718-917F045E97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E139AF-0805-DCC1-AF90-1C697B1C7E9D}"/>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154485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D74EC-FF08-069B-C13F-36E46D8EBA10}"/>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3" name="Footer Placeholder 2">
            <a:extLst>
              <a:ext uri="{FF2B5EF4-FFF2-40B4-BE49-F238E27FC236}">
                <a16:creationId xmlns:a16="http://schemas.microsoft.com/office/drawing/2014/main" id="{316B6901-75E5-E227-2642-A5DFCF2570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53D7A9-320C-7CA2-9734-8FCD238BC3F3}"/>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293144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42DD-7A78-2134-6ECC-F061770A7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55EC22-DC32-5B9B-1EC5-87922AA2C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E0E73C-8364-3D6E-ED04-0C5ABBB58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A82A1-73AD-9C41-1E43-E2A097120804}"/>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6" name="Footer Placeholder 5">
            <a:extLst>
              <a:ext uri="{FF2B5EF4-FFF2-40B4-BE49-F238E27FC236}">
                <a16:creationId xmlns:a16="http://schemas.microsoft.com/office/drawing/2014/main" id="{F4370A03-A916-5EF0-F20A-C49A27B1A6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22572-F712-59D9-D2B7-5CD815D6D5A7}"/>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182827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134C-E7E9-B07F-B6B8-3E8705B1D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6ACCBC-E8F4-AD93-C996-5B276946F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47F2E4-7274-92A9-6B03-E625F2164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D4241-D31A-FBF4-B512-253C1F4943FC}"/>
              </a:ext>
            </a:extLst>
          </p:cNvPr>
          <p:cNvSpPr>
            <a:spLocks noGrp="1"/>
          </p:cNvSpPr>
          <p:nvPr>
            <p:ph type="dt" sz="half" idx="10"/>
          </p:nvPr>
        </p:nvSpPr>
        <p:spPr/>
        <p:txBody>
          <a:bodyPr/>
          <a:lstStyle/>
          <a:p>
            <a:fld id="{7BDA0B1F-581E-504C-A52A-A4CAC3EB3B81}" type="datetimeFigureOut">
              <a:rPr lang="en-US" smtClean="0"/>
              <a:t>1/11/25</a:t>
            </a:fld>
            <a:endParaRPr lang="en-US"/>
          </a:p>
        </p:txBody>
      </p:sp>
      <p:sp>
        <p:nvSpPr>
          <p:cNvPr id="6" name="Footer Placeholder 5">
            <a:extLst>
              <a:ext uri="{FF2B5EF4-FFF2-40B4-BE49-F238E27FC236}">
                <a16:creationId xmlns:a16="http://schemas.microsoft.com/office/drawing/2014/main" id="{39B5F29F-D7BF-7BAD-AA76-B29BB92A0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F84A6-9EB3-15B6-4AE5-8D38F5E228F1}"/>
              </a:ext>
            </a:extLst>
          </p:cNvPr>
          <p:cNvSpPr>
            <a:spLocks noGrp="1"/>
          </p:cNvSpPr>
          <p:nvPr>
            <p:ph type="sldNum" sz="quarter" idx="12"/>
          </p:nvPr>
        </p:nvSpPr>
        <p:spPr/>
        <p:txBody>
          <a:bodyPr/>
          <a:lstStyle/>
          <a:p>
            <a:fld id="{649AE799-3CA1-1944-8579-92533067397D}" type="slidenum">
              <a:rPr lang="en-US" smtClean="0"/>
              <a:t>‹#›</a:t>
            </a:fld>
            <a:endParaRPr lang="en-US"/>
          </a:p>
        </p:txBody>
      </p:sp>
    </p:spTree>
    <p:extLst>
      <p:ext uri="{BB962C8B-B14F-4D97-AF65-F5344CB8AC3E}">
        <p14:creationId xmlns:p14="http://schemas.microsoft.com/office/powerpoint/2010/main" val="552506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F1971-DB70-1F7F-7E7E-C498A95E1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EF2C36-9BDF-8576-2C27-D1B3FA961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54105-1422-5014-D4D8-22A7463D39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DA0B1F-581E-504C-A52A-A4CAC3EB3B81}" type="datetimeFigureOut">
              <a:rPr lang="en-US" smtClean="0"/>
              <a:t>1/11/25</a:t>
            </a:fld>
            <a:endParaRPr lang="en-US"/>
          </a:p>
        </p:txBody>
      </p:sp>
      <p:sp>
        <p:nvSpPr>
          <p:cNvPr id="5" name="Footer Placeholder 4">
            <a:extLst>
              <a:ext uri="{FF2B5EF4-FFF2-40B4-BE49-F238E27FC236}">
                <a16:creationId xmlns:a16="http://schemas.microsoft.com/office/drawing/2014/main" id="{969A07CF-8CAE-AC6A-65C5-A66C3D901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503037-9E46-8F2C-228E-DD8CEDF7B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9AE799-3CA1-1944-8579-92533067397D}" type="slidenum">
              <a:rPr lang="en-US" smtClean="0"/>
              <a:t>‹#›</a:t>
            </a:fld>
            <a:endParaRPr lang="en-US"/>
          </a:p>
        </p:txBody>
      </p:sp>
    </p:spTree>
    <p:extLst>
      <p:ext uri="{BB962C8B-B14F-4D97-AF65-F5344CB8AC3E}">
        <p14:creationId xmlns:p14="http://schemas.microsoft.com/office/powerpoint/2010/main" val="387561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95897-1EF1-09A4-A7E2-3E159D1D3D22}"/>
              </a:ext>
            </a:extLst>
          </p:cNvPr>
          <p:cNvSpPr>
            <a:spLocks noGrp="1"/>
          </p:cNvSpPr>
          <p:nvPr>
            <p:ph type="ctrTitle"/>
          </p:nvPr>
        </p:nvSpPr>
        <p:spPr>
          <a:xfrm>
            <a:off x="838200" y="451381"/>
            <a:ext cx="10512552" cy="4066540"/>
          </a:xfrm>
        </p:spPr>
        <p:txBody>
          <a:bodyPr anchor="b">
            <a:normAutofit/>
          </a:bodyPr>
          <a:lstStyle/>
          <a:p>
            <a:pPr algn="l"/>
            <a:r>
              <a:rPr lang="en-US" sz="6600"/>
              <a:t>The Technology Value Stream</a:t>
            </a:r>
          </a:p>
        </p:txBody>
      </p:sp>
      <p:sp>
        <p:nvSpPr>
          <p:cNvPr id="3" name="Subtitle 2">
            <a:extLst>
              <a:ext uri="{FF2B5EF4-FFF2-40B4-BE49-F238E27FC236}">
                <a16:creationId xmlns:a16="http://schemas.microsoft.com/office/drawing/2014/main" id="{765B0038-042D-2762-F6E4-C917AC450D44}"/>
              </a:ext>
            </a:extLst>
          </p:cNvPr>
          <p:cNvSpPr>
            <a:spLocks noGrp="1"/>
          </p:cNvSpPr>
          <p:nvPr>
            <p:ph type="subTitle" idx="1"/>
          </p:nvPr>
        </p:nvSpPr>
        <p:spPr>
          <a:xfrm>
            <a:off x="838199" y="4983276"/>
            <a:ext cx="10512552" cy="1126680"/>
          </a:xfrm>
        </p:spPr>
        <p:txBody>
          <a:bodyPr>
            <a:normAutofit/>
          </a:bodyPr>
          <a:lstStyle/>
          <a:p>
            <a:pPr algn="l"/>
            <a:r>
              <a:rPr lang="en-US" dirty="0"/>
              <a:t>Exploring Lead Time, Processing Time, and Deployment Scenarios</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21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818D8-67E6-99A6-C361-CE714177AC25}"/>
              </a:ext>
            </a:extLst>
          </p:cNvPr>
          <p:cNvSpPr>
            <a:spLocks noGrp="1"/>
          </p:cNvSpPr>
          <p:nvPr>
            <p:ph type="title"/>
          </p:nvPr>
        </p:nvSpPr>
        <p:spPr>
          <a:xfrm>
            <a:off x="841248" y="548640"/>
            <a:ext cx="3600860" cy="5431536"/>
          </a:xfrm>
        </p:spPr>
        <p:txBody>
          <a:bodyPr>
            <a:normAutofit/>
          </a:bodyPr>
          <a:lstStyle/>
          <a:p>
            <a:r>
              <a:rPr lang="en-US" sz="5400"/>
              <a:t>References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024D5B-EB33-567F-7F82-A9D80D97AC16}"/>
              </a:ext>
            </a:extLst>
          </p:cNvPr>
          <p:cNvSpPr>
            <a:spLocks noGrp="1"/>
          </p:cNvSpPr>
          <p:nvPr>
            <p:ph idx="1"/>
          </p:nvPr>
        </p:nvSpPr>
        <p:spPr>
          <a:xfrm>
            <a:off x="5126418" y="552091"/>
            <a:ext cx="6224335" cy="5431536"/>
          </a:xfrm>
        </p:spPr>
        <p:txBody>
          <a:bodyPr anchor="ctr">
            <a:normAutofit/>
          </a:bodyPr>
          <a:lstStyle/>
          <a:p>
            <a:pPr marL="457200" indent="-457200">
              <a:buNone/>
            </a:pPr>
            <a:r>
              <a:rPr lang="en-US" sz="1700">
                <a:effectLst/>
              </a:rPr>
              <a:t>Fenton, S. (2023). </a:t>
            </a:r>
            <a:r>
              <a:rPr lang="en-US" sz="1700" i="1">
                <a:effectLst/>
              </a:rPr>
              <a:t>Why are there so many definitions of Lead time?</a:t>
            </a:r>
            <a:r>
              <a:rPr lang="en-US" sz="1700">
                <a:effectLst/>
              </a:rPr>
              <a:t>. Octopus Deploy. https://octopus.com/blog/definitions-of-lead-time </a:t>
            </a:r>
          </a:p>
          <a:p>
            <a:pPr marL="457200" indent="-457200">
              <a:buNone/>
            </a:pPr>
            <a:r>
              <a:rPr lang="en-US" sz="1700">
                <a:effectLst/>
              </a:rPr>
              <a:t>Fortra Team. (2018). </a:t>
            </a:r>
            <a:r>
              <a:rPr lang="en-US" sz="1700" i="1">
                <a:effectLst/>
              </a:rPr>
              <a:t>6 companies that are doing devops well</a:t>
            </a:r>
            <a:r>
              <a:rPr lang="en-US" sz="1700">
                <a:effectLst/>
              </a:rPr>
              <a:t>. Fortra. https://www.fortra.com/blog/6-companies-are-doing-devops-well </a:t>
            </a:r>
          </a:p>
          <a:p>
            <a:pPr marL="457200" indent="-457200">
              <a:buNone/>
            </a:pPr>
            <a:r>
              <a:rPr lang="en-US" sz="1700">
                <a:effectLst/>
              </a:rPr>
              <a:t>Frady, L. (2024, September 26). </a:t>
            </a:r>
            <a:r>
              <a:rPr lang="en-US" sz="1700" i="1">
                <a:effectLst/>
              </a:rPr>
              <a:t>Process time vs. cycle time: What’s the difference?</a:t>
            </a:r>
            <a:r>
              <a:rPr lang="en-US" sz="1700">
                <a:effectLst/>
              </a:rPr>
              <a:t> isixsigma.com. https://www.isixsigma.com/methodology/process-time-vs-cycle-time-whats-the-difference/ </a:t>
            </a:r>
          </a:p>
          <a:p>
            <a:pPr marL="457200" indent="-457200">
              <a:buNone/>
            </a:pPr>
            <a:r>
              <a:rPr lang="en-US" sz="1700">
                <a:effectLst/>
              </a:rPr>
              <a:t>Hornbeek, M. (2023, May 18). </a:t>
            </a:r>
            <a:r>
              <a:rPr lang="en-US" sz="1700" i="1">
                <a:effectLst/>
              </a:rPr>
              <a:t>How test-driven methodologies reduce CI/CD Lead time</a:t>
            </a:r>
            <a:r>
              <a:rPr lang="en-US" sz="1700">
                <a:effectLst/>
              </a:rPr>
              <a:t>. DevOps.com. https://devops.com/how-test-driven-methodologies-reduce-ci-cd-lead-time/ </a:t>
            </a:r>
          </a:p>
          <a:p>
            <a:pPr marL="457200" indent="-457200">
              <a:buNone/>
            </a:pPr>
            <a:r>
              <a:rPr lang="en-US" sz="1700" i="1"/>
              <a:t>Lead Time in DevOps: A Key to Efficient Software Delivery - Metridev</a:t>
            </a:r>
            <a:r>
              <a:rPr lang="en-US" sz="1700"/>
              <a:t>. (2024). https://www.metridev.com/metrics/lead-time-in-devops-a-key-to-efficient-software-delivery/</a:t>
            </a:r>
            <a:endParaRPr lang="en-US" sz="1700">
              <a:effectLst/>
            </a:endParaRPr>
          </a:p>
          <a:p>
            <a:pPr marL="457200" indent="-457200">
              <a:buNone/>
            </a:pPr>
            <a:r>
              <a:rPr lang="en-US" sz="1700">
                <a:effectLst/>
              </a:rPr>
              <a:t>Salimi, S. (n.d.). </a:t>
            </a:r>
            <a:r>
              <a:rPr lang="en-US" sz="1700" i="1">
                <a:effectLst/>
              </a:rPr>
              <a:t>Lead time vs. Cycle Time</a:t>
            </a:r>
            <a:r>
              <a:rPr lang="en-US" sz="1700">
                <a:effectLst/>
              </a:rPr>
              <a:t>. Agile Academy. https://www.agile-academy.com/en/agile-dictionary/lead-time-vs-cycle-time/ </a:t>
            </a:r>
          </a:p>
          <a:p>
            <a:pPr marL="0" indent="-457200">
              <a:buNone/>
            </a:pPr>
            <a:endParaRPr lang="en-US" sz="1700"/>
          </a:p>
        </p:txBody>
      </p:sp>
    </p:spTree>
    <p:extLst>
      <p:ext uri="{BB962C8B-B14F-4D97-AF65-F5344CB8AC3E}">
        <p14:creationId xmlns:p14="http://schemas.microsoft.com/office/powerpoint/2010/main" val="187606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671AB-ED07-88D6-549F-9C888843DC82}"/>
              </a:ext>
            </a:extLst>
          </p:cNvPr>
          <p:cNvSpPr>
            <a:spLocks noGrp="1"/>
          </p:cNvSpPr>
          <p:nvPr>
            <p:ph type="title"/>
          </p:nvPr>
        </p:nvSpPr>
        <p:spPr>
          <a:xfrm>
            <a:off x="841248" y="548640"/>
            <a:ext cx="3600860" cy="5431536"/>
          </a:xfrm>
        </p:spPr>
        <p:txBody>
          <a:bodyPr>
            <a:normAutofit/>
          </a:bodyPr>
          <a:lstStyle/>
          <a:p>
            <a:r>
              <a:rPr lang="en-US" sz="5400"/>
              <a:t>Lead Time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E96B4E-E116-244C-7410-78197BF9A910}"/>
              </a:ext>
            </a:extLst>
          </p:cNvPr>
          <p:cNvSpPr>
            <a:spLocks noGrp="1"/>
          </p:cNvSpPr>
          <p:nvPr>
            <p:ph idx="1"/>
          </p:nvPr>
        </p:nvSpPr>
        <p:spPr>
          <a:xfrm>
            <a:off x="5126418" y="552091"/>
            <a:ext cx="6224335" cy="5431536"/>
          </a:xfrm>
        </p:spPr>
        <p:txBody>
          <a:bodyPr anchor="ctr">
            <a:normAutofit/>
          </a:bodyPr>
          <a:lstStyle/>
          <a:p>
            <a:pPr marL="0" indent="0">
              <a:buNone/>
            </a:pPr>
            <a:r>
              <a:rPr lang="en-US" sz="2200"/>
              <a:t>Lead time reflects the total time taken from the initiation of a request until delivery to the customer. For context inside a software development environment, it refers to the duration between identifying a requirement and having it available for users.</a:t>
            </a:r>
          </a:p>
        </p:txBody>
      </p:sp>
    </p:spTree>
    <p:extLst>
      <p:ext uri="{BB962C8B-B14F-4D97-AF65-F5344CB8AC3E}">
        <p14:creationId xmlns:p14="http://schemas.microsoft.com/office/powerpoint/2010/main" val="55664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AE771-AFC8-BCC4-3D79-4BA0FD760812}"/>
              </a:ext>
            </a:extLst>
          </p:cNvPr>
          <p:cNvSpPr>
            <a:spLocks noGrp="1"/>
          </p:cNvSpPr>
          <p:nvPr>
            <p:ph type="title"/>
          </p:nvPr>
        </p:nvSpPr>
        <p:spPr>
          <a:xfrm>
            <a:off x="841248" y="548640"/>
            <a:ext cx="3600860" cy="5431536"/>
          </a:xfrm>
        </p:spPr>
        <p:txBody>
          <a:bodyPr>
            <a:normAutofit/>
          </a:bodyPr>
          <a:lstStyle/>
          <a:p>
            <a:r>
              <a:rPr lang="en-US" sz="5400"/>
              <a:t>Processing Time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6B7066-3CB4-E165-D7F9-FB578C90F5F9}"/>
              </a:ext>
            </a:extLst>
          </p:cNvPr>
          <p:cNvSpPr>
            <a:spLocks noGrp="1"/>
          </p:cNvSpPr>
          <p:nvPr>
            <p:ph idx="1"/>
          </p:nvPr>
        </p:nvSpPr>
        <p:spPr>
          <a:xfrm>
            <a:off x="5126418" y="552091"/>
            <a:ext cx="6224335" cy="5431536"/>
          </a:xfrm>
        </p:spPr>
        <p:txBody>
          <a:bodyPr anchor="ctr">
            <a:normAutofit/>
          </a:bodyPr>
          <a:lstStyle/>
          <a:p>
            <a:pPr marL="0" indent="0">
              <a:buNone/>
            </a:pPr>
            <a:r>
              <a:rPr lang="en-US" sz="2200"/>
              <a:t>Processing time refers to the actual time spent working on a feature or task. Any waiting time or delays are excluded, specifically focusing on the time taken to develop and test the software after work has commenced.</a:t>
            </a:r>
          </a:p>
        </p:txBody>
      </p:sp>
    </p:spTree>
    <p:extLst>
      <p:ext uri="{BB962C8B-B14F-4D97-AF65-F5344CB8AC3E}">
        <p14:creationId xmlns:p14="http://schemas.microsoft.com/office/powerpoint/2010/main" val="2302596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D0E0-73E6-82C6-3C97-580488FD3AA0}"/>
              </a:ext>
            </a:extLst>
          </p:cNvPr>
          <p:cNvSpPr>
            <a:spLocks noGrp="1"/>
          </p:cNvSpPr>
          <p:nvPr>
            <p:ph type="title"/>
          </p:nvPr>
        </p:nvSpPr>
        <p:spPr/>
        <p:txBody>
          <a:bodyPr/>
          <a:lstStyle/>
          <a:p>
            <a:r>
              <a:rPr lang="en-US" dirty="0"/>
              <a:t>Lead Time v Processing Time</a:t>
            </a:r>
          </a:p>
        </p:txBody>
      </p:sp>
      <p:graphicFrame>
        <p:nvGraphicFramePr>
          <p:cNvPr id="7" name="Content Placeholder 2">
            <a:extLst>
              <a:ext uri="{FF2B5EF4-FFF2-40B4-BE49-F238E27FC236}">
                <a16:creationId xmlns:a16="http://schemas.microsoft.com/office/drawing/2014/main" id="{27A0A294-158D-3F57-31F4-0854A8DD6AA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9301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AC5D70-81FE-C3AB-D152-A5ECF5CFB1DE}"/>
              </a:ext>
            </a:extLst>
          </p:cNvPr>
          <p:cNvSpPr>
            <a:spLocks noGrp="1"/>
          </p:cNvSpPr>
          <p:nvPr>
            <p:ph type="title"/>
          </p:nvPr>
        </p:nvSpPr>
        <p:spPr>
          <a:xfrm>
            <a:off x="635000" y="640823"/>
            <a:ext cx="3418659" cy="5583148"/>
          </a:xfrm>
        </p:spPr>
        <p:txBody>
          <a:bodyPr anchor="ctr">
            <a:normAutofit/>
          </a:bodyPr>
          <a:lstStyle/>
          <a:p>
            <a:r>
              <a:rPr lang="en-US" sz="5000"/>
              <a:t>Common Scenario: Deployment Lead Times</a:t>
            </a:r>
          </a:p>
        </p:txBody>
      </p:sp>
      <p:sp>
        <p:nvSpPr>
          <p:cNvPr id="2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7BB0A3-FD3D-181A-045E-996DD6858604}"/>
              </a:ext>
            </a:extLst>
          </p:cNvPr>
          <p:cNvGraphicFramePr>
            <a:graphicFrameLocks noGrp="1"/>
          </p:cNvGraphicFramePr>
          <p:nvPr>
            <p:ph idx="1"/>
            <p:extLst>
              <p:ext uri="{D42A27DB-BD31-4B8C-83A1-F6EECF244321}">
                <p14:modId xmlns:p14="http://schemas.microsoft.com/office/powerpoint/2010/main" val="210160867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063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1A9076-BA5A-2A22-4626-2C5032A2BD0D}"/>
              </a:ext>
            </a:extLst>
          </p:cNvPr>
          <p:cNvPicPr>
            <a:picLocks noChangeAspect="1"/>
          </p:cNvPicPr>
          <p:nvPr/>
        </p:nvPicPr>
        <p:blipFill>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0066B-7550-9C5B-BCE4-E4C9608E7483}"/>
              </a:ext>
            </a:extLst>
          </p:cNvPr>
          <p:cNvSpPr>
            <a:spLocks noGrp="1"/>
          </p:cNvSpPr>
          <p:nvPr>
            <p:ph type="title"/>
          </p:nvPr>
        </p:nvSpPr>
        <p:spPr>
          <a:xfrm>
            <a:off x="838200" y="365125"/>
            <a:ext cx="10515600" cy="1325563"/>
          </a:xfrm>
        </p:spPr>
        <p:txBody>
          <a:bodyPr>
            <a:normAutofit/>
          </a:bodyPr>
          <a:lstStyle/>
          <a:p>
            <a:r>
              <a:rPr lang="en-US" dirty="0"/>
              <a:t>Consequences</a:t>
            </a:r>
          </a:p>
        </p:txBody>
      </p:sp>
      <p:graphicFrame>
        <p:nvGraphicFramePr>
          <p:cNvPr id="5" name="Content Placeholder 2">
            <a:extLst>
              <a:ext uri="{FF2B5EF4-FFF2-40B4-BE49-F238E27FC236}">
                <a16:creationId xmlns:a16="http://schemas.microsoft.com/office/drawing/2014/main" id="{0682EB70-00AD-3639-CADF-CF1C4D9C86FF}"/>
              </a:ext>
            </a:extLst>
          </p:cNvPr>
          <p:cNvGraphicFramePr>
            <a:graphicFrameLocks noGrp="1"/>
          </p:cNvGraphicFramePr>
          <p:nvPr>
            <p:ph idx="1"/>
            <p:extLst>
              <p:ext uri="{D42A27DB-BD31-4B8C-83A1-F6EECF244321}">
                <p14:modId xmlns:p14="http://schemas.microsoft.com/office/powerpoint/2010/main" val="31106577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3443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F5386-4828-27A1-C39E-628B84B4AA5F}"/>
              </a:ext>
            </a:extLst>
          </p:cNvPr>
          <p:cNvSpPr>
            <a:spLocks noGrp="1"/>
          </p:cNvSpPr>
          <p:nvPr>
            <p:ph type="title"/>
          </p:nvPr>
        </p:nvSpPr>
        <p:spPr>
          <a:xfrm>
            <a:off x="635000" y="640823"/>
            <a:ext cx="3418659" cy="5583148"/>
          </a:xfrm>
        </p:spPr>
        <p:txBody>
          <a:bodyPr anchor="ctr">
            <a:normAutofit/>
          </a:bodyPr>
          <a:lstStyle/>
          <a:p>
            <a:r>
              <a:rPr lang="en-US" sz="5000"/>
              <a:t>Our DevOps Ideal: Deployment Lead Time of Minutes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3E73031-5E09-6303-60CB-66D64F2EF455}"/>
              </a:ext>
            </a:extLst>
          </p:cNvPr>
          <p:cNvGraphicFramePr>
            <a:graphicFrameLocks noGrp="1"/>
          </p:cNvGraphicFramePr>
          <p:nvPr>
            <p:ph idx="1"/>
            <p:extLst>
              <p:ext uri="{D42A27DB-BD31-4B8C-83A1-F6EECF244321}">
                <p14:modId xmlns:p14="http://schemas.microsoft.com/office/powerpoint/2010/main" val="38666422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19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6AC32-EC83-577C-CC4A-B6E79CC3876F}"/>
              </a:ext>
            </a:extLst>
          </p:cNvPr>
          <p:cNvSpPr>
            <a:spLocks noGrp="1"/>
          </p:cNvSpPr>
          <p:nvPr>
            <p:ph type="title"/>
          </p:nvPr>
        </p:nvSpPr>
        <p:spPr>
          <a:xfrm>
            <a:off x="635000" y="640823"/>
            <a:ext cx="3418659" cy="5583148"/>
          </a:xfrm>
        </p:spPr>
        <p:txBody>
          <a:bodyPr anchor="ctr">
            <a:normAutofit/>
          </a:bodyPr>
          <a:lstStyle/>
          <a:p>
            <a:r>
              <a:rPr lang="en-US" sz="5400"/>
              <a:t>Benefits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198A165-2E4F-1F4C-7713-187A54B02601}"/>
              </a:ext>
            </a:extLst>
          </p:cNvPr>
          <p:cNvGraphicFramePr>
            <a:graphicFrameLocks noGrp="1"/>
          </p:cNvGraphicFramePr>
          <p:nvPr>
            <p:ph idx="1"/>
            <p:extLst>
              <p:ext uri="{D42A27DB-BD31-4B8C-83A1-F6EECF244321}">
                <p14:modId xmlns:p14="http://schemas.microsoft.com/office/powerpoint/2010/main" val="11386155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705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0C634-608E-E7A4-0FC9-B7164C2D0692}"/>
              </a:ext>
            </a:extLst>
          </p:cNvPr>
          <p:cNvSpPr>
            <a:spLocks noGrp="1"/>
          </p:cNvSpPr>
          <p:nvPr>
            <p:ph type="title"/>
          </p:nvPr>
        </p:nvSpPr>
        <p:spPr>
          <a:xfrm>
            <a:off x="635000" y="640823"/>
            <a:ext cx="3418659" cy="5583148"/>
          </a:xfrm>
        </p:spPr>
        <p:txBody>
          <a:bodyPr anchor="ctr">
            <a:normAutofit/>
          </a:bodyPr>
          <a:lstStyle/>
          <a:p>
            <a:r>
              <a:rPr lang="en-US" sz="3400"/>
              <a:t>Successful DevOps Implementations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AAB3B0A-9499-EC69-2575-959FF58E0C9F}"/>
              </a:ext>
            </a:extLst>
          </p:cNvPr>
          <p:cNvGraphicFramePr>
            <a:graphicFrameLocks noGrp="1"/>
          </p:cNvGraphicFramePr>
          <p:nvPr>
            <p:ph idx="1"/>
            <p:extLst>
              <p:ext uri="{D42A27DB-BD31-4B8C-83A1-F6EECF244321}">
                <p14:modId xmlns:p14="http://schemas.microsoft.com/office/powerpoint/2010/main" val="84668502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19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664</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The Technology Value Stream</vt:lpstr>
      <vt:lpstr>Lead Time</vt:lpstr>
      <vt:lpstr>Processing Time</vt:lpstr>
      <vt:lpstr>Lead Time v Processing Time</vt:lpstr>
      <vt:lpstr>Common Scenario: Deployment Lead Times</vt:lpstr>
      <vt:lpstr>Consequences</vt:lpstr>
      <vt:lpstr>Our DevOps Ideal: Deployment Lead Time of Minutes</vt:lpstr>
      <vt:lpstr>Benefits</vt:lpstr>
      <vt:lpstr>Successful DevOps Implementations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Darling, Sara</dc:creator>
  <cp:lastModifiedBy>Darling, Sara</cp:lastModifiedBy>
  <cp:revision>1</cp:revision>
  <dcterms:created xsi:type="dcterms:W3CDTF">2025-01-11T23:06:21Z</dcterms:created>
  <dcterms:modified xsi:type="dcterms:W3CDTF">2025-01-12T00:50:31Z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2e0584-010f-4004-8a6a-d5c118c8b4bd_Enabled">
    <vt:lpwstr>true</vt:lpwstr>
  </property>
  <property fmtid="{D5CDD505-2E9C-101B-9397-08002B2CF9AE}" pid="3" name="MSIP_Label_c62e0584-010f-4004-8a6a-d5c118c8b4bd_SetDate">
    <vt:lpwstr>2025-01-12T00:50:30Z</vt:lpwstr>
  </property>
  <property fmtid="{D5CDD505-2E9C-101B-9397-08002B2CF9AE}" pid="4" name="MSIP_Label_c62e0584-010f-4004-8a6a-d5c118c8b4bd_Method">
    <vt:lpwstr>Standard</vt:lpwstr>
  </property>
  <property fmtid="{D5CDD505-2E9C-101B-9397-08002B2CF9AE}" pid="5" name="MSIP_Label_c62e0584-010f-4004-8a6a-d5c118c8b4bd_Name">
    <vt:lpwstr>Internal</vt:lpwstr>
  </property>
  <property fmtid="{D5CDD505-2E9C-101B-9397-08002B2CF9AE}" pid="6" name="MSIP_Label_c62e0584-010f-4004-8a6a-d5c118c8b4bd_SiteId">
    <vt:lpwstr>56b731a8-a2ac-4c32-bf6b-616810e913c6</vt:lpwstr>
  </property>
  <property fmtid="{D5CDD505-2E9C-101B-9397-08002B2CF9AE}" pid="7" name="MSIP_Label_c62e0584-010f-4004-8a6a-d5c118c8b4bd_ActionId">
    <vt:lpwstr>0792e2bd-7ac8-42cd-beca-60426d3c471b</vt:lpwstr>
  </property>
  <property fmtid="{D5CDD505-2E9C-101B-9397-08002B2CF9AE}" pid="8" name="MSIP_Label_c62e0584-010f-4004-8a6a-d5c118c8b4bd_ContentBits">
    <vt:lpwstr>0</vt:lpwstr>
  </property>
</Properties>
</file>