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1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1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93EE3E-B351-4274-91B0-CE74783C0BE7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7C7D59-CA62-4F78-B904-EE51DF0DBAB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Societal Barriers: Fear that systems can fail catastrophically due to human variability leads to the blame game</a:t>
          </a:r>
        </a:p>
      </dgm:t>
    </dgm:pt>
    <dgm:pt modelId="{1E7D96EC-E860-41B1-B272-73C12398E3FE}" type="parTrans" cxnId="{0CAEE467-40D4-4E98-8FEC-D60109E2E951}">
      <dgm:prSet/>
      <dgm:spPr/>
      <dgm:t>
        <a:bodyPr/>
        <a:lstStyle/>
        <a:p>
          <a:endParaRPr lang="en-US"/>
        </a:p>
      </dgm:t>
    </dgm:pt>
    <dgm:pt modelId="{5A7A2E09-1918-4436-8781-6AA9BD2ABCB7}" type="sibTrans" cxnId="{0CAEE467-40D4-4E98-8FEC-D60109E2E951}">
      <dgm:prSet/>
      <dgm:spPr/>
      <dgm:t>
        <a:bodyPr/>
        <a:lstStyle/>
        <a:p>
          <a:endParaRPr lang="en-US"/>
        </a:p>
      </dgm:t>
    </dgm:pt>
    <dgm:pt modelId="{A262A8FC-85B6-4EDD-920B-19D15806208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Evolutionary Barriers: Our sense of justice is inherited from primitive ancestors, leading to misplaced thinking in complex systems</a:t>
          </a:r>
        </a:p>
      </dgm:t>
    </dgm:pt>
    <dgm:pt modelId="{DECD33E6-A108-4FDD-99E2-B8FCDF2029F5}" type="parTrans" cxnId="{D12AB4F4-66E2-4B91-AF73-C1D817F86AF8}">
      <dgm:prSet/>
      <dgm:spPr/>
      <dgm:t>
        <a:bodyPr/>
        <a:lstStyle/>
        <a:p>
          <a:endParaRPr lang="en-US"/>
        </a:p>
      </dgm:t>
    </dgm:pt>
    <dgm:pt modelId="{B4D08A11-3C54-4550-BA96-DC7DFAFBAA9F}" type="sibTrans" cxnId="{D12AB4F4-66E2-4B91-AF73-C1D817F86AF8}">
      <dgm:prSet/>
      <dgm:spPr/>
      <dgm:t>
        <a:bodyPr/>
        <a:lstStyle/>
        <a:p>
          <a:endParaRPr lang="en-US"/>
        </a:p>
      </dgm:t>
    </dgm:pt>
    <dgm:pt modelId="{F9D8F711-BAFA-45D0-B861-5AAE9FD9A381}" type="pres">
      <dgm:prSet presAssocID="{DF93EE3E-B351-4274-91B0-CE74783C0BE7}" presName="root" presStyleCnt="0">
        <dgm:presLayoutVars>
          <dgm:dir/>
          <dgm:resizeHandles val="exact"/>
        </dgm:presLayoutVars>
      </dgm:prSet>
      <dgm:spPr/>
    </dgm:pt>
    <dgm:pt modelId="{81D00357-7268-4BB2-851E-DA39A3567107}" type="pres">
      <dgm:prSet presAssocID="{987C7D59-CA62-4F78-B904-EE51DF0DBAB5}" presName="compNode" presStyleCnt="0"/>
      <dgm:spPr/>
    </dgm:pt>
    <dgm:pt modelId="{3314192A-C4C4-4E0F-A216-D133E05066E0}" type="pres">
      <dgm:prSet presAssocID="{987C7D59-CA62-4F78-B904-EE51DF0DBAB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49D90316-0163-46F7-8155-766E5E16AFD3}" type="pres">
      <dgm:prSet presAssocID="{987C7D59-CA62-4F78-B904-EE51DF0DBAB5}" presName="spaceRect" presStyleCnt="0"/>
      <dgm:spPr/>
    </dgm:pt>
    <dgm:pt modelId="{4D6A1ECE-DEB7-4AA6-B643-BB4A550AFE27}" type="pres">
      <dgm:prSet presAssocID="{987C7D59-CA62-4F78-B904-EE51DF0DBAB5}" presName="textRect" presStyleLbl="revTx" presStyleIdx="0" presStyleCnt="2">
        <dgm:presLayoutVars>
          <dgm:chMax val="1"/>
          <dgm:chPref val="1"/>
        </dgm:presLayoutVars>
      </dgm:prSet>
      <dgm:spPr/>
    </dgm:pt>
    <dgm:pt modelId="{DA17B940-CE89-498A-990E-1BDC644BCF20}" type="pres">
      <dgm:prSet presAssocID="{5A7A2E09-1918-4436-8781-6AA9BD2ABCB7}" presName="sibTrans" presStyleCnt="0"/>
      <dgm:spPr/>
    </dgm:pt>
    <dgm:pt modelId="{F34E0567-8999-4FF9-9516-7B2603611482}" type="pres">
      <dgm:prSet presAssocID="{A262A8FC-85B6-4EDD-920B-19D158062082}" presName="compNode" presStyleCnt="0"/>
      <dgm:spPr/>
    </dgm:pt>
    <dgm:pt modelId="{32D486FC-CA80-40A5-AFEC-B2BC1D9B9C0C}" type="pres">
      <dgm:prSet presAssocID="{A262A8FC-85B6-4EDD-920B-19D15806208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0239254F-B28B-46F1-81A7-18FACCE066ED}" type="pres">
      <dgm:prSet presAssocID="{A262A8FC-85B6-4EDD-920B-19D158062082}" presName="spaceRect" presStyleCnt="0"/>
      <dgm:spPr/>
    </dgm:pt>
    <dgm:pt modelId="{09950CBA-A422-405F-BDB1-AC2699283CD1}" type="pres">
      <dgm:prSet presAssocID="{A262A8FC-85B6-4EDD-920B-19D15806208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E27E314-20F6-4591-A5F9-E12349814770}" type="presOf" srcId="{DF93EE3E-B351-4274-91B0-CE74783C0BE7}" destId="{F9D8F711-BAFA-45D0-B861-5AAE9FD9A381}" srcOrd="0" destOrd="0" presId="urn:microsoft.com/office/officeart/2018/2/layout/IconLabelList"/>
    <dgm:cxn modelId="{0CAEE467-40D4-4E98-8FEC-D60109E2E951}" srcId="{DF93EE3E-B351-4274-91B0-CE74783C0BE7}" destId="{987C7D59-CA62-4F78-B904-EE51DF0DBAB5}" srcOrd="0" destOrd="0" parTransId="{1E7D96EC-E860-41B1-B272-73C12398E3FE}" sibTransId="{5A7A2E09-1918-4436-8781-6AA9BD2ABCB7}"/>
    <dgm:cxn modelId="{2B8556DD-891E-4F1C-9CC1-690F0E1C12E1}" type="presOf" srcId="{A262A8FC-85B6-4EDD-920B-19D158062082}" destId="{09950CBA-A422-405F-BDB1-AC2699283CD1}" srcOrd="0" destOrd="0" presId="urn:microsoft.com/office/officeart/2018/2/layout/IconLabelList"/>
    <dgm:cxn modelId="{D12AB4F4-66E2-4B91-AF73-C1D817F86AF8}" srcId="{DF93EE3E-B351-4274-91B0-CE74783C0BE7}" destId="{A262A8FC-85B6-4EDD-920B-19D158062082}" srcOrd="1" destOrd="0" parTransId="{DECD33E6-A108-4FDD-99E2-B8FCDF2029F5}" sibTransId="{B4D08A11-3C54-4550-BA96-DC7DFAFBAA9F}"/>
    <dgm:cxn modelId="{1D94CEFE-E77D-45F5-A213-6FE403EDA4F9}" type="presOf" srcId="{987C7D59-CA62-4F78-B904-EE51DF0DBAB5}" destId="{4D6A1ECE-DEB7-4AA6-B643-BB4A550AFE27}" srcOrd="0" destOrd="0" presId="urn:microsoft.com/office/officeart/2018/2/layout/IconLabelList"/>
    <dgm:cxn modelId="{5EBBB259-7E9B-411D-AFA9-3FE12B97E487}" type="presParOf" srcId="{F9D8F711-BAFA-45D0-B861-5AAE9FD9A381}" destId="{81D00357-7268-4BB2-851E-DA39A3567107}" srcOrd="0" destOrd="0" presId="urn:microsoft.com/office/officeart/2018/2/layout/IconLabelList"/>
    <dgm:cxn modelId="{F32ACB66-D09B-4183-99BC-73341C4CF906}" type="presParOf" srcId="{81D00357-7268-4BB2-851E-DA39A3567107}" destId="{3314192A-C4C4-4E0F-A216-D133E05066E0}" srcOrd="0" destOrd="0" presId="urn:microsoft.com/office/officeart/2018/2/layout/IconLabelList"/>
    <dgm:cxn modelId="{F8AC0B10-F5AF-4B7F-B68A-589EA0491940}" type="presParOf" srcId="{81D00357-7268-4BB2-851E-DA39A3567107}" destId="{49D90316-0163-46F7-8155-766E5E16AFD3}" srcOrd="1" destOrd="0" presId="urn:microsoft.com/office/officeart/2018/2/layout/IconLabelList"/>
    <dgm:cxn modelId="{71EC38F8-AA28-416C-9070-AB11E9B1F09F}" type="presParOf" srcId="{81D00357-7268-4BB2-851E-DA39A3567107}" destId="{4D6A1ECE-DEB7-4AA6-B643-BB4A550AFE27}" srcOrd="2" destOrd="0" presId="urn:microsoft.com/office/officeart/2018/2/layout/IconLabelList"/>
    <dgm:cxn modelId="{A42AED19-3FEB-41DF-87CE-ED19DEC04806}" type="presParOf" srcId="{F9D8F711-BAFA-45D0-B861-5AAE9FD9A381}" destId="{DA17B940-CE89-498A-990E-1BDC644BCF20}" srcOrd="1" destOrd="0" presId="urn:microsoft.com/office/officeart/2018/2/layout/IconLabelList"/>
    <dgm:cxn modelId="{649927E7-CE4F-4A03-9CC9-3CFDE308707D}" type="presParOf" srcId="{F9D8F711-BAFA-45D0-B861-5AAE9FD9A381}" destId="{F34E0567-8999-4FF9-9516-7B2603611482}" srcOrd="2" destOrd="0" presId="urn:microsoft.com/office/officeart/2018/2/layout/IconLabelList"/>
    <dgm:cxn modelId="{59225E6F-9841-4A8D-83C5-C2D14D4A4D1B}" type="presParOf" srcId="{F34E0567-8999-4FF9-9516-7B2603611482}" destId="{32D486FC-CA80-40A5-AFEC-B2BC1D9B9C0C}" srcOrd="0" destOrd="0" presId="urn:microsoft.com/office/officeart/2018/2/layout/IconLabelList"/>
    <dgm:cxn modelId="{CC2B4951-8D56-4B68-821E-9106B3ED3019}" type="presParOf" srcId="{F34E0567-8999-4FF9-9516-7B2603611482}" destId="{0239254F-B28B-46F1-81A7-18FACCE066ED}" srcOrd="1" destOrd="0" presId="urn:microsoft.com/office/officeart/2018/2/layout/IconLabelList"/>
    <dgm:cxn modelId="{00D01EAA-2DBC-4A2A-B489-56CED4E42119}" type="presParOf" srcId="{F34E0567-8999-4FF9-9516-7B2603611482}" destId="{09950CBA-A422-405F-BDB1-AC2699283CD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6F32CC-9096-484D-9EA3-CDE464C99A0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D507AAB4-C204-4394-8E47-72669448FFB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Professional and Organizational Barriers: Different professions have different ideas about justice; professional experience can distort views</a:t>
          </a:r>
        </a:p>
      </dgm:t>
    </dgm:pt>
    <dgm:pt modelId="{692172A5-462B-4043-9662-71B1A24E3B72}" type="parTrans" cxnId="{F845CB57-642D-4AFE-81FF-A2116EDAB824}">
      <dgm:prSet/>
      <dgm:spPr/>
      <dgm:t>
        <a:bodyPr/>
        <a:lstStyle/>
        <a:p>
          <a:endParaRPr lang="en-US"/>
        </a:p>
      </dgm:t>
    </dgm:pt>
    <dgm:pt modelId="{61F6644F-E195-48C7-ADFE-EB4DA052458C}" type="sibTrans" cxnId="{F845CB57-642D-4AFE-81FF-A2116EDAB824}">
      <dgm:prSet/>
      <dgm:spPr/>
      <dgm:t>
        <a:bodyPr/>
        <a:lstStyle/>
        <a:p>
          <a:endParaRPr lang="en-US"/>
        </a:p>
      </dgm:t>
    </dgm:pt>
    <dgm:pt modelId="{A4D3598A-656D-4643-8F95-ACE2ED4D5C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Regulatory Barriers: Regulations may be inconsistent, leading to open interpretations</a:t>
          </a:r>
        </a:p>
      </dgm:t>
    </dgm:pt>
    <dgm:pt modelId="{1D9B60A6-528B-4041-B48D-3CBDDCA694F0}" type="parTrans" cxnId="{534577D8-DA5B-4EE4-94EB-56D1FCDB39CA}">
      <dgm:prSet/>
      <dgm:spPr/>
      <dgm:t>
        <a:bodyPr/>
        <a:lstStyle/>
        <a:p>
          <a:endParaRPr lang="en-US"/>
        </a:p>
      </dgm:t>
    </dgm:pt>
    <dgm:pt modelId="{141C74C0-7151-414B-815C-A07E0D0B6250}" type="sibTrans" cxnId="{534577D8-DA5B-4EE4-94EB-56D1FCDB39CA}">
      <dgm:prSet/>
      <dgm:spPr/>
      <dgm:t>
        <a:bodyPr/>
        <a:lstStyle/>
        <a:p>
          <a:endParaRPr lang="en-US"/>
        </a:p>
      </dgm:t>
    </dgm:pt>
    <dgm:pt modelId="{C74CDD6C-69DA-4ED4-ABD0-88C9EF38040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Technological Barriers: Technology can make it easy for things to go catastrophically wrong</a:t>
          </a:r>
        </a:p>
      </dgm:t>
    </dgm:pt>
    <dgm:pt modelId="{9601152F-7BF2-49F3-BAE8-99E3D56933D9}" type="parTrans" cxnId="{8D7A3F58-73A9-4389-BB96-9FB5F5C3A6BC}">
      <dgm:prSet/>
      <dgm:spPr/>
      <dgm:t>
        <a:bodyPr/>
        <a:lstStyle/>
        <a:p>
          <a:endParaRPr lang="en-US"/>
        </a:p>
      </dgm:t>
    </dgm:pt>
    <dgm:pt modelId="{9B5C28E4-A48D-4DAB-B0A4-B60A71ABE078}" type="sibTrans" cxnId="{8D7A3F58-73A9-4389-BB96-9FB5F5C3A6BC}">
      <dgm:prSet/>
      <dgm:spPr/>
      <dgm:t>
        <a:bodyPr/>
        <a:lstStyle/>
        <a:p>
          <a:endParaRPr lang="en-US"/>
        </a:p>
      </dgm:t>
    </dgm:pt>
    <dgm:pt modelId="{93956ABB-EC25-4A83-A9BB-A436FE4A1522}" type="pres">
      <dgm:prSet presAssocID="{126F32CC-9096-484D-9EA3-CDE464C99A0D}" presName="root" presStyleCnt="0">
        <dgm:presLayoutVars>
          <dgm:dir/>
          <dgm:resizeHandles val="exact"/>
        </dgm:presLayoutVars>
      </dgm:prSet>
      <dgm:spPr/>
    </dgm:pt>
    <dgm:pt modelId="{5A7B7C4E-C766-4B04-9BA1-E19C3B7D7783}" type="pres">
      <dgm:prSet presAssocID="{D507AAB4-C204-4394-8E47-72669448FFBF}" presName="compNode" presStyleCnt="0"/>
      <dgm:spPr/>
    </dgm:pt>
    <dgm:pt modelId="{3CD63A74-22EC-4CBC-91C9-553007B99B95}" type="pres">
      <dgm:prSet presAssocID="{D507AAB4-C204-4394-8E47-72669448FFB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udge"/>
        </a:ext>
      </dgm:extLst>
    </dgm:pt>
    <dgm:pt modelId="{915D0BB0-3FCA-4E40-A7E5-0E7A313F955A}" type="pres">
      <dgm:prSet presAssocID="{D507AAB4-C204-4394-8E47-72669448FFBF}" presName="spaceRect" presStyleCnt="0"/>
      <dgm:spPr/>
    </dgm:pt>
    <dgm:pt modelId="{50FCDCC9-7903-4A20-98C5-C2290F6DDBE7}" type="pres">
      <dgm:prSet presAssocID="{D507AAB4-C204-4394-8E47-72669448FFBF}" presName="textRect" presStyleLbl="revTx" presStyleIdx="0" presStyleCnt="3">
        <dgm:presLayoutVars>
          <dgm:chMax val="1"/>
          <dgm:chPref val="1"/>
        </dgm:presLayoutVars>
      </dgm:prSet>
      <dgm:spPr/>
    </dgm:pt>
    <dgm:pt modelId="{7F5C6310-879A-44C9-B008-3458F17A7260}" type="pres">
      <dgm:prSet presAssocID="{61F6644F-E195-48C7-ADFE-EB4DA052458C}" presName="sibTrans" presStyleCnt="0"/>
      <dgm:spPr/>
    </dgm:pt>
    <dgm:pt modelId="{EDFAB411-DFE0-4C12-939B-9277779DBF9E}" type="pres">
      <dgm:prSet presAssocID="{A4D3598A-656D-4643-8F95-ACE2ED4D5C3F}" presName="compNode" presStyleCnt="0"/>
      <dgm:spPr/>
    </dgm:pt>
    <dgm:pt modelId="{6AD6A35F-9A9C-43F3-9A4A-512F12910B81}" type="pres">
      <dgm:prSet presAssocID="{A4D3598A-656D-4643-8F95-ACE2ED4D5C3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E85D6AA5-0A38-49BD-B824-A778DEC7DBBB}" type="pres">
      <dgm:prSet presAssocID="{A4D3598A-656D-4643-8F95-ACE2ED4D5C3F}" presName="spaceRect" presStyleCnt="0"/>
      <dgm:spPr/>
    </dgm:pt>
    <dgm:pt modelId="{BA7B0D96-6D4F-4281-BDD3-D17D57CD77F4}" type="pres">
      <dgm:prSet presAssocID="{A4D3598A-656D-4643-8F95-ACE2ED4D5C3F}" presName="textRect" presStyleLbl="revTx" presStyleIdx="1" presStyleCnt="3">
        <dgm:presLayoutVars>
          <dgm:chMax val="1"/>
          <dgm:chPref val="1"/>
        </dgm:presLayoutVars>
      </dgm:prSet>
      <dgm:spPr/>
    </dgm:pt>
    <dgm:pt modelId="{4084EE78-911E-48E4-B778-FB857D05AAA8}" type="pres">
      <dgm:prSet presAssocID="{141C74C0-7151-414B-815C-A07E0D0B6250}" presName="sibTrans" presStyleCnt="0"/>
      <dgm:spPr/>
    </dgm:pt>
    <dgm:pt modelId="{9C554C89-1870-49DF-832D-A0C07ECEA0FC}" type="pres">
      <dgm:prSet presAssocID="{C74CDD6C-69DA-4ED4-ABD0-88C9EF380400}" presName="compNode" presStyleCnt="0"/>
      <dgm:spPr/>
    </dgm:pt>
    <dgm:pt modelId="{4F442F8F-C976-4794-B29E-6A41471F2F25}" type="pres">
      <dgm:prSet presAssocID="{C74CDD6C-69DA-4ED4-ABD0-88C9EF38040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07AEFCB6-7E72-4A27-A7D0-9DBB92F43584}" type="pres">
      <dgm:prSet presAssocID="{C74CDD6C-69DA-4ED4-ABD0-88C9EF380400}" presName="spaceRect" presStyleCnt="0"/>
      <dgm:spPr/>
    </dgm:pt>
    <dgm:pt modelId="{2D2EF4F9-1639-4ED0-B0CD-B77DA4D76162}" type="pres">
      <dgm:prSet presAssocID="{C74CDD6C-69DA-4ED4-ABD0-88C9EF38040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7BED215-3B9D-452D-B280-CA8ACF0A5EEE}" type="presOf" srcId="{C74CDD6C-69DA-4ED4-ABD0-88C9EF380400}" destId="{2D2EF4F9-1639-4ED0-B0CD-B77DA4D76162}" srcOrd="0" destOrd="0" presId="urn:microsoft.com/office/officeart/2018/2/layout/IconLabelList"/>
    <dgm:cxn modelId="{7301DF44-3D49-4822-8F02-592659112310}" type="presOf" srcId="{D507AAB4-C204-4394-8E47-72669448FFBF}" destId="{50FCDCC9-7903-4A20-98C5-C2290F6DDBE7}" srcOrd="0" destOrd="0" presId="urn:microsoft.com/office/officeart/2018/2/layout/IconLabelList"/>
    <dgm:cxn modelId="{F845CB57-642D-4AFE-81FF-A2116EDAB824}" srcId="{126F32CC-9096-484D-9EA3-CDE464C99A0D}" destId="{D507AAB4-C204-4394-8E47-72669448FFBF}" srcOrd="0" destOrd="0" parTransId="{692172A5-462B-4043-9662-71B1A24E3B72}" sibTransId="{61F6644F-E195-48C7-ADFE-EB4DA052458C}"/>
    <dgm:cxn modelId="{8D7A3F58-73A9-4389-BB96-9FB5F5C3A6BC}" srcId="{126F32CC-9096-484D-9EA3-CDE464C99A0D}" destId="{C74CDD6C-69DA-4ED4-ABD0-88C9EF380400}" srcOrd="2" destOrd="0" parTransId="{9601152F-7BF2-49F3-BAE8-99E3D56933D9}" sibTransId="{9B5C28E4-A48D-4DAB-B0A4-B60A71ABE078}"/>
    <dgm:cxn modelId="{2C6C00D1-9BD6-44A0-B440-AA33F8F40162}" type="presOf" srcId="{126F32CC-9096-484D-9EA3-CDE464C99A0D}" destId="{93956ABB-EC25-4A83-A9BB-A436FE4A1522}" srcOrd="0" destOrd="0" presId="urn:microsoft.com/office/officeart/2018/2/layout/IconLabelList"/>
    <dgm:cxn modelId="{534577D8-DA5B-4EE4-94EB-56D1FCDB39CA}" srcId="{126F32CC-9096-484D-9EA3-CDE464C99A0D}" destId="{A4D3598A-656D-4643-8F95-ACE2ED4D5C3F}" srcOrd="1" destOrd="0" parTransId="{1D9B60A6-528B-4041-B48D-3CBDDCA694F0}" sibTransId="{141C74C0-7151-414B-815C-A07E0D0B6250}"/>
    <dgm:cxn modelId="{D5A42FF1-C21A-4DA6-830F-FA999247C3BD}" type="presOf" srcId="{A4D3598A-656D-4643-8F95-ACE2ED4D5C3F}" destId="{BA7B0D96-6D4F-4281-BDD3-D17D57CD77F4}" srcOrd="0" destOrd="0" presId="urn:microsoft.com/office/officeart/2018/2/layout/IconLabelList"/>
    <dgm:cxn modelId="{58FB7A26-183F-4196-896E-F03AF1ACEE81}" type="presParOf" srcId="{93956ABB-EC25-4A83-A9BB-A436FE4A1522}" destId="{5A7B7C4E-C766-4B04-9BA1-E19C3B7D7783}" srcOrd="0" destOrd="0" presId="urn:microsoft.com/office/officeart/2018/2/layout/IconLabelList"/>
    <dgm:cxn modelId="{90CBC398-190D-4611-8DC4-6CA67CF95598}" type="presParOf" srcId="{5A7B7C4E-C766-4B04-9BA1-E19C3B7D7783}" destId="{3CD63A74-22EC-4CBC-91C9-553007B99B95}" srcOrd="0" destOrd="0" presId="urn:microsoft.com/office/officeart/2018/2/layout/IconLabelList"/>
    <dgm:cxn modelId="{45B7F1A4-8628-4DD7-9CD9-F18095B1F608}" type="presParOf" srcId="{5A7B7C4E-C766-4B04-9BA1-E19C3B7D7783}" destId="{915D0BB0-3FCA-4E40-A7E5-0E7A313F955A}" srcOrd="1" destOrd="0" presId="urn:microsoft.com/office/officeart/2018/2/layout/IconLabelList"/>
    <dgm:cxn modelId="{F2F646AD-2CC9-4475-8EE6-79F18C3DEB95}" type="presParOf" srcId="{5A7B7C4E-C766-4B04-9BA1-E19C3B7D7783}" destId="{50FCDCC9-7903-4A20-98C5-C2290F6DDBE7}" srcOrd="2" destOrd="0" presId="urn:microsoft.com/office/officeart/2018/2/layout/IconLabelList"/>
    <dgm:cxn modelId="{C59418CB-0DAB-4B1F-843E-422493D72F70}" type="presParOf" srcId="{93956ABB-EC25-4A83-A9BB-A436FE4A1522}" destId="{7F5C6310-879A-44C9-B008-3458F17A7260}" srcOrd="1" destOrd="0" presId="urn:microsoft.com/office/officeart/2018/2/layout/IconLabelList"/>
    <dgm:cxn modelId="{DC8C8172-7643-4F61-806D-E0BBF5D9C04F}" type="presParOf" srcId="{93956ABB-EC25-4A83-A9BB-A436FE4A1522}" destId="{EDFAB411-DFE0-4C12-939B-9277779DBF9E}" srcOrd="2" destOrd="0" presId="urn:microsoft.com/office/officeart/2018/2/layout/IconLabelList"/>
    <dgm:cxn modelId="{6737E668-6BE5-4DDD-91AC-1FC01959AB6F}" type="presParOf" srcId="{EDFAB411-DFE0-4C12-939B-9277779DBF9E}" destId="{6AD6A35F-9A9C-43F3-9A4A-512F12910B81}" srcOrd="0" destOrd="0" presId="urn:microsoft.com/office/officeart/2018/2/layout/IconLabelList"/>
    <dgm:cxn modelId="{40CFBED2-C354-438C-A37F-782EE7969DA6}" type="presParOf" srcId="{EDFAB411-DFE0-4C12-939B-9277779DBF9E}" destId="{E85D6AA5-0A38-49BD-B824-A778DEC7DBBB}" srcOrd="1" destOrd="0" presId="urn:microsoft.com/office/officeart/2018/2/layout/IconLabelList"/>
    <dgm:cxn modelId="{8EF2E464-2385-41E4-A1BC-CB98A3806A8A}" type="presParOf" srcId="{EDFAB411-DFE0-4C12-939B-9277779DBF9E}" destId="{BA7B0D96-6D4F-4281-BDD3-D17D57CD77F4}" srcOrd="2" destOrd="0" presId="urn:microsoft.com/office/officeart/2018/2/layout/IconLabelList"/>
    <dgm:cxn modelId="{3746CBDC-3BCE-4490-808E-03D9C1D742ED}" type="presParOf" srcId="{93956ABB-EC25-4A83-A9BB-A436FE4A1522}" destId="{4084EE78-911E-48E4-B778-FB857D05AAA8}" srcOrd="3" destOrd="0" presId="urn:microsoft.com/office/officeart/2018/2/layout/IconLabelList"/>
    <dgm:cxn modelId="{A2E04B61-90E4-4F35-AF77-B2934B9147FD}" type="presParOf" srcId="{93956ABB-EC25-4A83-A9BB-A436FE4A1522}" destId="{9C554C89-1870-49DF-832D-A0C07ECEA0FC}" srcOrd="4" destOrd="0" presId="urn:microsoft.com/office/officeart/2018/2/layout/IconLabelList"/>
    <dgm:cxn modelId="{11208C04-568A-4586-9144-1893B04B575F}" type="presParOf" srcId="{9C554C89-1870-49DF-832D-A0C07ECEA0FC}" destId="{4F442F8F-C976-4794-B29E-6A41471F2F25}" srcOrd="0" destOrd="0" presId="urn:microsoft.com/office/officeart/2018/2/layout/IconLabelList"/>
    <dgm:cxn modelId="{CDCF351A-F399-48C4-B567-DB241B0450C5}" type="presParOf" srcId="{9C554C89-1870-49DF-832D-A0C07ECEA0FC}" destId="{07AEFCB6-7E72-4A27-A7D0-9DBB92F43584}" srcOrd="1" destOrd="0" presId="urn:microsoft.com/office/officeart/2018/2/layout/IconLabelList"/>
    <dgm:cxn modelId="{A5C46E93-686A-4226-8F4F-CA8D16C752EC}" type="presParOf" srcId="{9C554C89-1870-49DF-832D-A0C07ECEA0FC}" destId="{2D2EF4F9-1639-4ED0-B0CD-B77DA4D7616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14192A-C4C4-4E0F-A216-D133E05066E0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6A1ECE-DEB7-4AA6-B643-BB4A550AFE27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Societal Barriers: Fear that systems can fail catastrophically due to human variability leads to the blame game</a:t>
          </a:r>
        </a:p>
      </dsp:txBody>
      <dsp:txXfrm>
        <a:off x="559800" y="3022743"/>
        <a:ext cx="4320000" cy="720000"/>
      </dsp:txXfrm>
    </dsp:sp>
    <dsp:sp modelId="{32D486FC-CA80-40A5-AFEC-B2BC1D9B9C0C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950CBA-A422-405F-BDB1-AC2699283CD1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Evolutionary Barriers: Our sense of justice is inherited from primitive ancestors, leading to misplaced thinking in complex systems</a:t>
          </a:r>
        </a:p>
      </dsp:txBody>
      <dsp:txXfrm>
        <a:off x="5635800" y="3022743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D63A74-22EC-4CBC-91C9-553007B99B95}">
      <dsp:nvSpPr>
        <dsp:cNvPr id="0" name=""/>
        <dsp:cNvSpPr/>
      </dsp:nvSpPr>
      <dsp:spPr>
        <a:xfrm>
          <a:off x="1212569" y="987878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FCDCC9-7903-4A20-98C5-C2290F6DDBE7}">
      <dsp:nvSpPr>
        <dsp:cNvPr id="0" name=""/>
        <dsp:cNvSpPr/>
      </dsp:nvSpPr>
      <dsp:spPr>
        <a:xfrm>
          <a:off x="417971" y="2644665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Professional and Organizational Barriers: Different professions have different ideas about justice; professional experience can distort views</a:t>
          </a:r>
        </a:p>
      </dsp:txBody>
      <dsp:txXfrm>
        <a:off x="417971" y="2644665"/>
        <a:ext cx="2889450" cy="720000"/>
      </dsp:txXfrm>
    </dsp:sp>
    <dsp:sp modelId="{6AD6A35F-9A9C-43F3-9A4A-512F12910B81}">
      <dsp:nvSpPr>
        <dsp:cNvPr id="0" name=""/>
        <dsp:cNvSpPr/>
      </dsp:nvSpPr>
      <dsp:spPr>
        <a:xfrm>
          <a:off x="4607673" y="987878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7B0D96-6D4F-4281-BDD3-D17D57CD77F4}">
      <dsp:nvSpPr>
        <dsp:cNvPr id="0" name=""/>
        <dsp:cNvSpPr/>
      </dsp:nvSpPr>
      <dsp:spPr>
        <a:xfrm>
          <a:off x="3813075" y="2644665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Regulatory Barriers: Regulations may be inconsistent, leading to open interpretations</a:t>
          </a:r>
        </a:p>
      </dsp:txBody>
      <dsp:txXfrm>
        <a:off x="3813075" y="2644665"/>
        <a:ext cx="2889450" cy="720000"/>
      </dsp:txXfrm>
    </dsp:sp>
    <dsp:sp modelId="{4F442F8F-C976-4794-B29E-6A41471F2F25}">
      <dsp:nvSpPr>
        <dsp:cNvPr id="0" name=""/>
        <dsp:cNvSpPr/>
      </dsp:nvSpPr>
      <dsp:spPr>
        <a:xfrm>
          <a:off x="8002777" y="987878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2EF4F9-1639-4ED0-B0CD-B77DA4D76162}">
      <dsp:nvSpPr>
        <dsp:cNvPr id="0" name=""/>
        <dsp:cNvSpPr/>
      </dsp:nvSpPr>
      <dsp:spPr>
        <a:xfrm>
          <a:off x="7208178" y="2644665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Technological Barriers: Technology can make it easy for things to go catastrophically wrong</a:t>
          </a:r>
        </a:p>
      </dsp:txBody>
      <dsp:txXfrm>
        <a:off x="7208178" y="2644665"/>
        <a:ext cx="28894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01EE0-BFB7-56EF-F335-430BC54681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224E96-9132-195A-CDF2-F182F4A27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82210-81C5-9827-21C2-933ABF7F5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313B3-79F5-4207-879B-77E3A586BEEF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FA04C-D29A-44A8-A76C-E149255A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E4F7E-D663-9576-460E-11637B06F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7BFDC-8300-4453-8E12-313A1D1EE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106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BDD33-E23C-8F36-52AD-2B4E90F75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E3F427-A040-B711-BE14-A0CFA37665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BCF43-21A7-0337-5E1A-1A0D299F0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313B3-79F5-4207-879B-77E3A586BEEF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3C8AC-506B-E43C-FB7A-360F676CA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4D613-EF3B-9BFE-33A1-2884CF893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7BFDC-8300-4453-8E12-313A1D1EE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98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3B889F-30F3-5927-29FB-2AD4911179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923AB1-4188-D2BF-D406-F5C9ED663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19E9C-4338-F0E5-3393-E13780723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313B3-79F5-4207-879B-77E3A586BEEF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98AA2-6CA8-F7CE-561B-D98186D41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E6D0A-F437-79A4-01C7-58607C11F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7BFDC-8300-4453-8E12-313A1D1EE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28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88700-10E9-00C7-926A-6B9892E85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0E12D-E06D-85DB-8A18-E52FB094C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316EF-F3D3-1B7A-539E-A37EAF24B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313B3-79F5-4207-879B-77E3A586BEEF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5B9CD-D856-1EE5-E72F-001FDAD32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3E8E9-E323-7896-3DD1-663D3E866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7BFDC-8300-4453-8E12-313A1D1EE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862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60F37-191B-D04C-8536-688EE7AC0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D9ED9-7406-E74B-C999-0CF299F87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0C314-79ED-7A2F-B457-336AB300F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313B3-79F5-4207-879B-77E3A586BEEF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4F837-CBC9-BD25-BB05-43873F6D6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C7341-3057-5748-2296-19563D665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7BFDC-8300-4453-8E12-313A1D1EE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7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D4485-5084-EFB0-5D23-0F8C7BC63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3F91A-E711-B0D6-06D5-B8B81C5BE9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ECDF22-8B35-DC50-D2F3-B0A9AA863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26B652-AC3B-3B13-3AD0-70D9B8CB9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313B3-79F5-4207-879B-77E3A586BEEF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F742EF-583B-F556-AD21-2CF64A139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C0EE2B-1F0D-CC46-E059-B78D4A12E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7BFDC-8300-4453-8E12-313A1D1EE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16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1B0CE-4D0C-6564-5CEF-C37572FE3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043F2-1F40-FC7C-ADB8-943172AA3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5BDFBB-56D5-B14B-2F9C-DBB06216B7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84FD15-9ED9-A9FD-2A16-3A5112EAE4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BC3ED2-79CC-5116-B45A-12C06AF184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BEFAA5-243E-ED09-BDD2-42742AB9B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313B3-79F5-4207-879B-77E3A586BEEF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3638EB-D399-6089-91C5-15796791F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590027-1886-2106-0143-48CB397DC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7BFDC-8300-4453-8E12-313A1D1EE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556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D5673-95CF-A1DB-639A-97A8B4239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4B7AD1-5CB3-C810-7225-F62FF1110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313B3-79F5-4207-879B-77E3A586BEEF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CFF3E5-8113-539E-2F8E-E79904926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595265-E5A2-EF55-61F1-5C3F965DA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7BFDC-8300-4453-8E12-313A1D1EE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8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D44D7C-A3AC-D492-44D2-6BC20A8F6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313B3-79F5-4207-879B-77E3A586BEEF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87568-5AC2-A0EE-AFF8-79801688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8B6357-43FD-B1D2-9041-4D3E54D7F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7BFDC-8300-4453-8E12-313A1D1EE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2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CC15D-52CD-6ED8-29BE-00BE2D039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0F1F9-B024-13C8-E671-E69C9D05B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5F06CC-5FFB-C020-1B5F-12A77B1A6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CFD17C-961D-6480-A7B0-CED19BDED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313B3-79F5-4207-879B-77E3A586BEEF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1CAC19-2713-381C-70A3-B8F4F43D8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AE8B8A-6F27-4D80-1670-473806BE1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7BFDC-8300-4453-8E12-313A1D1EE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897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97E1C-A419-E119-BE37-8581F9962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C6E2F5-40E8-3B95-3F0A-DC5DD19817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160C5F-F172-589D-EBAA-F1BB0E1AF7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C8B00D-2C2C-9EA6-6DBE-A5A6CA3A2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313B3-79F5-4207-879B-77E3A586BEEF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89B381-CC71-C342-1ED7-C8FC16DFE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A3A46-6E2E-A815-581A-5090AA4A2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7BFDC-8300-4453-8E12-313A1D1EE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698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02011C-94A2-2A72-C2F1-A3A892DDB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024CF6-B124-A398-9B37-83B19FA4E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302B1-B084-CEA4-FDCC-B717F6B85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B313B3-79F5-4207-879B-77E3A586BEEF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4C6D5-7248-74E0-E6B8-DE2D97535E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655D6-1CFC-28DF-8734-F9355FE3F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C7BFDC-8300-4453-8E12-313A1D1EE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31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AC2573-6076-6DF8-0E39-D88951EA41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>
                <a:solidFill>
                  <a:schemeClr val="tx2"/>
                </a:solidFill>
              </a:rPr>
              <a:t>Implementing a Just Culture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B178EF-2BC1-15AB-02C9-2F034E0DFE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2000">
                <a:solidFill>
                  <a:schemeClr val="tx2"/>
                </a:solidFill>
              </a:rPr>
              <a:t>Creating a Fair and Open Environment</a:t>
            </a:r>
          </a:p>
        </p:txBody>
      </p:sp>
      <p:pic>
        <p:nvPicPr>
          <p:cNvPr id="7" name="Graphic 6" descr="Group">
            <a:extLst>
              <a:ext uri="{FF2B5EF4-FFF2-40B4-BE49-F238E27FC236}">
                <a16:creationId xmlns:a16="http://schemas.microsoft.com/office/drawing/2014/main" id="{102B6DE7-4846-FA91-9198-9F273CD790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34274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DE1CF5-C9B0-3AAE-0B87-E8BDF35BD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Understanding Just Culture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2A258-6D89-8C0F-46EB-A9BC01183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US" sz="2000"/>
              <a:t>A culture where staff are not punished for actions, omissions, suggestions, or decisions commensurate with their experience and training</a:t>
            </a:r>
          </a:p>
          <a:p>
            <a:r>
              <a:rPr lang="en-US" sz="2000"/>
              <a:t>Gross negligence, willful violations, and destructive acts are not tolerated</a:t>
            </a:r>
          </a:p>
          <a:p>
            <a:r>
              <a:rPr lang="en-US" sz="2000"/>
              <a:t>A focus on learning from adverse events rather than assigning blame</a:t>
            </a:r>
          </a:p>
          <a:p>
            <a:r>
              <a:rPr lang="en-US" sz="2000"/>
              <a:t>Accountability is balanced between individuals and the organization</a:t>
            </a:r>
          </a:p>
        </p:txBody>
      </p:sp>
      <p:pic>
        <p:nvPicPr>
          <p:cNvPr id="5" name="Picture 4" descr="Colorful carved figures of humans">
            <a:extLst>
              <a:ext uri="{FF2B5EF4-FFF2-40B4-BE49-F238E27FC236}">
                <a16:creationId xmlns:a16="http://schemas.microsoft.com/office/drawing/2014/main" id="{5F51F460-05D5-745D-DC07-98571AEF4D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414" r="18181" b="-1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74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oup of yellow figures and a red figure on the other side">
            <a:extLst>
              <a:ext uri="{FF2B5EF4-FFF2-40B4-BE49-F238E27FC236}">
                <a16:creationId xmlns:a16="http://schemas.microsoft.com/office/drawing/2014/main" id="{FF5BF1E3-7E2E-350B-A93B-5BFFAFFAD1F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678" r="2056" b="-1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64E582-F29F-D761-58BD-2F5FBB63D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anchor="ctr">
            <a:normAutofit/>
          </a:bodyPr>
          <a:lstStyle/>
          <a:p>
            <a:r>
              <a:rPr lang="en-US" sz="3700"/>
              <a:t>Overcoming Conceptual and Linguistic Hurdles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A8A2F-D5DD-10C9-D364-98B564916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884929"/>
            <a:ext cx="4659756" cy="3374137"/>
          </a:xfrm>
        </p:spPr>
        <p:txBody>
          <a:bodyPr anchor="ctr">
            <a:normAutofit/>
          </a:bodyPr>
          <a:lstStyle/>
          <a:p>
            <a:r>
              <a:rPr lang="en-US" sz="2000"/>
              <a:t>Conceptual Barriers: Culture cannot be designed or implemented top-down, for adaptive change to stick it must be bottom-up and slow</a:t>
            </a:r>
          </a:p>
          <a:p>
            <a:r>
              <a:rPr lang="en-US" sz="2000"/>
              <a:t>Linguistic Barriers: Discussing safety involves a long list of negative terms that can reinforce the human-as-hazard perspective</a:t>
            </a:r>
          </a:p>
          <a:p>
            <a:r>
              <a:rPr lang="en-US" sz="2000"/>
              <a:t>Slogans such as “zero accidents” undermine safety and justice by creating unrealistic expectations</a:t>
            </a:r>
          </a:p>
        </p:txBody>
      </p:sp>
    </p:spTree>
    <p:extLst>
      <p:ext uri="{BB962C8B-B14F-4D97-AF65-F5344CB8AC3E}">
        <p14:creationId xmlns:p14="http://schemas.microsoft.com/office/powerpoint/2010/main" val="3664470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79DD96-8A31-7E55-B1D7-58349561E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Personal, Social, and Historical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C6D40-C16F-65E8-5564-0CEBAE5E8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US" sz="2000"/>
              <a:t>Personal and Social Barriers: Judgement of performance is affected by outcome severity, hindsight, and who is affected</a:t>
            </a:r>
          </a:p>
          <a:p>
            <a:r>
              <a:rPr lang="en-US" sz="2000"/>
              <a:t>Trust is fragile and it takes time to develop confidence that one will not be punished for mistakes</a:t>
            </a:r>
          </a:p>
          <a:p>
            <a:r>
              <a:rPr lang="en-US" sz="2000"/>
              <a:t>Historical Barriers: Unfair treatment in the past influences current beliefs</a:t>
            </a:r>
          </a:p>
          <a:p>
            <a:r>
              <a:rPr lang="en-US" sz="2000"/>
              <a:t>Blaming for honest mistakes can create a long-lasting negative impact</a:t>
            </a:r>
          </a:p>
        </p:txBody>
      </p:sp>
      <p:pic>
        <p:nvPicPr>
          <p:cNvPr id="5" name="Picture 4" descr="One in a crowd">
            <a:extLst>
              <a:ext uri="{FF2B5EF4-FFF2-40B4-BE49-F238E27FC236}">
                <a16:creationId xmlns:a16="http://schemas.microsoft.com/office/drawing/2014/main" id="{FAE408EA-6895-B793-C728-A007EC3B425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725" r="12534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310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903E0-58E3-E2BB-8D8B-62FAADB0B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Societal and Evolutionary Influences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C22EEE0-3179-53A3-196B-23FF5B3D953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3194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C311E4-E8DB-EFAB-E3CF-4B36BDD74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3600"/>
              <a:t>Professional, Organizational, Regulatory, and Technological Obstacles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41EA6EF-33ED-1F45-1FB1-FFAD9F11F2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0188481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9599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0DAC5-E1E2-1275-0D84-C02EFAAFB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Swiss Cheese Model of Accident Causation</a:t>
            </a:r>
          </a:p>
        </p:txBody>
      </p:sp>
      <p:pic>
        <p:nvPicPr>
          <p:cNvPr id="5" name="Content Placeholder 4" descr="A yellow rectangular object with holes&#10;&#10;AI-generated content may be incorrect.">
            <a:extLst>
              <a:ext uri="{FF2B5EF4-FFF2-40B4-BE49-F238E27FC236}">
                <a16:creationId xmlns:a16="http://schemas.microsoft.com/office/drawing/2014/main" id="{05A305A4-9005-6C11-414D-A04A439FDE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63502"/>
            <a:ext cx="4429743" cy="302937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57F761-54DC-144C-F242-C3C1559F5FAE}"/>
              </a:ext>
            </a:extLst>
          </p:cNvPr>
          <p:cNvSpPr txBox="1"/>
          <p:nvPr/>
        </p:nvSpPr>
        <p:spPr>
          <a:xfrm>
            <a:off x="838200" y="1367522"/>
            <a:ext cx="10042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model each prevention tool, whether it’s an individual, entity, or protocol, is represented as a </a:t>
            </a:r>
            <a:r>
              <a:rPr lang="en-US" i="1" dirty="0"/>
              <a:t>slice</a:t>
            </a:r>
            <a:r>
              <a:rPr lang="en-US" dirty="0"/>
              <a:t> of Swiss cheese. Known for its holes, these gaps represent weak points, flaws, and deficiencies. </a:t>
            </a:r>
          </a:p>
        </p:txBody>
      </p:sp>
      <p:pic>
        <p:nvPicPr>
          <p:cNvPr id="8" name="Picture 7" descr="A yellow rectangular object with holes and arrows&#10;&#10;AI-generated content may be incorrect.">
            <a:extLst>
              <a:ext uri="{FF2B5EF4-FFF2-40B4-BE49-F238E27FC236}">
                <a16:creationId xmlns:a16="http://schemas.microsoft.com/office/drawing/2014/main" id="{71878D00-5824-5809-2E2A-F192A5D961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943" y="3845121"/>
            <a:ext cx="6448609" cy="19710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E2C4325-D79A-484B-DB55-6E2E8F078E8B}"/>
              </a:ext>
            </a:extLst>
          </p:cNvPr>
          <p:cNvSpPr txBox="1"/>
          <p:nvPr/>
        </p:nvSpPr>
        <p:spPr>
          <a:xfrm>
            <a:off x="1441628" y="2596144"/>
            <a:ext cx="3826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Accidents arise when a threat is able to traverse through these holes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75F21F-AEF3-A16D-89A3-22D36D36457F}"/>
              </a:ext>
            </a:extLst>
          </p:cNvPr>
          <p:cNvSpPr txBox="1"/>
          <p:nvPr/>
        </p:nvSpPr>
        <p:spPr>
          <a:xfrm>
            <a:off x="6762989" y="2596144"/>
            <a:ext cx="3987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enough slices, it is possible to prevent a majority of accidents</a:t>
            </a:r>
          </a:p>
        </p:txBody>
      </p:sp>
    </p:spTree>
    <p:extLst>
      <p:ext uri="{BB962C8B-B14F-4D97-AF65-F5344CB8AC3E}">
        <p14:creationId xmlns:p14="http://schemas.microsoft.com/office/powerpoint/2010/main" val="807669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0237B-2A9A-734F-FEA8-310AEB55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98F5D-9718-6381-0A62-4E9F34966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None/>
            </a:pPr>
            <a:r>
              <a:rPr lang="en-US" dirty="0">
                <a:effectLst/>
              </a:rPr>
              <a:t>Bell, A. (2018, April 18). </a:t>
            </a:r>
            <a:r>
              <a:rPr lang="en-US" i="1" dirty="0">
                <a:effectLst/>
              </a:rPr>
              <a:t>How to use the </a:t>
            </a:r>
            <a:r>
              <a:rPr lang="en-US" i="1" dirty="0" err="1">
                <a:effectLst/>
              </a:rPr>
              <a:t>swiss</a:t>
            </a:r>
            <a:r>
              <a:rPr lang="en-US" i="1" dirty="0">
                <a:effectLst/>
              </a:rPr>
              <a:t> cheese accident causation model</a:t>
            </a:r>
            <a:r>
              <a:rPr lang="en-US" dirty="0">
                <a:effectLst/>
              </a:rPr>
              <a:t>. Enterprise Training Solutions Blog. https://blog.enterprisetraining.com/swiss-cheese-accident-causation-model/ </a:t>
            </a:r>
          </a:p>
          <a:p>
            <a:pPr marL="457200" indent="-457200">
              <a:buNone/>
            </a:pPr>
            <a:r>
              <a:rPr lang="en-US" dirty="0">
                <a:effectLst/>
              </a:rPr>
              <a:t>Shorrock, S. (2024, November 2). </a:t>
            </a:r>
            <a:r>
              <a:rPr lang="en-US" i="1" dirty="0">
                <a:effectLst/>
              </a:rPr>
              <a:t>Why is it just so difficult? barriers to “just culture” in the real world</a:t>
            </a:r>
            <a:r>
              <a:rPr lang="en-US" dirty="0">
                <a:effectLst/>
              </a:rPr>
              <a:t>. Humanistic Systems. https://humanisticsystems.com/2023/10/18/why-is-it-just-so-difficult-barriers-to-just-culture-in-the-real-world/ </a:t>
            </a:r>
          </a:p>
          <a:p>
            <a:pPr marL="0" indent="0">
              <a:buNone/>
            </a:pPr>
            <a:endParaRPr lang="en-US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841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437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Implementing a Just Culture</vt:lpstr>
      <vt:lpstr>Understanding Just Culture</vt:lpstr>
      <vt:lpstr>Overcoming Conceptual and Linguistic Hurdles</vt:lpstr>
      <vt:lpstr>Personal, Social, and Historical Challenges</vt:lpstr>
      <vt:lpstr>Societal and Evolutionary Influences</vt:lpstr>
      <vt:lpstr>Professional, Organizational, Regulatory, and Technological Obstacles</vt:lpstr>
      <vt:lpstr>Swiss Cheese Model of Accident Causation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Jacob Darling</dc:creator>
  <cp:lastModifiedBy>Jacob Darling</cp:lastModifiedBy>
  <cp:revision>3</cp:revision>
  <dcterms:created xsi:type="dcterms:W3CDTF">2025-02-21T04:54:09Z</dcterms:created>
  <dcterms:modified xsi:type="dcterms:W3CDTF">2025-02-23T21:20:09Z</dcterms:modified>
</cp:coreProperties>
</file>