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F61-FC5F-42C1-9E1C-B8BAC0C38A7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A94348-EC86-4D4B-A60C-AA80B19C7A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8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F61-FC5F-42C1-9E1C-B8BAC0C38A7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4348-EC86-4D4B-A60C-AA80B19C7A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1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F61-FC5F-42C1-9E1C-B8BAC0C38A7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4348-EC86-4D4B-A60C-AA80B19C7A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7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F61-FC5F-42C1-9E1C-B8BAC0C38A7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4348-EC86-4D4B-A60C-AA80B19C7A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7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F61-FC5F-42C1-9E1C-B8BAC0C38A7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4348-EC86-4D4B-A60C-AA80B19C7A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54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F61-FC5F-42C1-9E1C-B8BAC0C38A7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4348-EC86-4D4B-A60C-AA80B19C7A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6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F61-FC5F-42C1-9E1C-B8BAC0C38A7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4348-EC86-4D4B-A60C-AA80B19C7A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5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F61-FC5F-42C1-9E1C-B8BAC0C38A7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4348-EC86-4D4B-A60C-AA80B19C7A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5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F61-FC5F-42C1-9E1C-B8BAC0C38A7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4348-EC86-4D4B-A60C-AA80B19C7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7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7F61-FC5F-42C1-9E1C-B8BAC0C38A7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4348-EC86-4D4B-A60C-AA80B19C7A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9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957F61-FC5F-42C1-9E1C-B8BAC0C38A7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4348-EC86-4D4B-A60C-AA80B19C7A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59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7F61-FC5F-42C1-9E1C-B8BAC0C38A7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A94348-EC86-4D4B-A60C-AA80B19C7A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4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incident-management/on-call/improving-on-c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539B-3E2E-2DD3-0A2C-A1A70F3CB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for 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1B163-DCDE-B64C-48B4-697D0384D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Ensuring Reliability and Team Well-being</a:t>
            </a:r>
          </a:p>
          <a:p>
            <a:r>
              <a:rPr lang="en-US" dirty="0"/>
              <a:t>The Darling Co.</a:t>
            </a:r>
          </a:p>
        </p:txBody>
      </p:sp>
    </p:spTree>
    <p:extLst>
      <p:ext uri="{BB962C8B-B14F-4D97-AF65-F5344CB8AC3E}">
        <p14:creationId xmlns:p14="http://schemas.microsoft.com/office/powerpoint/2010/main" val="1647732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4D9B-01F3-A2D0-CCAF-43FA29EE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048A-8053-4985-3C87-D778FFDC7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0698"/>
          </a:xfrm>
        </p:spPr>
        <p:txBody>
          <a:bodyPr/>
          <a:lstStyle/>
          <a:p>
            <a:r>
              <a:rPr lang="en-US" dirty="0"/>
              <a:t>Effective on-call rotations are crucial for maintaining service reliability and ensuring customer satisfaction</a:t>
            </a:r>
          </a:p>
          <a:p>
            <a:pPr lvl="1"/>
            <a:r>
              <a:rPr lang="en-US" dirty="0"/>
              <a:t>Proper scheduling, clear communication, and the right tools can significantly reduce burnout and improve team well-being</a:t>
            </a:r>
          </a:p>
          <a:p>
            <a:pPr lvl="1"/>
            <a:r>
              <a:rPr lang="en-US" dirty="0"/>
              <a:t>Continuous improvement through post-incident reviews and feedback loops is essential for optimizing on-call processes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02883A-4631-C0A1-7B66-2DFB6BA616A0}"/>
              </a:ext>
            </a:extLst>
          </p:cNvPr>
          <p:cNvSpPr txBox="1">
            <a:spLocks/>
          </p:cNvSpPr>
          <p:nvPr/>
        </p:nvSpPr>
        <p:spPr>
          <a:xfrm>
            <a:off x="838200" y="4381260"/>
            <a:ext cx="10515600" cy="242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Additional Resources: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Atlassian. (2024). A manager’s guide to improving on-call - Atlassian. </a:t>
            </a:r>
            <a:r>
              <a:rPr lang="en-US" sz="2000" dirty="0">
                <a:hlinkClick r:id="rId2"/>
              </a:rPr>
              <a:t>https://www.atlassian.com/incident-management/on-call/improving-on-call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On-Call Rotations and Schedules | Articles - PagerDuty. (2023). https://www.pagerduty.com/resources/learn/call-rotations-schedules/</a:t>
            </a:r>
          </a:p>
        </p:txBody>
      </p:sp>
    </p:spTree>
    <p:extLst>
      <p:ext uri="{BB962C8B-B14F-4D97-AF65-F5344CB8AC3E}">
        <p14:creationId xmlns:p14="http://schemas.microsoft.com/office/powerpoint/2010/main" val="170600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D246A-6B17-80EB-F765-1639B262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On-call Rotations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04892E-279E-FBC0-BB0C-D99937928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schedule that rotates through a group of engineers</a:t>
            </a:r>
          </a:p>
          <a:p>
            <a:r>
              <a:rPr lang="en-US" dirty="0"/>
              <a:t>It ensures someone is always available to respond to incidents</a:t>
            </a:r>
          </a:p>
          <a:p>
            <a:r>
              <a:rPr lang="en-US" dirty="0"/>
              <a:t>If problems cannot be immediately fixed, they are escalated appropriately</a:t>
            </a:r>
          </a:p>
          <a:p>
            <a:r>
              <a:rPr lang="en-US" dirty="0"/>
              <a:t>Shifts rotate the entire day/night to monitor the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4ABA0-8577-3885-D9A1-F0256220F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05830"/>
            <a:ext cx="5181600" cy="3371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crucial for business continuity that any emergencies that negatively impact users are handled promptly. Downtime can cost a business more than just revenue, as users expect a seamless experience.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E7ED0EF-64EF-90C2-4093-E787BBD1E380}"/>
              </a:ext>
            </a:extLst>
          </p:cNvPr>
          <p:cNvSpPr txBox="1">
            <a:spLocks/>
          </p:cNvSpPr>
          <p:nvPr/>
        </p:nvSpPr>
        <p:spPr>
          <a:xfrm>
            <a:off x="6172200" y="16722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Why are they necessary?</a:t>
            </a:r>
          </a:p>
        </p:txBody>
      </p:sp>
    </p:spTree>
    <p:extLst>
      <p:ext uri="{BB962C8B-B14F-4D97-AF65-F5344CB8AC3E}">
        <p14:creationId xmlns:p14="http://schemas.microsoft.com/office/powerpoint/2010/main" val="400305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5F69-4CA4-79B1-1B78-F6072384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00CCA8-A40C-4A18-2FF0-4F2FB9F92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552"/>
            <a:ext cx="10515600" cy="1180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Employee Satisfaction: Effective on-call rotations reduce employee stress and improve sleep, leading to a happier healthier workforce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2538C8-A674-0BCA-2875-E94D571D1241}"/>
              </a:ext>
            </a:extLst>
          </p:cNvPr>
          <p:cNvSpPr txBox="1">
            <a:spLocks/>
          </p:cNvSpPr>
          <p:nvPr/>
        </p:nvSpPr>
        <p:spPr>
          <a:xfrm>
            <a:off x="838200" y="3034376"/>
            <a:ext cx="10515600" cy="118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Improved Service Reliability and Customer Satisfaction: Happier employees will work harder and extend that joy to their customers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C8896E-20ED-AE09-6606-E29B0BFD500A}"/>
              </a:ext>
            </a:extLst>
          </p:cNvPr>
          <p:cNvSpPr txBox="1">
            <a:spLocks/>
          </p:cNvSpPr>
          <p:nvPr/>
        </p:nvSpPr>
        <p:spPr>
          <a:xfrm>
            <a:off x="838200" y="4133465"/>
            <a:ext cx="10515600" cy="118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Increased Accountability and Transparency: Each member shares the responsibility of maintaining the system during their shift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79C85A-1BC7-688D-E7DB-35011351CCD6}"/>
              </a:ext>
            </a:extLst>
          </p:cNvPr>
          <p:cNvSpPr txBox="1">
            <a:spLocks/>
          </p:cNvSpPr>
          <p:nvPr/>
        </p:nvSpPr>
        <p:spPr>
          <a:xfrm>
            <a:off x="838200" y="5232554"/>
            <a:ext cx="10515600" cy="118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 Savings: Efficient rotations increase response time saving the team crucial moments</a:t>
            </a:r>
          </a:p>
        </p:txBody>
      </p:sp>
    </p:spTree>
    <p:extLst>
      <p:ext uri="{BB962C8B-B14F-4D97-AF65-F5344CB8AC3E}">
        <p14:creationId xmlns:p14="http://schemas.microsoft.com/office/powerpoint/2010/main" val="166372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270F-2BA7-59FA-35DD-75D858B4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Elements of an Effective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B99F-8F84-8113-BD04-CD7E9E21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Implementation of DevOps practices to foster frequent communication</a:t>
            </a:r>
          </a:p>
          <a:p>
            <a:r>
              <a:rPr lang="en-US" dirty="0"/>
              <a:t>Creation of teams with specific on-call duties for every service</a:t>
            </a:r>
          </a:p>
          <a:p>
            <a:r>
              <a:rPr lang="en-US" dirty="0"/>
              <a:t>Automation of minor tasks to ensure the proper engineer is notified promptly</a:t>
            </a:r>
          </a:p>
          <a:p>
            <a:r>
              <a:rPr lang="en-US" dirty="0"/>
              <a:t>A clear set structure of escalation policies detailing who is contacted first, second, etc.</a:t>
            </a:r>
          </a:p>
          <a:p>
            <a:r>
              <a:rPr lang="en-US" dirty="0"/>
              <a:t>Proactive identification of incidents ensuring they are addressed before affecting customers</a:t>
            </a:r>
          </a:p>
          <a:p>
            <a:r>
              <a:rPr lang="en-US" dirty="0"/>
              <a:t>Tracking of metrics to improve efficiency</a:t>
            </a:r>
          </a:p>
        </p:txBody>
      </p:sp>
    </p:spTree>
    <p:extLst>
      <p:ext uri="{BB962C8B-B14F-4D97-AF65-F5344CB8AC3E}">
        <p14:creationId xmlns:p14="http://schemas.microsoft.com/office/powerpoint/2010/main" val="308461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972F-0983-3EB9-3E18-54AE4A7E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292A-15BB-9320-A4F7-827F5A2F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with the team communicating frequently to understand their preferences</a:t>
            </a:r>
          </a:p>
          <a:p>
            <a:r>
              <a:rPr lang="en-US" dirty="0"/>
              <a:t>Vary the rotation types (daily, weekly, round-robin, split shift)</a:t>
            </a:r>
          </a:p>
          <a:p>
            <a:r>
              <a:rPr lang="en-US" dirty="0"/>
              <a:t>Avoid giving too many night shifts to employees unless they specifically request them</a:t>
            </a:r>
          </a:p>
          <a:p>
            <a:r>
              <a:rPr lang="en-US" dirty="0"/>
              <a:t>Reduce daily workload for those team members currently on-call</a:t>
            </a:r>
          </a:p>
          <a:p>
            <a:r>
              <a:rPr lang="en-US" dirty="0"/>
              <a:t>Notify everyone of schedule changes giving teams clear on-call shifts so they can plan accordingly</a:t>
            </a:r>
          </a:p>
        </p:txBody>
      </p:sp>
    </p:spTree>
    <p:extLst>
      <p:ext uri="{BB962C8B-B14F-4D97-AF65-F5344CB8AC3E}">
        <p14:creationId xmlns:p14="http://schemas.microsoft.com/office/powerpoint/2010/main" val="128131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8A34-8D7E-CCB3-E09A-4FB3B840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4428-38D0-629C-F95D-BB790DAF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Alert fatigue can be reduced by automating responses for minor issues, leaving manual intervention to essential alerts</a:t>
            </a:r>
          </a:p>
          <a:p>
            <a:r>
              <a:rPr lang="en-US" dirty="0"/>
              <a:t>Lack of clarity can be avoided by setting clear expectations and responsibilities, documenting protocols and runbooks for quick incident resolution</a:t>
            </a:r>
          </a:p>
          <a:p>
            <a:r>
              <a:rPr lang="en-US" dirty="0"/>
              <a:t>Burnout can be eliminated by sharing on-call responsibilities between teams ensuring a healthy work-life balance</a:t>
            </a:r>
          </a:p>
          <a:p>
            <a:r>
              <a:rPr lang="en-US" dirty="0"/>
              <a:t>Staffing difficulties can be solved by widening the teams included in a specific rotation</a:t>
            </a:r>
          </a:p>
        </p:txBody>
      </p:sp>
    </p:spTree>
    <p:extLst>
      <p:ext uri="{BB962C8B-B14F-4D97-AF65-F5344CB8AC3E}">
        <p14:creationId xmlns:p14="http://schemas.microsoft.com/office/powerpoint/2010/main" val="398834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A1298-5C16-A09B-0FD4-9625DF104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3433-9A7B-A03C-100E-77B550AF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C3E081-5154-9BA3-0EE0-6AAC7FA0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221"/>
            <a:ext cx="10515600" cy="1180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On-call scheduling software is effective at minimizing manual overhead routing alerts efficiently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0174FD-DC70-3E96-AA3D-879D89FD8230}"/>
              </a:ext>
            </a:extLst>
          </p:cNvPr>
          <p:cNvSpPr txBox="1">
            <a:spLocks/>
          </p:cNvSpPr>
          <p:nvPr/>
        </p:nvSpPr>
        <p:spPr>
          <a:xfrm>
            <a:off x="838200" y="2952843"/>
            <a:ext cx="10515600" cy="118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Automate incident response platforms by initiating task assignments, centralizing context, and keeping event data in one place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29CB44-7F1F-4771-083E-9B1B9FBD0641}"/>
              </a:ext>
            </a:extLst>
          </p:cNvPr>
          <p:cNvSpPr txBox="1">
            <a:spLocks/>
          </p:cNvSpPr>
          <p:nvPr/>
        </p:nvSpPr>
        <p:spPr>
          <a:xfrm>
            <a:off x="838200" y="3926570"/>
            <a:ext cx="10515600" cy="118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Integrate collaboration tools like Slack and Microsoft Teams to allow real-time communication enabling constant collaboration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73A593-8BE5-8D06-2693-04704FBCDC46}"/>
              </a:ext>
            </a:extLst>
          </p:cNvPr>
          <p:cNvSpPr txBox="1">
            <a:spLocks/>
          </p:cNvSpPr>
          <p:nvPr/>
        </p:nvSpPr>
        <p:spPr>
          <a:xfrm>
            <a:off x="838200" y="4900297"/>
            <a:ext cx="10515600" cy="1180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monitoring and alert systems to provide rich data responses routed directly to the proper engineer for quick and effective action on issues</a:t>
            </a:r>
          </a:p>
        </p:txBody>
      </p:sp>
    </p:spTree>
    <p:extLst>
      <p:ext uri="{BB962C8B-B14F-4D97-AF65-F5344CB8AC3E}">
        <p14:creationId xmlns:p14="http://schemas.microsoft.com/office/powerpoint/2010/main" val="322985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87A4A-5847-3EAC-6E60-B6C861A76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B80569-1365-DADD-40E5-A05DBB6D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54750D-28C8-3C56-6136-854DAA20E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05829"/>
            <a:ext cx="5181600" cy="3371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model creates a distributed work schedule based on locations for teams that span several time zones. Balancing on-call rotations this way can ensure no team member has to work odd hours.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2F7B3-9D93-EF50-15E9-668D55D72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05830"/>
            <a:ext cx="5181600" cy="3371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Having developers on-call for their own code can help close the feedback loop associated with resolving issues. This encourages collaboration between development and operations allowing them to build more resilient services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182EACC-9C36-D1BE-845F-88D889FB52A8}"/>
              </a:ext>
            </a:extLst>
          </p:cNvPr>
          <p:cNvSpPr txBox="1">
            <a:spLocks/>
          </p:cNvSpPr>
          <p:nvPr/>
        </p:nvSpPr>
        <p:spPr>
          <a:xfrm>
            <a:off x="6172200" y="17245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Developers On-call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CF88919-24F7-FC73-911F-045E5166B955}"/>
              </a:ext>
            </a:extLst>
          </p:cNvPr>
          <p:cNvSpPr txBox="1">
            <a:spLocks/>
          </p:cNvSpPr>
          <p:nvPr/>
        </p:nvSpPr>
        <p:spPr>
          <a:xfrm>
            <a:off x="838200" y="1724529"/>
            <a:ext cx="533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Follow-the-Sun Model</a:t>
            </a:r>
          </a:p>
        </p:txBody>
      </p:sp>
    </p:spTree>
    <p:extLst>
      <p:ext uri="{BB962C8B-B14F-4D97-AF65-F5344CB8AC3E}">
        <p14:creationId xmlns:p14="http://schemas.microsoft.com/office/powerpoint/2010/main" val="329727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46AC-192E-C959-3E8A-38429814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630B-A10B-D089-539E-8589C121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Thorough post-incident reviews should be conducted to identify areas for improvement in processes and systems. Feedback should be frequent allowing open dialogue to share successes and failures. Tracking and analyzing on-call performance metrics can highlight areas that need adjustment. Promoting a culture of continuous improvement is the responsibility of every team member.</a:t>
            </a:r>
          </a:p>
        </p:txBody>
      </p:sp>
    </p:spTree>
    <p:extLst>
      <p:ext uri="{BB962C8B-B14F-4D97-AF65-F5344CB8AC3E}">
        <p14:creationId xmlns:p14="http://schemas.microsoft.com/office/powerpoint/2010/main" val="29735241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Words>675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Best Practices for Pager Rotation Duties</vt:lpstr>
      <vt:lpstr>On-call Rotations</vt:lpstr>
      <vt:lpstr>Benefits</vt:lpstr>
      <vt:lpstr>Key Elements of an Effective Rotation</vt:lpstr>
      <vt:lpstr>Scheduling Best Practices</vt:lpstr>
      <vt:lpstr>Common Challenges</vt:lpstr>
      <vt:lpstr>Tools and Technologies</vt:lpstr>
      <vt:lpstr>Real-World Examples</vt:lpstr>
      <vt:lpstr>Continuous Improvement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Darling</dc:creator>
  <cp:lastModifiedBy>Jacob Darling</cp:lastModifiedBy>
  <cp:revision>2</cp:revision>
  <dcterms:created xsi:type="dcterms:W3CDTF">2025-02-13T03:35:18Z</dcterms:created>
  <dcterms:modified xsi:type="dcterms:W3CDTF">2025-02-13T04:50:26Z</dcterms:modified>
</cp:coreProperties>
</file>