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75565">
              <a:lnSpc>
                <a:spcPts val="1505"/>
              </a:lnSpc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575F6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75565">
              <a:lnSpc>
                <a:spcPts val="1505"/>
              </a:lnSpc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575F6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75565">
              <a:lnSpc>
                <a:spcPts val="1505"/>
              </a:lnSpc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575F6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75565">
              <a:lnSpc>
                <a:spcPts val="1505"/>
              </a:lnSpc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75565">
              <a:lnSpc>
                <a:spcPts val="1505"/>
              </a:lnSpc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174483" y="494601"/>
            <a:ext cx="0" cy="6783705"/>
          </a:xfrm>
          <a:custGeom>
            <a:avLst/>
            <a:gdLst/>
            <a:ahLst/>
            <a:cxnLst/>
            <a:rect l="l" t="t" r="r" b="b"/>
            <a:pathLst>
              <a:path w="0" h="6783705">
                <a:moveTo>
                  <a:pt x="0" y="0"/>
                </a:moveTo>
                <a:lnTo>
                  <a:pt x="0" y="6783188"/>
                </a:lnTo>
              </a:path>
            </a:pathLst>
          </a:custGeom>
          <a:ln w="37684">
            <a:solidFill>
              <a:srgbClr val="FFC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93788" y="494601"/>
            <a:ext cx="0" cy="6783705"/>
          </a:xfrm>
          <a:custGeom>
            <a:avLst/>
            <a:gdLst/>
            <a:ahLst/>
            <a:cxnLst/>
            <a:rect l="l" t="t" r="r" b="b"/>
            <a:pathLst>
              <a:path w="0" h="6783705">
                <a:moveTo>
                  <a:pt x="0" y="0"/>
                </a:moveTo>
                <a:lnTo>
                  <a:pt x="0" y="6783385"/>
                </a:lnTo>
              </a:path>
            </a:pathLst>
          </a:custGeom>
          <a:ln w="33915">
            <a:solidFill>
              <a:srgbClr val="FFC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59872" y="494601"/>
            <a:ext cx="0" cy="6783705"/>
          </a:xfrm>
          <a:custGeom>
            <a:avLst/>
            <a:gdLst/>
            <a:ahLst/>
            <a:cxnLst/>
            <a:rect l="l" t="t" r="r" b="b"/>
            <a:pathLst>
              <a:path w="0" h="6783705">
                <a:moveTo>
                  <a:pt x="0" y="0"/>
                </a:moveTo>
                <a:lnTo>
                  <a:pt x="0" y="6783385"/>
                </a:lnTo>
              </a:path>
            </a:pathLst>
          </a:custGeom>
          <a:ln w="11305">
            <a:solidFill>
              <a:srgbClr val="FFC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249841" y="3886194"/>
            <a:ext cx="141605" cy="0"/>
          </a:xfrm>
          <a:custGeom>
            <a:avLst/>
            <a:gdLst/>
            <a:ahLst/>
            <a:cxnLst/>
            <a:rect l="l" t="t" r="r" b="b"/>
            <a:pathLst>
              <a:path w="141604" h="0">
                <a:moveTo>
                  <a:pt x="0" y="0"/>
                </a:moveTo>
                <a:lnTo>
                  <a:pt x="141326" y="0"/>
                </a:lnTo>
              </a:path>
            </a:pathLst>
          </a:custGeom>
          <a:ln w="1884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249841" y="494606"/>
            <a:ext cx="301625" cy="6783705"/>
          </a:xfrm>
          <a:custGeom>
            <a:avLst/>
            <a:gdLst/>
            <a:ahLst/>
            <a:cxnLst/>
            <a:rect l="l" t="t" r="r" b="b"/>
            <a:pathLst>
              <a:path w="301625" h="6783705">
                <a:moveTo>
                  <a:pt x="0" y="6783184"/>
                </a:moveTo>
                <a:lnTo>
                  <a:pt x="301475" y="6783184"/>
                </a:lnTo>
                <a:lnTo>
                  <a:pt x="301475" y="0"/>
                </a:lnTo>
                <a:lnTo>
                  <a:pt x="0" y="0"/>
                </a:lnTo>
                <a:lnTo>
                  <a:pt x="0" y="6783184"/>
                </a:lnTo>
                <a:close/>
              </a:path>
            </a:pathLst>
          </a:custGeom>
          <a:solidFill>
            <a:srgbClr val="FFCEBC">
              <a:alpha val="8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25220" y="494601"/>
            <a:ext cx="0" cy="6783705"/>
          </a:xfrm>
          <a:custGeom>
            <a:avLst/>
            <a:gdLst/>
            <a:ahLst/>
            <a:cxnLst/>
            <a:rect l="l" t="t" r="r" b="b"/>
            <a:pathLst>
              <a:path w="0" h="6783705">
                <a:moveTo>
                  <a:pt x="0" y="0"/>
                </a:moveTo>
                <a:lnTo>
                  <a:pt x="0" y="6783188"/>
                </a:lnTo>
              </a:path>
            </a:pathLst>
          </a:custGeom>
          <a:ln w="9421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574544" y="6147257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322" y="0"/>
                </a:moveTo>
                <a:lnTo>
                  <a:pt x="222552" y="4371"/>
                </a:lnTo>
                <a:lnTo>
                  <a:pt x="176649" y="16974"/>
                </a:lnTo>
                <a:lnTo>
                  <a:pt x="134381" y="37044"/>
                </a:lnTo>
                <a:lnTo>
                  <a:pt x="96513" y="63812"/>
                </a:lnTo>
                <a:lnTo>
                  <a:pt x="63811" y="96515"/>
                </a:lnTo>
                <a:lnTo>
                  <a:pt x="37043" y="134384"/>
                </a:lnTo>
                <a:lnTo>
                  <a:pt x="16974" y="176655"/>
                </a:lnTo>
                <a:lnTo>
                  <a:pt x="4371" y="222561"/>
                </a:lnTo>
                <a:lnTo>
                  <a:pt x="0" y="271335"/>
                </a:lnTo>
                <a:lnTo>
                  <a:pt x="4371" y="320105"/>
                </a:lnTo>
                <a:lnTo>
                  <a:pt x="16974" y="366008"/>
                </a:lnTo>
                <a:lnTo>
                  <a:pt x="37043" y="408276"/>
                </a:lnTo>
                <a:lnTo>
                  <a:pt x="63811" y="446144"/>
                </a:lnTo>
                <a:lnTo>
                  <a:pt x="96513" y="478846"/>
                </a:lnTo>
                <a:lnTo>
                  <a:pt x="134381" y="505614"/>
                </a:lnTo>
                <a:lnTo>
                  <a:pt x="176649" y="525683"/>
                </a:lnTo>
                <a:lnTo>
                  <a:pt x="222552" y="538286"/>
                </a:lnTo>
                <a:lnTo>
                  <a:pt x="271322" y="542658"/>
                </a:lnTo>
                <a:lnTo>
                  <a:pt x="320093" y="538286"/>
                </a:lnTo>
                <a:lnTo>
                  <a:pt x="365997" y="525683"/>
                </a:lnTo>
                <a:lnTo>
                  <a:pt x="408267" y="505614"/>
                </a:lnTo>
                <a:lnTo>
                  <a:pt x="446137" y="478846"/>
                </a:lnTo>
                <a:lnTo>
                  <a:pt x="478841" y="446144"/>
                </a:lnTo>
                <a:lnTo>
                  <a:pt x="505611" y="408276"/>
                </a:lnTo>
                <a:lnTo>
                  <a:pt x="525682" y="366008"/>
                </a:lnTo>
                <a:lnTo>
                  <a:pt x="538286" y="320105"/>
                </a:lnTo>
                <a:lnTo>
                  <a:pt x="542658" y="271335"/>
                </a:lnTo>
                <a:lnTo>
                  <a:pt x="538286" y="222561"/>
                </a:lnTo>
                <a:lnTo>
                  <a:pt x="525682" y="176655"/>
                </a:lnTo>
                <a:lnTo>
                  <a:pt x="505611" y="134384"/>
                </a:lnTo>
                <a:lnTo>
                  <a:pt x="478841" y="96515"/>
                </a:lnTo>
                <a:lnTo>
                  <a:pt x="446137" y="63812"/>
                </a:lnTo>
                <a:lnTo>
                  <a:pt x="408267" y="37044"/>
                </a:lnTo>
                <a:lnTo>
                  <a:pt x="365997" y="16974"/>
                </a:lnTo>
                <a:lnTo>
                  <a:pt x="320093" y="4371"/>
                </a:lnTo>
                <a:lnTo>
                  <a:pt x="271322" y="0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7031" y="906791"/>
            <a:ext cx="7984337" cy="955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575F6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6377" y="2276893"/>
            <a:ext cx="4866005" cy="212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25016" y="6337294"/>
            <a:ext cx="252729" cy="201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pPr marL="75565">
              <a:lnSpc>
                <a:spcPts val="1505"/>
              </a:lnSpc>
            </a:pPr>
            <a:fld id="{81D60167-4931-47E6-BA6A-407CBD079E47}" type="slidenum">
              <a:rPr dirty="0" spc="2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9765" y="494606"/>
            <a:ext cx="47625" cy="6783705"/>
          </a:xfrm>
          <a:custGeom>
            <a:avLst/>
            <a:gdLst/>
            <a:ahLst/>
            <a:cxnLst/>
            <a:rect l="l" t="t" r="r" b="b"/>
            <a:pathLst>
              <a:path w="47625" h="6783705">
                <a:moveTo>
                  <a:pt x="0" y="6783184"/>
                </a:moveTo>
                <a:lnTo>
                  <a:pt x="47105" y="6783184"/>
                </a:lnTo>
                <a:lnTo>
                  <a:pt x="47105" y="0"/>
                </a:lnTo>
                <a:lnTo>
                  <a:pt x="0" y="0"/>
                </a:lnTo>
                <a:lnTo>
                  <a:pt x="0" y="6783184"/>
                </a:lnTo>
                <a:close/>
              </a:path>
            </a:pathLst>
          </a:custGeom>
          <a:solidFill>
            <a:srgbClr val="FFCEBC">
              <a:alpha val="54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0134" y="494606"/>
            <a:ext cx="3175" cy="6783705"/>
          </a:xfrm>
          <a:custGeom>
            <a:avLst/>
            <a:gdLst/>
            <a:ahLst/>
            <a:cxnLst/>
            <a:rect l="l" t="t" r="r" b="b"/>
            <a:pathLst>
              <a:path w="3175" h="6783705">
                <a:moveTo>
                  <a:pt x="0" y="6783184"/>
                </a:moveTo>
                <a:lnTo>
                  <a:pt x="3103" y="6783184"/>
                </a:lnTo>
                <a:lnTo>
                  <a:pt x="3103" y="0"/>
                </a:lnTo>
                <a:lnTo>
                  <a:pt x="0" y="0"/>
                </a:lnTo>
                <a:lnTo>
                  <a:pt x="0" y="6783184"/>
                </a:lnTo>
                <a:close/>
              </a:path>
            </a:pathLst>
          </a:custGeom>
          <a:solidFill>
            <a:srgbClr val="FFCEBC">
              <a:alpha val="54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83919" y="494606"/>
            <a:ext cx="440055" cy="6783705"/>
          </a:xfrm>
          <a:custGeom>
            <a:avLst/>
            <a:gdLst/>
            <a:ahLst/>
            <a:cxnLst/>
            <a:rect l="l" t="t" r="r" b="b"/>
            <a:pathLst>
              <a:path w="440055" h="6783705">
                <a:moveTo>
                  <a:pt x="0" y="6783184"/>
                </a:moveTo>
                <a:lnTo>
                  <a:pt x="439688" y="6783184"/>
                </a:lnTo>
                <a:lnTo>
                  <a:pt x="439688" y="0"/>
                </a:lnTo>
                <a:lnTo>
                  <a:pt x="0" y="0"/>
                </a:lnTo>
                <a:lnTo>
                  <a:pt x="0" y="6783184"/>
                </a:lnTo>
                <a:close/>
              </a:path>
            </a:pathLst>
          </a:custGeom>
          <a:solidFill>
            <a:srgbClr val="FFCEBC">
              <a:alpha val="541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0397" y="494606"/>
            <a:ext cx="104139" cy="6783705"/>
          </a:xfrm>
          <a:custGeom>
            <a:avLst/>
            <a:gdLst/>
            <a:ahLst/>
            <a:cxnLst/>
            <a:rect l="l" t="t" r="r" b="b"/>
            <a:pathLst>
              <a:path w="104140" h="6783705">
                <a:moveTo>
                  <a:pt x="0" y="6783184"/>
                </a:moveTo>
                <a:lnTo>
                  <a:pt x="103522" y="6783184"/>
                </a:lnTo>
                <a:lnTo>
                  <a:pt x="103522" y="0"/>
                </a:lnTo>
                <a:lnTo>
                  <a:pt x="0" y="0"/>
                </a:lnTo>
                <a:lnTo>
                  <a:pt x="0" y="6783184"/>
                </a:lnTo>
                <a:close/>
              </a:path>
            </a:pathLst>
          </a:custGeom>
          <a:solidFill>
            <a:srgbClr val="FFE1D7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86865" y="494606"/>
            <a:ext cx="149225" cy="6783705"/>
          </a:xfrm>
          <a:custGeom>
            <a:avLst/>
            <a:gdLst/>
            <a:ahLst/>
            <a:cxnLst/>
            <a:rect l="l" t="t" r="r" b="b"/>
            <a:pathLst>
              <a:path w="149225" h="6783705">
                <a:moveTo>
                  <a:pt x="0" y="6783184"/>
                </a:moveTo>
                <a:lnTo>
                  <a:pt x="149085" y="6783184"/>
                </a:lnTo>
                <a:lnTo>
                  <a:pt x="149085" y="0"/>
                </a:lnTo>
                <a:lnTo>
                  <a:pt x="0" y="0"/>
                </a:lnTo>
                <a:lnTo>
                  <a:pt x="0" y="6783184"/>
                </a:lnTo>
                <a:close/>
              </a:path>
            </a:pathLst>
          </a:custGeom>
          <a:solidFill>
            <a:srgbClr val="FFE1D7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88344" y="494606"/>
            <a:ext cx="75565" cy="6783705"/>
          </a:xfrm>
          <a:custGeom>
            <a:avLst/>
            <a:gdLst/>
            <a:ahLst/>
            <a:cxnLst/>
            <a:rect l="l" t="t" r="r" b="b"/>
            <a:pathLst>
              <a:path w="75564" h="6783705">
                <a:moveTo>
                  <a:pt x="0" y="6783184"/>
                </a:moveTo>
                <a:lnTo>
                  <a:pt x="75373" y="6783184"/>
                </a:lnTo>
                <a:lnTo>
                  <a:pt x="75373" y="0"/>
                </a:lnTo>
                <a:lnTo>
                  <a:pt x="0" y="0"/>
                </a:lnTo>
                <a:lnTo>
                  <a:pt x="0" y="6783184"/>
                </a:lnTo>
                <a:close/>
              </a:path>
            </a:pathLst>
          </a:custGeom>
          <a:solidFill>
            <a:srgbClr val="FFF1ED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35950" y="494606"/>
            <a:ext cx="77470" cy="6783705"/>
          </a:xfrm>
          <a:custGeom>
            <a:avLst/>
            <a:gdLst/>
            <a:ahLst/>
            <a:cxnLst/>
            <a:rect l="l" t="t" r="r" b="b"/>
            <a:pathLst>
              <a:path w="77469" h="6783705">
                <a:moveTo>
                  <a:pt x="0" y="6783184"/>
                </a:moveTo>
                <a:lnTo>
                  <a:pt x="77025" y="6783184"/>
                </a:lnTo>
                <a:lnTo>
                  <a:pt x="77025" y="0"/>
                </a:lnTo>
                <a:lnTo>
                  <a:pt x="0" y="0"/>
                </a:lnTo>
                <a:lnTo>
                  <a:pt x="0" y="6783184"/>
                </a:lnTo>
                <a:close/>
              </a:path>
            </a:pathLst>
          </a:custGeom>
          <a:solidFill>
            <a:srgbClr val="FFF1ED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2260" y="494601"/>
            <a:ext cx="0" cy="6783705"/>
          </a:xfrm>
          <a:custGeom>
            <a:avLst/>
            <a:gdLst/>
            <a:ahLst/>
            <a:cxnLst/>
            <a:rect l="l" t="t" r="r" b="b"/>
            <a:pathLst>
              <a:path w="0" h="6783705">
                <a:moveTo>
                  <a:pt x="0" y="0"/>
                </a:moveTo>
                <a:lnTo>
                  <a:pt x="0" y="6783188"/>
                </a:lnTo>
              </a:path>
            </a:pathLst>
          </a:custGeom>
          <a:ln w="56526">
            <a:solidFill>
              <a:srgbClr val="FFC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83238" y="494601"/>
            <a:ext cx="56515" cy="6783705"/>
          </a:xfrm>
          <a:custGeom>
            <a:avLst/>
            <a:gdLst/>
            <a:ahLst/>
            <a:cxnLst/>
            <a:rect l="l" t="t" r="r" b="b"/>
            <a:pathLst>
              <a:path w="56515" h="6783705">
                <a:moveTo>
                  <a:pt x="0" y="0"/>
                </a:moveTo>
                <a:lnTo>
                  <a:pt x="56526" y="0"/>
                </a:lnTo>
                <a:lnTo>
                  <a:pt x="56526" y="6783188"/>
                </a:lnTo>
                <a:lnTo>
                  <a:pt x="0" y="6783188"/>
                </a:lnTo>
                <a:lnTo>
                  <a:pt x="0" y="0"/>
                </a:lnTo>
                <a:close/>
              </a:path>
            </a:pathLst>
          </a:custGeom>
          <a:solidFill>
            <a:srgbClr val="FFF1ED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23608" y="494601"/>
            <a:ext cx="56515" cy="6783705"/>
          </a:xfrm>
          <a:custGeom>
            <a:avLst/>
            <a:gdLst/>
            <a:ahLst/>
            <a:cxnLst/>
            <a:rect l="l" t="t" r="r" b="b"/>
            <a:pathLst>
              <a:path w="56515" h="6783705">
                <a:moveTo>
                  <a:pt x="0" y="0"/>
                </a:moveTo>
                <a:lnTo>
                  <a:pt x="56526" y="0"/>
                </a:lnTo>
                <a:lnTo>
                  <a:pt x="56526" y="6783188"/>
                </a:lnTo>
                <a:lnTo>
                  <a:pt x="0" y="6783188"/>
                </a:lnTo>
                <a:lnTo>
                  <a:pt x="0" y="0"/>
                </a:lnTo>
                <a:close/>
              </a:path>
            </a:pathLst>
          </a:custGeom>
          <a:solidFill>
            <a:srgbClr val="FFCEBC">
              <a:alpha val="7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14881" y="494601"/>
            <a:ext cx="0" cy="6783705"/>
          </a:xfrm>
          <a:custGeom>
            <a:avLst/>
            <a:gdLst/>
            <a:ahLst/>
            <a:cxnLst/>
            <a:rect l="l" t="t" r="r" b="b"/>
            <a:pathLst>
              <a:path w="0" h="6783705">
                <a:moveTo>
                  <a:pt x="0" y="0"/>
                </a:moveTo>
                <a:lnTo>
                  <a:pt x="0" y="6783188"/>
                </a:lnTo>
              </a:path>
            </a:pathLst>
          </a:custGeom>
          <a:ln w="28263">
            <a:solidFill>
              <a:srgbClr val="FFC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562239" y="494601"/>
            <a:ext cx="0" cy="6783705"/>
          </a:xfrm>
          <a:custGeom>
            <a:avLst/>
            <a:gdLst/>
            <a:ahLst/>
            <a:cxnLst/>
            <a:rect l="l" t="t" r="r" b="b"/>
            <a:pathLst>
              <a:path w="0" h="6783705">
                <a:moveTo>
                  <a:pt x="0" y="0"/>
                </a:moveTo>
                <a:lnTo>
                  <a:pt x="0" y="6783188"/>
                </a:lnTo>
              </a:path>
            </a:pathLst>
          </a:custGeom>
          <a:ln w="9421">
            <a:solidFill>
              <a:srgbClr val="FFC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533009" y="494601"/>
            <a:ext cx="0" cy="6783705"/>
          </a:xfrm>
          <a:custGeom>
            <a:avLst/>
            <a:gdLst/>
            <a:ahLst/>
            <a:cxnLst/>
            <a:rect l="l" t="t" r="r" b="b"/>
            <a:pathLst>
              <a:path w="0" h="6783705">
                <a:moveTo>
                  <a:pt x="0" y="0"/>
                </a:moveTo>
                <a:lnTo>
                  <a:pt x="0" y="6783385"/>
                </a:lnTo>
              </a:path>
            </a:pathLst>
          </a:custGeom>
          <a:ln w="33915">
            <a:solidFill>
              <a:srgbClr val="FFC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499093" y="494601"/>
            <a:ext cx="0" cy="6783705"/>
          </a:xfrm>
          <a:custGeom>
            <a:avLst/>
            <a:gdLst/>
            <a:ahLst/>
            <a:cxnLst/>
            <a:rect l="l" t="t" r="r" b="b"/>
            <a:pathLst>
              <a:path w="0" h="6783705">
                <a:moveTo>
                  <a:pt x="0" y="0"/>
                </a:moveTo>
                <a:lnTo>
                  <a:pt x="0" y="6783385"/>
                </a:lnTo>
              </a:path>
            </a:pathLst>
          </a:custGeom>
          <a:ln w="11305">
            <a:solidFill>
              <a:srgbClr val="FFC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712976" y="494606"/>
            <a:ext cx="75565" cy="6783705"/>
          </a:xfrm>
          <a:custGeom>
            <a:avLst/>
            <a:gdLst/>
            <a:ahLst/>
            <a:cxnLst/>
            <a:rect l="l" t="t" r="r" b="b"/>
            <a:pathLst>
              <a:path w="75564" h="6783705">
                <a:moveTo>
                  <a:pt x="0" y="6783184"/>
                </a:moveTo>
                <a:lnTo>
                  <a:pt x="75368" y="6783184"/>
                </a:lnTo>
                <a:lnTo>
                  <a:pt x="75368" y="0"/>
                </a:lnTo>
                <a:lnTo>
                  <a:pt x="0" y="0"/>
                </a:lnTo>
                <a:lnTo>
                  <a:pt x="0" y="6783184"/>
                </a:lnTo>
                <a:close/>
              </a:path>
            </a:pathLst>
          </a:custGeom>
          <a:solidFill>
            <a:srgbClr val="FFCEBC">
              <a:alpha val="509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10025" y="3886200"/>
            <a:ext cx="1281430" cy="1281430"/>
          </a:xfrm>
          <a:custGeom>
            <a:avLst/>
            <a:gdLst/>
            <a:ahLst/>
            <a:cxnLst/>
            <a:rect l="l" t="t" r="r" b="b"/>
            <a:pathLst>
              <a:path w="1281430" h="1281429">
                <a:moveTo>
                  <a:pt x="640631" y="0"/>
                </a:moveTo>
                <a:lnTo>
                  <a:pt x="592820" y="1757"/>
                </a:lnTo>
                <a:lnTo>
                  <a:pt x="545963" y="6946"/>
                </a:lnTo>
                <a:lnTo>
                  <a:pt x="500185" y="15442"/>
                </a:lnTo>
                <a:lnTo>
                  <a:pt x="455608" y="27123"/>
                </a:lnTo>
                <a:lnTo>
                  <a:pt x="412358" y="41864"/>
                </a:lnTo>
                <a:lnTo>
                  <a:pt x="370557" y="59541"/>
                </a:lnTo>
                <a:lnTo>
                  <a:pt x="330330" y="80031"/>
                </a:lnTo>
                <a:lnTo>
                  <a:pt x="291801" y="103209"/>
                </a:lnTo>
                <a:lnTo>
                  <a:pt x="255093" y="128951"/>
                </a:lnTo>
                <a:lnTo>
                  <a:pt x="220330" y="157135"/>
                </a:lnTo>
                <a:lnTo>
                  <a:pt x="187637" y="187636"/>
                </a:lnTo>
                <a:lnTo>
                  <a:pt x="157136" y="220329"/>
                </a:lnTo>
                <a:lnTo>
                  <a:pt x="128952" y="255092"/>
                </a:lnTo>
                <a:lnTo>
                  <a:pt x="103210" y="291801"/>
                </a:lnTo>
                <a:lnTo>
                  <a:pt x="80031" y="330331"/>
                </a:lnTo>
                <a:lnTo>
                  <a:pt x="59542" y="370558"/>
                </a:lnTo>
                <a:lnTo>
                  <a:pt x="41864" y="412359"/>
                </a:lnTo>
                <a:lnTo>
                  <a:pt x="27123" y="455611"/>
                </a:lnTo>
                <a:lnTo>
                  <a:pt x="15442" y="500188"/>
                </a:lnTo>
                <a:lnTo>
                  <a:pt x="6946" y="545968"/>
                </a:lnTo>
                <a:lnTo>
                  <a:pt x="1757" y="592826"/>
                </a:lnTo>
                <a:lnTo>
                  <a:pt x="0" y="640638"/>
                </a:lnTo>
                <a:lnTo>
                  <a:pt x="1757" y="688449"/>
                </a:lnTo>
                <a:lnTo>
                  <a:pt x="6946" y="735306"/>
                </a:lnTo>
                <a:lnTo>
                  <a:pt x="15442" y="781084"/>
                </a:lnTo>
                <a:lnTo>
                  <a:pt x="27123" y="825660"/>
                </a:lnTo>
                <a:lnTo>
                  <a:pt x="41864" y="868910"/>
                </a:lnTo>
                <a:lnTo>
                  <a:pt x="59542" y="910711"/>
                </a:lnTo>
                <a:lnTo>
                  <a:pt x="80031" y="950937"/>
                </a:lnTo>
                <a:lnTo>
                  <a:pt x="103210" y="989466"/>
                </a:lnTo>
                <a:lnTo>
                  <a:pt x="128952" y="1026174"/>
                </a:lnTo>
                <a:lnTo>
                  <a:pt x="157136" y="1060937"/>
                </a:lnTo>
                <a:lnTo>
                  <a:pt x="187637" y="1093630"/>
                </a:lnTo>
                <a:lnTo>
                  <a:pt x="220330" y="1124130"/>
                </a:lnTo>
                <a:lnTo>
                  <a:pt x="255093" y="1152313"/>
                </a:lnTo>
                <a:lnTo>
                  <a:pt x="291801" y="1178056"/>
                </a:lnTo>
                <a:lnTo>
                  <a:pt x="330330" y="1201234"/>
                </a:lnTo>
                <a:lnTo>
                  <a:pt x="370557" y="1221723"/>
                </a:lnTo>
                <a:lnTo>
                  <a:pt x="412358" y="1239400"/>
                </a:lnTo>
                <a:lnTo>
                  <a:pt x="455608" y="1254141"/>
                </a:lnTo>
                <a:lnTo>
                  <a:pt x="500185" y="1265822"/>
                </a:lnTo>
                <a:lnTo>
                  <a:pt x="545963" y="1274318"/>
                </a:lnTo>
                <a:lnTo>
                  <a:pt x="592820" y="1279507"/>
                </a:lnTo>
                <a:lnTo>
                  <a:pt x="640631" y="1281264"/>
                </a:lnTo>
                <a:lnTo>
                  <a:pt x="688442" y="1279507"/>
                </a:lnTo>
                <a:lnTo>
                  <a:pt x="735298" y="1274318"/>
                </a:lnTo>
                <a:lnTo>
                  <a:pt x="781077" y="1265822"/>
                </a:lnTo>
                <a:lnTo>
                  <a:pt x="825654" y="1254141"/>
                </a:lnTo>
                <a:lnTo>
                  <a:pt x="868904" y="1239400"/>
                </a:lnTo>
                <a:lnTo>
                  <a:pt x="910705" y="1221723"/>
                </a:lnTo>
                <a:lnTo>
                  <a:pt x="950933" y="1201234"/>
                </a:lnTo>
                <a:lnTo>
                  <a:pt x="989463" y="1178056"/>
                </a:lnTo>
                <a:lnTo>
                  <a:pt x="1026171" y="1152313"/>
                </a:lnTo>
                <a:lnTo>
                  <a:pt x="1060934" y="1124130"/>
                </a:lnTo>
                <a:lnTo>
                  <a:pt x="1093629" y="1093630"/>
                </a:lnTo>
                <a:lnTo>
                  <a:pt x="1124130" y="1060937"/>
                </a:lnTo>
                <a:lnTo>
                  <a:pt x="1152314" y="1026174"/>
                </a:lnTo>
                <a:lnTo>
                  <a:pt x="1178057" y="989466"/>
                </a:lnTo>
                <a:lnTo>
                  <a:pt x="1201236" y="950937"/>
                </a:lnTo>
                <a:lnTo>
                  <a:pt x="1221726" y="910711"/>
                </a:lnTo>
                <a:lnTo>
                  <a:pt x="1239404" y="868910"/>
                </a:lnTo>
                <a:lnTo>
                  <a:pt x="1254145" y="825660"/>
                </a:lnTo>
                <a:lnTo>
                  <a:pt x="1265826" y="781084"/>
                </a:lnTo>
                <a:lnTo>
                  <a:pt x="1274323" y="735306"/>
                </a:lnTo>
                <a:lnTo>
                  <a:pt x="1279512" y="688449"/>
                </a:lnTo>
                <a:lnTo>
                  <a:pt x="1281269" y="640638"/>
                </a:lnTo>
                <a:lnTo>
                  <a:pt x="1279512" y="592826"/>
                </a:lnTo>
                <a:lnTo>
                  <a:pt x="1274323" y="545968"/>
                </a:lnTo>
                <a:lnTo>
                  <a:pt x="1265826" y="500188"/>
                </a:lnTo>
                <a:lnTo>
                  <a:pt x="1254145" y="455611"/>
                </a:lnTo>
                <a:lnTo>
                  <a:pt x="1239404" y="412359"/>
                </a:lnTo>
                <a:lnTo>
                  <a:pt x="1221726" y="370558"/>
                </a:lnTo>
                <a:lnTo>
                  <a:pt x="1201236" y="330331"/>
                </a:lnTo>
                <a:lnTo>
                  <a:pt x="1178057" y="291801"/>
                </a:lnTo>
                <a:lnTo>
                  <a:pt x="1152314" y="255092"/>
                </a:lnTo>
                <a:lnTo>
                  <a:pt x="1124130" y="220329"/>
                </a:lnTo>
                <a:lnTo>
                  <a:pt x="1093629" y="187636"/>
                </a:lnTo>
                <a:lnTo>
                  <a:pt x="1060934" y="157135"/>
                </a:lnTo>
                <a:lnTo>
                  <a:pt x="1026171" y="128951"/>
                </a:lnTo>
                <a:lnTo>
                  <a:pt x="989463" y="103209"/>
                </a:lnTo>
                <a:lnTo>
                  <a:pt x="950933" y="80031"/>
                </a:lnTo>
                <a:lnTo>
                  <a:pt x="910705" y="59541"/>
                </a:lnTo>
                <a:lnTo>
                  <a:pt x="868904" y="41864"/>
                </a:lnTo>
                <a:lnTo>
                  <a:pt x="825654" y="27123"/>
                </a:lnTo>
                <a:lnTo>
                  <a:pt x="781077" y="15442"/>
                </a:lnTo>
                <a:lnTo>
                  <a:pt x="735298" y="6946"/>
                </a:lnTo>
                <a:lnTo>
                  <a:pt x="688442" y="1757"/>
                </a:lnTo>
                <a:lnTo>
                  <a:pt x="640631" y="0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02422" y="5308269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207" y="0"/>
                </a:moveTo>
                <a:lnTo>
                  <a:pt x="270334" y="3439"/>
                </a:lnTo>
                <a:lnTo>
                  <a:pt x="225595" y="13430"/>
                </a:lnTo>
                <a:lnTo>
                  <a:pt x="183483" y="29482"/>
                </a:lnTo>
                <a:lnTo>
                  <a:pt x="144487" y="51105"/>
                </a:lnTo>
                <a:lnTo>
                  <a:pt x="109098" y="77807"/>
                </a:lnTo>
                <a:lnTo>
                  <a:pt x="77807" y="109098"/>
                </a:lnTo>
                <a:lnTo>
                  <a:pt x="51105" y="144487"/>
                </a:lnTo>
                <a:lnTo>
                  <a:pt x="29482" y="183483"/>
                </a:lnTo>
                <a:lnTo>
                  <a:pt x="13430" y="225595"/>
                </a:lnTo>
                <a:lnTo>
                  <a:pt x="3439" y="270334"/>
                </a:lnTo>
                <a:lnTo>
                  <a:pt x="0" y="317207"/>
                </a:lnTo>
                <a:lnTo>
                  <a:pt x="3439" y="364084"/>
                </a:lnTo>
                <a:lnTo>
                  <a:pt x="13430" y="408825"/>
                </a:lnTo>
                <a:lnTo>
                  <a:pt x="29482" y="450940"/>
                </a:lnTo>
                <a:lnTo>
                  <a:pt x="51105" y="489938"/>
                </a:lnTo>
                <a:lnTo>
                  <a:pt x="77807" y="525328"/>
                </a:lnTo>
                <a:lnTo>
                  <a:pt x="109098" y="556619"/>
                </a:lnTo>
                <a:lnTo>
                  <a:pt x="144487" y="583322"/>
                </a:lnTo>
                <a:lnTo>
                  <a:pt x="183483" y="604945"/>
                </a:lnTo>
                <a:lnTo>
                  <a:pt x="225595" y="620997"/>
                </a:lnTo>
                <a:lnTo>
                  <a:pt x="270334" y="630989"/>
                </a:lnTo>
                <a:lnTo>
                  <a:pt x="317207" y="634428"/>
                </a:lnTo>
                <a:lnTo>
                  <a:pt x="364084" y="630989"/>
                </a:lnTo>
                <a:lnTo>
                  <a:pt x="408825" y="620997"/>
                </a:lnTo>
                <a:lnTo>
                  <a:pt x="450940" y="604945"/>
                </a:lnTo>
                <a:lnTo>
                  <a:pt x="489938" y="583322"/>
                </a:lnTo>
                <a:lnTo>
                  <a:pt x="525328" y="556619"/>
                </a:lnTo>
                <a:lnTo>
                  <a:pt x="556619" y="525328"/>
                </a:lnTo>
                <a:lnTo>
                  <a:pt x="583322" y="489938"/>
                </a:lnTo>
                <a:lnTo>
                  <a:pt x="604945" y="450940"/>
                </a:lnTo>
                <a:lnTo>
                  <a:pt x="620997" y="408825"/>
                </a:lnTo>
                <a:lnTo>
                  <a:pt x="630989" y="364084"/>
                </a:lnTo>
                <a:lnTo>
                  <a:pt x="634428" y="317207"/>
                </a:lnTo>
                <a:lnTo>
                  <a:pt x="630989" y="270334"/>
                </a:lnTo>
                <a:lnTo>
                  <a:pt x="620997" y="225595"/>
                </a:lnTo>
                <a:lnTo>
                  <a:pt x="604945" y="183483"/>
                </a:lnTo>
                <a:lnTo>
                  <a:pt x="583322" y="144487"/>
                </a:lnTo>
                <a:lnTo>
                  <a:pt x="556619" y="109098"/>
                </a:lnTo>
                <a:lnTo>
                  <a:pt x="525328" y="77807"/>
                </a:lnTo>
                <a:lnTo>
                  <a:pt x="489938" y="51105"/>
                </a:lnTo>
                <a:lnTo>
                  <a:pt x="450940" y="29482"/>
                </a:lnTo>
                <a:lnTo>
                  <a:pt x="408825" y="13430"/>
                </a:lnTo>
                <a:lnTo>
                  <a:pt x="364084" y="3439"/>
                </a:lnTo>
                <a:lnTo>
                  <a:pt x="317207" y="0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86255" y="5935230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67830" y="0"/>
                </a:moveTo>
                <a:lnTo>
                  <a:pt x="41426" y="5330"/>
                </a:lnTo>
                <a:lnTo>
                  <a:pt x="19865" y="19865"/>
                </a:lnTo>
                <a:lnTo>
                  <a:pt x="5330" y="41426"/>
                </a:lnTo>
                <a:lnTo>
                  <a:pt x="0" y="67830"/>
                </a:lnTo>
                <a:lnTo>
                  <a:pt x="5330" y="94234"/>
                </a:lnTo>
                <a:lnTo>
                  <a:pt x="19865" y="115795"/>
                </a:lnTo>
                <a:lnTo>
                  <a:pt x="41426" y="130331"/>
                </a:lnTo>
                <a:lnTo>
                  <a:pt x="67830" y="135661"/>
                </a:lnTo>
                <a:lnTo>
                  <a:pt x="94234" y="130331"/>
                </a:lnTo>
                <a:lnTo>
                  <a:pt x="115795" y="115795"/>
                </a:lnTo>
                <a:lnTo>
                  <a:pt x="130331" y="94234"/>
                </a:lnTo>
                <a:lnTo>
                  <a:pt x="135661" y="67830"/>
                </a:lnTo>
                <a:lnTo>
                  <a:pt x="130331" y="41426"/>
                </a:lnTo>
                <a:lnTo>
                  <a:pt x="115795" y="19865"/>
                </a:lnTo>
                <a:lnTo>
                  <a:pt x="94234" y="5330"/>
                </a:lnTo>
                <a:lnTo>
                  <a:pt x="67830" y="0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3132" y="6219609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135661" y="0"/>
                </a:moveTo>
                <a:lnTo>
                  <a:pt x="92779" y="6916"/>
                </a:lnTo>
                <a:lnTo>
                  <a:pt x="55538" y="26177"/>
                </a:lnTo>
                <a:lnTo>
                  <a:pt x="26172" y="55547"/>
                </a:lnTo>
                <a:lnTo>
                  <a:pt x="6915" y="92790"/>
                </a:lnTo>
                <a:lnTo>
                  <a:pt x="0" y="135674"/>
                </a:lnTo>
                <a:lnTo>
                  <a:pt x="6915" y="178551"/>
                </a:lnTo>
                <a:lnTo>
                  <a:pt x="26172" y="215791"/>
                </a:lnTo>
                <a:lnTo>
                  <a:pt x="55538" y="245158"/>
                </a:lnTo>
                <a:lnTo>
                  <a:pt x="92779" y="264418"/>
                </a:lnTo>
                <a:lnTo>
                  <a:pt x="135661" y="271335"/>
                </a:lnTo>
                <a:lnTo>
                  <a:pt x="178538" y="264418"/>
                </a:lnTo>
                <a:lnTo>
                  <a:pt x="215778" y="245158"/>
                </a:lnTo>
                <a:lnTo>
                  <a:pt x="245146" y="215791"/>
                </a:lnTo>
                <a:lnTo>
                  <a:pt x="264406" y="178551"/>
                </a:lnTo>
                <a:lnTo>
                  <a:pt x="271322" y="135674"/>
                </a:lnTo>
                <a:lnTo>
                  <a:pt x="264406" y="92790"/>
                </a:lnTo>
                <a:lnTo>
                  <a:pt x="245146" y="55547"/>
                </a:lnTo>
                <a:lnTo>
                  <a:pt x="215778" y="26177"/>
                </a:lnTo>
                <a:lnTo>
                  <a:pt x="178538" y="6916"/>
                </a:lnTo>
                <a:lnTo>
                  <a:pt x="135661" y="0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91295" y="4941366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886" y="0"/>
                </a:moveTo>
                <a:lnTo>
                  <a:pt x="132800" y="6460"/>
                </a:lnTo>
                <a:lnTo>
                  <a:pt x="89590" y="24693"/>
                </a:lnTo>
                <a:lnTo>
                  <a:pt x="52981" y="52976"/>
                </a:lnTo>
                <a:lnTo>
                  <a:pt x="24696" y="89584"/>
                </a:lnTo>
                <a:lnTo>
                  <a:pt x="6461" y="132795"/>
                </a:lnTo>
                <a:lnTo>
                  <a:pt x="0" y="180886"/>
                </a:lnTo>
                <a:lnTo>
                  <a:pt x="6461" y="228971"/>
                </a:lnTo>
                <a:lnTo>
                  <a:pt x="24696" y="272178"/>
                </a:lnTo>
                <a:lnTo>
                  <a:pt x="52981" y="308784"/>
                </a:lnTo>
                <a:lnTo>
                  <a:pt x="89590" y="337065"/>
                </a:lnTo>
                <a:lnTo>
                  <a:pt x="132800" y="355298"/>
                </a:lnTo>
                <a:lnTo>
                  <a:pt x="180886" y="361759"/>
                </a:lnTo>
                <a:lnTo>
                  <a:pt x="228971" y="355298"/>
                </a:lnTo>
                <a:lnTo>
                  <a:pt x="272181" y="337065"/>
                </a:lnTo>
                <a:lnTo>
                  <a:pt x="308790" y="308784"/>
                </a:lnTo>
                <a:lnTo>
                  <a:pt x="337075" y="272178"/>
                </a:lnTo>
                <a:lnTo>
                  <a:pt x="355310" y="228971"/>
                </a:lnTo>
                <a:lnTo>
                  <a:pt x="361772" y="180886"/>
                </a:lnTo>
                <a:lnTo>
                  <a:pt x="355310" y="132795"/>
                </a:lnTo>
                <a:lnTo>
                  <a:pt x="337075" y="89584"/>
                </a:lnTo>
                <a:lnTo>
                  <a:pt x="308790" y="52976"/>
                </a:lnTo>
                <a:lnTo>
                  <a:pt x="272181" y="24693"/>
                </a:lnTo>
                <a:lnTo>
                  <a:pt x="228971" y="6460"/>
                </a:lnTo>
                <a:lnTo>
                  <a:pt x="180886" y="0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845879" y="2399808"/>
            <a:ext cx="5796280" cy="163957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255"/>
              </a:lnSpc>
            </a:pPr>
            <a:r>
              <a:rPr dirty="0" sz="3550" spc="-5" b="1">
                <a:latin typeface="Century Schoolbook"/>
                <a:cs typeface="Century Schoolbook"/>
              </a:rPr>
              <a:t>I</a:t>
            </a:r>
            <a:r>
              <a:rPr dirty="0" sz="2850" spc="-5" b="1">
                <a:latin typeface="Century Schoolbook"/>
                <a:cs typeface="Century Schoolbook"/>
              </a:rPr>
              <a:t>NTRODUCTION</a:t>
            </a:r>
            <a:r>
              <a:rPr dirty="0" sz="2850" spc="150" b="1">
                <a:latin typeface="Century Schoolbook"/>
                <a:cs typeface="Century Schoolbook"/>
              </a:rPr>
              <a:t> </a:t>
            </a:r>
            <a:r>
              <a:rPr dirty="0" sz="2850" spc="-5" b="1">
                <a:latin typeface="Century Schoolbook"/>
                <a:cs typeface="Century Schoolbook"/>
              </a:rPr>
              <a:t>TO</a:t>
            </a:r>
            <a:endParaRPr sz="2850">
              <a:latin typeface="Century Schoolbook"/>
              <a:cs typeface="Century Schoolbook"/>
            </a:endParaRPr>
          </a:p>
          <a:p>
            <a:pPr marL="12700" marR="5080">
              <a:lnSpc>
                <a:spcPts val="4250"/>
              </a:lnSpc>
              <a:spcBef>
                <a:spcPts val="145"/>
              </a:spcBef>
            </a:pPr>
            <a:r>
              <a:rPr dirty="0" sz="3550" b="1">
                <a:latin typeface="Century Schoolbook"/>
                <a:cs typeface="Century Schoolbook"/>
              </a:rPr>
              <a:t>M</a:t>
            </a:r>
            <a:r>
              <a:rPr dirty="0" sz="2850" b="1">
                <a:latin typeface="Century Schoolbook"/>
                <a:cs typeface="Century Schoolbook"/>
              </a:rPr>
              <a:t>ATRIX </a:t>
            </a:r>
            <a:r>
              <a:rPr dirty="0" sz="3550" spc="-5" b="1">
                <a:latin typeface="Century Schoolbook"/>
                <a:cs typeface="Century Schoolbook"/>
              </a:rPr>
              <a:t>F</a:t>
            </a:r>
            <a:r>
              <a:rPr dirty="0" sz="2850" spc="-5" b="1">
                <a:latin typeface="Century Schoolbook"/>
                <a:cs typeface="Century Schoolbook"/>
              </a:rPr>
              <a:t>ACTORIZATION  </a:t>
            </a:r>
            <a:r>
              <a:rPr dirty="0" sz="3550" b="1">
                <a:latin typeface="Century Schoolbook"/>
                <a:cs typeface="Century Schoolbook"/>
              </a:rPr>
              <a:t>M</a:t>
            </a:r>
            <a:r>
              <a:rPr dirty="0" sz="2850" b="1">
                <a:latin typeface="Century Schoolbook"/>
                <a:cs typeface="Century Schoolbook"/>
              </a:rPr>
              <a:t>ETHODS</a:t>
            </a:r>
            <a:r>
              <a:rPr dirty="0" sz="2850" spc="145" b="1">
                <a:latin typeface="Century Schoolbook"/>
                <a:cs typeface="Century Schoolbook"/>
              </a:rPr>
              <a:t> </a:t>
            </a:r>
            <a:r>
              <a:rPr dirty="0" sz="2850" spc="-5" b="1">
                <a:latin typeface="Century Schoolbook"/>
                <a:cs typeface="Century Schoolbook"/>
              </a:rPr>
              <a:t>COLLABORATIVE</a:t>
            </a:r>
            <a:endParaRPr sz="2850">
              <a:latin typeface="Century Schoolbook"/>
              <a:cs typeface="Century Schoolboo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45879" y="4038895"/>
            <a:ext cx="3006725" cy="929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210"/>
              </a:lnSpc>
            </a:pPr>
            <a:r>
              <a:rPr dirty="0" sz="3550" spc="-5" b="1">
                <a:solidFill>
                  <a:srgbClr val="575F6D"/>
                </a:solidFill>
                <a:latin typeface="Century Schoolbook"/>
                <a:cs typeface="Century Schoolbook"/>
              </a:rPr>
              <a:t>F</a:t>
            </a:r>
            <a:r>
              <a:rPr dirty="0" sz="2850" spc="-5" b="1">
                <a:solidFill>
                  <a:srgbClr val="575F6D"/>
                </a:solidFill>
                <a:latin typeface="Century Schoolbook"/>
                <a:cs typeface="Century Schoolbook"/>
              </a:rPr>
              <a:t>ILTERING</a:t>
            </a:r>
            <a:endParaRPr sz="285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750" spc="20" b="1">
                <a:solidFill>
                  <a:srgbClr val="575F6D"/>
                </a:solidFill>
                <a:latin typeface="Century Schoolbook"/>
                <a:cs typeface="Century Schoolbook"/>
              </a:rPr>
              <a:t>U</a:t>
            </a:r>
            <a:r>
              <a:rPr dirty="0" sz="1400" spc="20" b="1">
                <a:solidFill>
                  <a:srgbClr val="575F6D"/>
                </a:solidFill>
                <a:latin typeface="Century Schoolbook"/>
                <a:cs typeface="Century Schoolbook"/>
              </a:rPr>
              <a:t>SER </a:t>
            </a:r>
            <a:r>
              <a:rPr dirty="0" sz="1400" spc="15" b="1">
                <a:solidFill>
                  <a:srgbClr val="575F6D"/>
                </a:solidFill>
                <a:latin typeface="Century Schoolbook"/>
                <a:cs typeface="Century Schoolbook"/>
              </a:rPr>
              <a:t>RATINGS</a:t>
            </a:r>
            <a:r>
              <a:rPr dirty="0" sz="1400" spc="35" b="1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750" spc="15" b="1">
                <a:solidFill>
                  <a:srgbClr val="575F6D"/>
                </a:solidFill>
                <a:latin typeface="Century Schoolbook"/>
                <a:cs typeface="Century Schoolbook"/>
              </a:rPr>
              <a:t>P</a:t>
            </a:r>
            <a:r>
              <a:rPr dirty="0" sz="1400" spc="15" b="1">
                <a:solidFill>
                  <a:srgbClr val="575F6D"/>
                </a:solidFill>
                <a:latin typeface="Century Schoolbook"/>
                <a:cs typeface="Century Schoolbook"/>
              </a:rPr>
              <a:t>REDICTION</a:t>
            </a:r>
            <a:endParaRPr sz="1400">
              <a:latin typeface="Century Schoolbook"/>
              <a:cs typeface="Century Schoolboo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45879" y="5492427"/>
            <a:ext cx="2171065" cy="967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5" b="1">
                <a:solidFill>
                  <a:srgbClr val="575F6D"/>
                </a:solidFill>
                <a:latin typeface="Century Schoolbook"/>
                <a:cs typeface="Century Schoolbook"/>
              </a:rPr>
              <a:t>Alex</a:t>
            </a:r>
            <a:r>
              <a:rPr dirty="0" sz="1750" spc="-80" b="1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750" spc="10" b="1">
                <a:solidFill>
                  <a:srgbClr val="575F6D"/>
                </a:solidFill>
                <a:latin typeface="Century Schoolbook"/>
                <a:cs typeface="Century Schoolbook"/>
              </a:rPr>
              <a:t>Lin</a:t>
            </a:r>
            <a:endParaRPr sz="1750">
              <a:latin typeface="Century Schoolbook"/>
              <a:cs typeface="Century Schoolbook"/>
            </a:endParaRPr>
          </a:p>
          <a:p>
            <a:pPr marL="12700" marR="5080">
              <a:lnSpc>
                <a:spcPct val="127200"/>
              </a:lnSpc>
              <a:spcBef>
                <a:spcPts val="95"/>
              </a:spcBef>
            </a:pPr>
            <a:r>
              <a:rPr dirty="0" sz="1750" spc="15" b="1">
                <a:solidFill>
                  <a:srgbClr val="575F6D"/>
                </a:solidFill>
                <a:latin typeface="Century Schoolbook"/>
                <a:cs typeface="Century Schoolbook"/>
              </a:rPr>
              <a:t>Senior Architect  Intelligent</a:t>
            </a:r>
            <a:r>
              <a:rPr dirty="0" sz="1750" spc="-75" b="1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750" spc="15" b="1">
                <a:solidFill>
                  <a:srgbClr val="575F6D"/>
                </a:solidFill>
                <a:latin typeface="Century Schoolbook"/>
                <a:cs typeface="Century Schoolbook"/>
              </a:rPr>
              <a:t>Mining</a:t>
            </a:r>
            <a:endParaRPr sz="1750">
              <a:latin typeface="Century Schoolbook"/>
              <a:cs typeface="Century Schoolboo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58960" y="5524376"/>
            <a:ext cx="12700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 b="1">
                <a:solidFill>
                  <a:srgbClr val="FFFFFF"/>
                </a:solidFill>
                <a:latin typeface="Century Schoolbook"/>
                <a:cs typeface="Century Schoolbook"/>
              </a:rPr>
              <a:t>1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15872" y="3089478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 spc="-10"/>
              <a:t>Factorization</a:t>
            </a:r>
            <a:r>
              <a:rPr dirty="0" sz="3550" spc="-70"/>
              <a:t> </a:t>
            </a:r>
            <a:r>
              <a:rPr dirty="0" sz="3550"/>
              <a:t>Model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5957189" y="5812227"/>
            <a:ext cx="2934970" cy="684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3800"/>
              </a:lnSpc>
            </a:pPr>
            <a:r>
              <a:rPr dirty="0" sz="1350" spc="10">
                <a:latin typeface="Century Schoolbook"/>
                <a:cs typeface="Century Schoolbook"/>
              </a:rPr>
              <a:t>r</a:t>
            </a:r>
            <a:r>
              <a:rPr dirty="0" baseline="-21604" sz="1350" spc="15">
                <a:latin typeface="Century Schoolbook"/>
                <a:cs typeface="Century Schoolbook"/>
              </a:rPr>
              <a:t>ui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actual rating </a:t>
            </a:r>
            <a:r>
              <a:rPr dirty="0" sz="1350" spc="10">
                <a:latin typeface="Century Schoolbook"/>
                <a:cs typeface="Century Schoolbook"/>
              </a:rPr>
              <a:t>of </a:t>
            </a:r>
            <a:r>
              <a:rPr dirty="0" sz="1350" spc="15">
                <a:latin typeface="Century Schoolbook"/>
                <a:cs typeface="Century Schoolbook"/>
              </a:rPr>
              <a:t>user </a:t>
            </a:r>
            <a:r>
              <a:rPr dirty="0" sz="1350" spc="20">
                <a:latin typeface="Century Schoolbook"/>
                <a:cs typeface="Century Schoolbook"/>
              </a:rPr>
              <a:t>u </a:t>
            </a:r>
            <a:r>
              <a:rPr dirty="0" sz="1350" spc="15">
                <a:latin typeface="Century Schoolbook"/>
                <a:cs typeface="Century Schoolbook"/>
              </a:rPr>
              <a:t>on item</a:t>
            </a:r>
            <a:r>
              <a:rPr dirty="0" sz="1350" spc="-165">
                <a:latin typeface="Century Schoolbook"/>
                <a:cs typeface="Century Schoolbook"/>
              </a:rPr>
              <a:t> </a:t>
            </a:r>
            <a:r>
              <a:rPr dirty="0" sz="1350" spc="10">
                <a:latin typeface="Century Schoolbook"/>
                <a:cs typeface="Century Schoolbook"/>
              </a:rPr>
              <a:t>I  </a:t>
            </a:r>
            <a:r>
              <a:rPr dirty="0" sz="1350" spc="20">
                <a:latin typeface="Century Schoolbook"/>
                <a:cs typeface="Century Schoolbook"/>
              </a:rPr>
              <a:t>u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training rating</a:t>
            </a:r>
            <a:r>
              <a:rPr dirty="0" sz="1350" spc="-7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average</a:t>
            </a:r>
            <a:endParaRPr sz="135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350" spc="15">
                <a:latin typeface="Century Schoolbook"/>
                <a:cs typeface="Century Schoolbook"/>
              </a:rPr>
              <a:t>b</a:t>
            </a:r>
            <a:r>
              <a:rPr dirty="0" baseline="-21604" sz="1350" spc="22">
                <a:latin typeface="Century Schoolbook"/>
                <a:cs typeface="Century Schoolbook"/>
              </a:rPr>
              <a:t>u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user </a:t>
            </a:r>
            <a:r>
              <a:rPr dirty="0" sz="1350" spc="20">
                <a:latin typeface="Century Schoolbook"/>
                <a:cs typeface="Century Schoolbook"/>
              </a:rPr>
              <a:t>u </a:t>
            </a:r>
            <a:r>
              <a:rPr dirty="0" sz="1350" spc="15">
                <a:latin typeface="Century Schoolbook"/>
                <a:cs typeface="Century Schoolbook"/>
              </a:rPr>
              <a:t>user</a:t>
            </a:r>
            <a:r>
              <a:rPr dirty="0" sz="1350" spc="-180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bias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7189" y="6448123"/>
            <a:ext cx="2505710" cy="6769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Century Schoolbook"/>
                <a:cs typeface="Century Schoolbook"/>
              </a:rPr>
              <a:t>b</a:t>
            </a:r>
            <a:r>
              <a:rPr dirty="0" baseline="-21604" sz="1350" spc="15">
                <a:latin typeface="Century Schoolbook"/>
                <a:cs typeface="Century Schoolbook"/>
              </a:rPr>
              <a:t>i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item </a:t>
            </a:r>
            <a:r>
              <a:rPr dirty="0" sz="1350" spc="10">
                <a:latin typeface="Century Schoolbook"/>
                <a:cs typeface="Century Schoolbook"/>
              </a:rPr>
              <a:t>i </a:t>
            </a:r>
            <a:r>
              <a:rPr dirty="0" sz="1350" spc="15">
                <a:latin typeface="Century Schoolbook"/>
                <a:cs typeface="Century Schoolbook"/>
              </a:rPr>
              <a:t>item</a:t>
            </a:r>
            <a:r>
              <a:rPr dirty="0" sz="1350" spc="-160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bias</a:t>
            </a:r>
            <a:endParaRPr sz="1350">
              <a:latin typeface="Century Schoolbook"/>
              <a:cs typeface="Century Schoolbook"/>
            </a:endParaRPr>
          </a:p>
          <a:p>
            <a:pPr marL="12700" marR="5080">
              <a:lnSpc>
                <a:spcPct val="103800"/>
              </a:lnSpc>
            </a:pPr>
            <a:r>
              <a:rPr dirty="0" sz="1350" spc="10">
                <a:latin typeface="Century Schoolbook"/>
                <a:cs typeface="Century Schoolbook"/>
              </a:rPr>
              <a:t>q</a:t>
            </a:r>
            <a:r>
              <a:rPr dirty="0" baseline="-21604" sz="1350" spc="15">
                <a:latin typeface="Century Schoolbook"/>
                <a:cs typeface="Century Schoolbook"/>
              </a:rPr>
              <a:t>i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latent factor array </a:t>
            </a:r>
            <a:r>
              <a:rPr dirty="0" sz="1350" spc="10">
                <a:latin typeface="Century Schoolbook"/>
                <a:cs typeface="Century Schoolbook"/>
              </a:rPr>
              <a:t>of </a:t>
            </a:r>
            <a:r>
              <a:rPr dirty="0" sz="1350" spc="15">
                <a:latin typeface="Century Schoolbook"/>
                <a:cs typeface="Century Schoolbook"/>
              </a:rPr>
              <a:t>item</a:t>
            </a:r>
            <a:r>
              <a:rPr dirty="0" sz="1350" spc="-165">
                <a:latin typeface="Century Schoolbook"/>
                <a:cs typeface="Century Schoolbook"/>
              </a:rPr>
              <a:t> </a:t>
            </a:r>
            <a:r>
              <a:rPr dirty="0" sz="1350" spc="10">
                <a:latin typeface="Century Schoolbook"/>
                <a:cs typeface="Century Schoolbook"/>
              </a:rPr>
              <a:t>i  </a:t>
            </a:r>
            <a:r>
              <a:rPr dirty="0" sz="1350" spc="15">
                <a:latin typeface="Century Schoolbook"/>
                <a:cs typeface="Century Schoolbook"/>
              </a:rPr>
              <a:t>p</a:t>
            </a:r>
            <a:r>
              <a:rPr dirty="0" baseline="-21604" sz="1350" spc="22">
                <a:latin typeface="Century Schoolbook"/>
                <a:cs typeface="Century Schoolbook"/>
              </a:rPr>
              <a:t>u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later factor array </a:t>
            </a:r>
            <a:r>
              <a:rPr dirty="0" sz="1350" spc="10">
                <a:latin typeface="Century Schoolbook"/>
                <a:cs typeface="Century Schoolbook"/>
              </a:rPr>
              <a:t>of </a:t>
            </a:r>
            <a:r>
              <a:rPr dirty="0" sz="1350" spc="15">
                <a:latin typeface="Century Schoolbook"/>
                <a:cs typeface="Century Schoolbook"/>
              </a:rPr>
              <a:t>user</a:t>
            </a:r>
            <a:r>
              <a:rPr dirty="0" sz="1350" spc="-175">
                <a:latin typeface="Century Schoolbook"/>
                <a:cs typeface="Century Schoolbook"/>
              </a:rPr>
              <a:t> </a:t>
            </a:r>
            <a:r>
              <a:rPr dirty="0" sz="1350" spc="20">
                <a:latin typeface="Century Schoolbook"/>
                <a:cs typeface="Century Schoolbook"/>
              </a:rPr>
              <a:t>u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37716" y="6322762"/>
            <a:ext cx="227329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 b="1">
                <a:solidFill>
                  <a:srgbClr val="FFFFFF"/>
                </a:solidFill>
                <a:latin typeface="Century Schoolbook"/>
                <a:cs typeface="Century Schoolbook"/>
              </a:rPr>
              <a:t>10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23301" y="3173268"/>
            <a:ext cx="3644900" cy="443230"/>
          </a:xfrm>
          <a:custGeom>
            <a:avLst/>
            <a:gdLst/>
            <a:ahLst/>
            <a:cxnLst/>
            <a:rect l="l" t="t" r="r" b="b"/>
            <a:pathLst>
              <a:path w="3644900" h="443229">
                <a:moveTo>
                  <a:pt x="0" y="217857"/>
                </a:moveTo>
                <a:lnTo>
                  <a:pt x="3534" y="200346"/>
                </a:lnTo>
                <a:lnTo>
                  <a:pt x="13174" y="186048"/>
                </a:lnTo>
                <a:lnTo>
                  <a:pt x="27473" y="176408"/>
                </a:lnTo>
                <a:lnTo>
                  <a:pt x="44983" y="172873"/>
                </a:lnTo>
                <a:lnTo>
                  <a:pt x="607400" y="172873"/>
                </a:lnTo>
                <a:lnTo>
                  <a:pt x="566373" y="0"/>
                </a:lnTo>
                <a:lnTo>
                  <a:pt x="1518492" y="172873"/>
                </a:lnTo>
                <a:lnTo>
                  <a:pt x="3599411" y="172873"/>
                </a:lnTo>
                <a:lnTo>
                  <a:pt x="3616922" y="176408"/>
                </a:lnTo>
                <a:lnTo>
                  <a:pt x="3631221" y="186048"/>
                </a:lnTo>
                <a:lnTo>
                  <a:pt x="3640861" y="200346"/>
                </a:lnTo>
                <a:lnTo>
                  <a:pt x="3644395" y="217857"/>
                </a:lnTo>
                <a:lnTo>
                  <a:pt x="3644395" y="285333"/>
                </a:lnTo>
                <a:lnTo>
                  <a:pt x="3644395" y="397782"/>
                </a:lnTo>
                <a:lnTo>
                  <a:pt x="3640861" y="415287"/>
                </a:lnTo>
                <a:lnTo>
                  <a:pt x="3631221" y="429583"/>
                </a:lnTo>
                <a:lnTo>
                  <a:pt x="3616922" y="439222"/>
                </a:lnTo>
                <a:lnTo>
                  <a:pt x="3599411" y="442756"/>
                </a:lnTo>
                <a:lnTo>
                  <a:pt x="1518492" y="442756"/>
                </a:lnTo>
                <a:lnTo>
                  <a:pt x="607400" y="442756"/>
                </a:lnTo>
                <a:lnTo>
                  <a:pt x="44983" y="442756"/>
                </a:lnTo>
                <a:lnTo>
                  <a:pt x="27473" y="439222"/>
                </a:lnTo>
                <a:lnTo>
                  <a:pt x="13174" y="429583"/>
                </a:lnTo>
                <a:lnTo>
                  <a:pt x="3534" y="415287"/>
                </a:lnTo>
                <a:lnTo>
                  <a:pt x="0" y="397782"/>
                </a:lnTo>
                <a:lnTo>
                  <a:pt x="0" y="285333"/>
                </a:lnTo>
                <a:lnTo>
                  <a:pt x="0" y="217857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129214" y="3379981"/>
            <a:ext cx="3039110" cy="2495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Century Schoolbook"/>
                <a:cs typeface="Century Schoolbook"/>
              </a:rPr>
              <a:t>To </a:t>
            </a:r>
            <a:r>
              <a:rPr dirty="0" sz="1350" spc="15">
                <a:latin typeface="Century Schoolbook"/>
                <a:cs typeface="Century Schoolbook"/>
              </a:rPr>
              <a:t>learn the factor vectors (p</a:t>
            </a:r>
            <a:r>
              <a:rPr dirty="0" baseline="-21604" sz="1350" spc="22">
                <a:latin typeface="Century Schoolbook"/>
                <a:cs typeface="Century Schoolbook"/>
              </a:rPr>
              <a:t>u </a:t>
            </a:r>
            <a:r>
              <a:rPr dirty="0" sz="1350" spc="15">
                <a:latin typeface="Century Schoolbook"/>
                <a:cs typeface="Century Schoolbook"/>
              </a:rPr>
              <a:t>and</a:t>
            </a:r>
            <a:r>
              <a:rPr dirty="0" sz="1350" spc="-114">
                <a:latin typeface="Century Schoolbook"/>
                <a:cs typeface="Century Schoolbook"/>
              </a:rPr>
              <a:t> </a:t>
            </a:r>
            <a:r>
              <a:rPr dirty="0" sz="1350" spc="10">
                <a:latin typeface="Century Schoolbook"/>
                <a:cs typeface="Century Schoolbook"/>
              </a:rPr>
              <a:t>q</a:t>
            </a:r>
            <a:r>
              <a:rPr dirty="0" baseline="-21604" sz="1350" spc="15">
                <a:latin typeface="Century Schoolbook"/>
                <a:cs typeface="Century Schoolbook"/>
              </a:rPr>
              <a:t>i</a:t>
            </a:r>
            <a:r>
              <a:rPr dirty="0" sz="1350" spc="10">
                <a:latin typeface="Century Schoolbook"/>
                <a:cs typeface="Century Schoolbook"/>
              </a:rPr>
              <a:t>)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031" y="2125601"/>
            <a:ext cx="3573145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indent="-271145">
              <a:lnSpc>
                <a:spcPct val="100000"/>
              </a:lnSpc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Only Preference</a:t>
            </a:r>
            <a:r>
              <a:rPr dirty="0" sz="2350" spc="-55">
                <a:latin typeface="Century Schoolbook"/>
                <a:cs typeface="Century Schoolbook"/>
              </a:rPr>
              <a:t> </a:t>
            </a:r>
            <a:r>
              <a:rPr dirty="0" sz="2350" spc="5">
                <a:latin typeface="Century Schoolbook"/>
                <a:cs typeface="Century Schoolbook"/>
              </a:rPr>
              <a:t>factors</a:t>
            </a:r>
            <a:endParaRPr sz="2350">
              <a:latin typeface="Century Schoolbook"/>
              <a:cs typeface="Century Schoolboo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41710" y="2709192"/>
            <a:ext cx="559435" cy="606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85"/>
              </a:lnSpc>
            </a:pPr>
            <a:r>
              <a:rPr dirty="0" sz="2700">
                <a:latin typeface="Times New Roman"/>
                <a:cs typeface="Times New Roman"/>
              </a:rPr>
              <a:t>min</a:t>
            </a:r>
            <a:endParaRPr sz="2700">
              <a:latin typeface="Times New Roman"/>
              <a:cs typeface="Times New Roman"/>
            </a:endParaRPr>
          </a:p>
          <a:p>
            <a:pPr marL="33655">
              <a:lnSpc>
                <a:spcPts val="1605"/>
              </a:lnSpc>
            </a:pPr>
            <a:r>
              <a:rPr dirty="0" sz="1550" spc="45" i="1">
                <a:latin typeface="Times New Roman"/>
                <a:cs typeface="Times New Roman"/>
              </a:rPr>
              <a:t>q</a:t>
            </a:r>
            <a:r>
              <a:rPr dirty="0" sz="1550" spc="45">
                <a:latin typeface="Times New Roman"/>
                <a:cs typeface="Times New Roman"/>
              </a:rPr>
              <a:t>*.</a:t>
            </a:r>
            <a:r>
              <a:rPr dirty="0" sz="1550" spc="-305">
                <a:latin typeface="Times New Roman"/>
                <a:cs typeface="Times New Roman"/>
              </a:rPr>
              <a:t> </a:t>
            </a:r>
            <a:r>
              <a:rPr dirty="0" sz="1550" spc="65" i="1">
                <a:latin typeface="Times New Roman"/>
                <a:cs typeface="Times New Roman"/>
              </a:rPr>
              <a:t>p</a:t>
            </a:r>
            <a:r>
              <a:rPr dirty="0" sz="1550" spc="65">
                <a:latin typeface="Times New Roman"/>
                <a:cs typeface="Times New Roman"/>
              </a:rPr>
              <a:t>*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3944" y="2941041"/>
            <a:ext cx="181610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 i="1">
                <a:latin typeface="Times New Roman"/>
                <a:cs typeface="Times New Roman"/>
              </a:rPr>
              <a:t>ui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8683" y="2702842"/>
            <a:ext cx="1409700" cy="467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0695" algn="l"/>
              </a:tabLst>
            </a:pPr>
            <a:r>
              <a:rPr dirty="0" sz="2700" spc="40">
                <a:latin typeface="Times New Roman"/>
                <a:cs typeface="Times New Roman"/>
              </a:rPr>
              <a:t>(</a:t>
            </a:r>
            <a:r>
              <a:rPr dirty="0" sz="2700" spc="40" i="1">
                <a:latin typeface="Times New Roman"/>
                <a:cs typeface="Times New Roman"/>
              </a:rPr>
              <a:t>r	</a:t>
            </a:r>
            <a:r>
              <a:rPr dirty="0" sz="2700">
                <a:latin typeface="Symbol"/>
                <a:cs typeface="Symbol"/>
              </a:rPr>
              <a:t></a:t>
            </a:r>
            <a:r>
              <a:rPr dirty="0" sz="2700" spc="-275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Symbol"/>
                <a:cs typeface="Symbol"/>
              </a:rPr>
              <a:t></a:t>
            </a:r>
            <a:r>
              <a:rPr dirty="0" sz="2750" spc="-254" i="1">
                <a:latin typeface="Times New Roman"/>
                <a:cs typeface="Times New Roman"/>
              </a:rPr>
              <a:t> </a:t>
            </a:r>
            <a:r>
              <a:rPr dirty="0" sz="2700">
                <a:latin typeface="Symbol"/>
                <a:cs typeface="Symbol"/>
              </a:rPr>
              <a:t></a:t>
            </a:r>
            <a:r>
              <a:rPr dirty="0" sz="2700" spc="-27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2429" y="2941041"/>
            <a:ext cx="81280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5" i="1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98359" y="2709192"/>
            <a:ext cx="440055" cy="4914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700" spc="45" i="1">
                <a:latin typeface="Times New Roman"/>
                <a:cs typeface="Times New Roman"/>
              </a:rPr>
              <a:t>p</a:t>
            </a:r>
            <a:r>
              <a:rPr dirty="0" baseline="-25089" sz="2325" spc="67" i="1">
                <a:latin typeface="Times New Roman"/>
                <a:cs typeface="Times New Roman"/>
              </a:rPr>
              <a:t>u</a:t>
            </a:r>
            <a:r>
              <a:rPr dirty="0" sz="2700" spc="45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12429" y="2701519"/>
            <a:ext cx="741045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7380" algn="l"/>
              </a:tabLst>
            </a:pPr>
            <a:r>
              <a:rPr dirty="0" sz="1550" spc="10" i="1">
                <a:latin typeface="Times New Roman"/>
                <a:cs typeface="Times New Roman"/>
              </a:rPr>
              <a:t>T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3074" y="3219888"/>
            <a:ext cx="65087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25">
                <a:latin typeface="Times New Roman"/>
                <a:cs typeface="Times New Roman"/>
              </a:rPr>
              <a:t>(</a:t>
            </a:r>
            <a:r>
              <a:rPr dirty="0" sz="1550" spc="10" i="1">
                <a:latin typeface="Times New Roman"/>
                <a:cs typeface="Times New Roman"/>
              </a:rPr>
              <a:t>u</a:t>
            </a:r>
            <a:r>
              <a:rPr dirty="0" sz="1550" spc="60">
                <a:latin typeface="Times New Roman"/>
                <a:cs typeface="Times New Roman"/>
              </a:rPr>
              <a:t>,</a:t>
            </a:r>
            <a:r>
              <a:rPr dirty="0" sz="1550" spc="100" i="1">
                <a:latin typeface="Times New Roman"/>
                <a:cs typeface="Times New Roman"/>
              </a:rPr>
              <a:t>i</a:t>
            </a:r>
            <a:r>
              <a:rPr dirty="0" sz="1550" spc="40">
                <a:latin typeface="Times New Roman"/>
                <a:cs typeface="Times New Roman"/>
              </a:rPr>
              <a:t>)</a:t>
            </a:r>
            <a:r>
              <a:rPr dirty="0" sz="1550" spc="125">
                <a:latin typeface="Symbol"/>
                <a:cs typeface="Symbol"/>
              </a:rPr>
              <a:t></a:t>
            </a:r>
            <a:r>
              <a:rPr dirty="0" sz="1550" spc="10" i="1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2522" y="2587792"/>
            <a:ext cx="393065" cy="681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50">
                <a:latin typeface="Symbol"/>
                <a:cs typeface="Symbol"/>
              </a:rPr>
              <a:t>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99704" y="4900358"/>
            <a:ext cx="1259377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63712" y="4941366"/>
            <a:ext cx="1130935" cy="829310"/>
          </a:xfrm>
          <a:custGeom>
            <a:avLst/>
            <a:gdLst/>
            <a:ahLst/>
            <a:cxnLst/>
            <a:rect l="l" t="t" r="r" b="b"/>
            <a:pathLst>
              <a:path w="1130935" h="829310">
                <a:moveTo>
                  <a:pt x="0" y="829056"/>
                </a:moveTo>
                <a:lnTo>
                  <a:pt x="1130531" y="829056"/>
                </a:lnTo>
                <a:lnTo>
                  <a:pt x="1130531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FFEF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63714" y="4941358"/>
            <a:ext cx="1130935" cy="829310"/>
          </a:xfrm>
          <a:custGeom>
            <a:avLst/>
            <a:gdLst/>
            <a:ahLst/>
            <a:cxnLst/>
            <a:rect l="l" t="t" r="r" b="b"/>
            <a:pathLst>
              <a:path w="1130935" h="829310">
                <a:moveTo>
                  <a:pt x="0" y="0"/>
                </a:moveTo>
                <a:lnTo>
                  <a:pt x="1130531" y="0"/>
                </a:lnTo>
                <a:lnTo>
                  <a:pt x="1130531" y="829056"/>
                </a:lnTo>
                <a:lnTo>
                  <a:pt x="0" y="829056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153233" y="5141451"/>
            <a:ext cx="556895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260" marR="5080" indent="-36195">
              <a:lnSpc>
                <a:spcPct val="103800"/>
              </a:lnSpc>
            </a:pPr>
            <a:r>
              <a:rPr dirty="0" sz="1350" spc="15">
                <a:latin typeface="Century Schoolbook"/>
                <a:cs typeface="Century Schoolbook"/>
              </a:rPr>
              <a:t>Global  </a:t>
            </a:r>
            <a:r>
              <a:rPr dirty="0" sz="1350" spc="20">
                <a:latin typeface="Century Schoolbook"/>
                <a:cs typeface="Century Schoolbook"/>
              </a:rPr>
              <a:t>Mean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30232" y="4900358"/>
            <a:ext cx="1712417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994240" y="4941366"/>
            <a:ext cx="1583055" cy="829310"/>
          </a:xfrm>
          <a:custGeom>
            <a:avLst/>
            <a:gdLst/>
            <a:ahLst/>
            <a:cxnLst/>
            <a:rect l="l" t="t" r="r" b="b"/>
            <a:pathLst>
              <a:path w="1583054" h="829310">
                <a:moveTo>
                  <a:pt x="0" y="829056"/>
                </a:moveTo>
                <a:lnTo>
                  <a:pt x="1582737" y="829056"/>
                </a:lnTo>
                <a:lnTo>
                  <a:pt x="1582737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418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994245" y="4941358"/>
            <a:ext cx="1583055" cy="829310"/>
          </a:xfrm>
          <a:custGeom>
            <a:avLst/>
            <a:gdLst/>
            <a:ahLst/>
            <a:cxnLst/>
            <a:rect l="l" t="t" r="r" b="b"/>
            <a:pathLst>
              <a:path w="1583054" h="829310">
                <a:moveTo>
                  <a:pt x="0" y="0"/>
                </a:moveTo>
                <a:lnTo>
                  <a:pt x="1582743" y="0"/>
                </a:lnTo>
                <a:lnTo>
                  <a:pt x="1582743" y="829056"/>
                </a:lnTo>
                <a:lnTo>
                  <a:pt x="0" y="829056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345299" y="5141451"/>
            <a:ext cx="885825" cy="4394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3040" marR="5080" indent="-180975">
              <a:lnSpc>
                <a:spcPct val="103800"/>
              </a:lnSpc>
            </a:pPr>
            <a:r>
              <a:rPr dirty="0" sz="1350" spc="15">
                <a:solidFill>
                  <a:srgbClr val="FFFFFF"/>
                </a:solidFill>
                <a:latin typeface="Arial"/>
                <a:cs typeface="Arial"/>
              </a:rPr>
              <a:t>Preference  </a:t>
            </a:r>
            <a:r>
              <a:rPr dirty="0" sz="1350" spc="15">
                <a:solidFill>
                  <a:srgbClr val="FFFFFF"/>
                </a:solidFill>
                <a:latin typeface="Arial"/>
                <a:cs typeface="Arial"/>
              </a:rPr>
              <a:t>Factor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95551" y="4626035"/>
            <a:ext cx="2851264" cy="353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864673" y="4671345"/>
            <a:ext cx="2713355" cy="226695"/>
          </a:xfrm>
          <a:custGeom>
            <a:avLst/>
            <a:gdLst/>
            <a:ahLst/>
            <a:cxnLst/>
            <a:rect l="l" t="t" r="r" b="b"/>
            <a:pathLst>
              <a:path w="2713354" h="226695">
                <a:moveTo>
                  <a:pt x="0" y="226106"/>
                </a:moveTo>
                <a:lnTo>
                  <a:pt x="3357" y="165999"/>
                </a:lnTo>
                <a:lnTo>
                  <a:pt x="12834" y="111987"/>
                </a:lnTo>
                <a:lnTo>
                  <a:pt x="27532" y="66225"/>
                </a:lnTo>
                <a:lnTo>
                  <a:pt x="46557" y="30870"/>
                </a:lnTo>
                <a:lnTo>
                  <a:pt x="69013" y="8076"/>
                </a:lnTo>
                <a:lnTo>
                  <a:pt x="94003" y="0"/>
                </a:lnTo>
                <a:lnTo>
                  <a:pt x="2619271" y="0"/>
                </a:lnTo>
                <a:lnTo>
                  <a:pt x="2644262" y="8076"/>
                </a:lnTo>
                <a:lnTo>
                  <a:pt x="2666717" y="30870"/>
                </a:lnTo>
                <a:lnTo>
                  <a:pt x="2685742" y="66225"/>
                </a:lnTo>
                <a:lnTo>
                  <a:pt x="2700441" y="111987"/>
                </a:lnTo>
                <a:lnTo>
                  <a:pt x="2709917" y="165999"/>
                </a:lnTo>
                <a:lnTo>
                  <a:pt x="2713275" y="226106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857461" y="4416568"/>
            <a:ext cx="87820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entury Schoolbook"/>
                <a:cs typeface="Century Schoolbook"/>
              </a:rPr>
              <a:t>Rating </a:t>
            </a:r>
            <a:r>
              <a:rPr dirty="0" sz="1350" spc="20">
                <a:latin typeface="Century Schoolbook"/>
                <a:cs typeface="Century Schoolbook"/>
              </a:rPr>
              <a:t>=</a:t>
            </a:r>
            <a:r>
              <a:rPr dirty="0" sz="1350" spc="-8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4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/>
              <a:t>Adding </a:t>
            </a:r>
            <a:r>
              <a:rPr dirty="0" sz="3550" spc="5"/>
              <a:t>Item </a:t>
            </a:r>
            <a:r>
              <a:rPr dirty="0" sz="3550"/>
              <a:t>Bias </a:t>
            </a:r>
            <a:r>
              <a:rPr dirty="0" sz="3550" spc="5"/>
              <a:t>and </a:t>
            </a:r>
            <a:r>
              <a:rPr dirty="0" sz="3550"/>
              <a:t>User</a:t>
            </a:r>
            <a:r>
              <a:rPr dirty="0" sz="3550" spc="-25"/>
              <a:t> </a:t>
            </a:r>
            <a:r>
              <a:rPr dirty="0" sz="3550"/>
              <a:t>Bias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1366340" y="2709192"/>
            <a:ext cx="559435" cy="606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85"/>
              </a:lnSpc>
            </a:pPr>
            <a:r>
              <a:rPr dirty="0" sz="2700">
                <a:latin typeface="Times New Roman"/>
                <a:cs typeface="Times New Roman"/>
              </a:rPr>
              <a:t>min</a:t>
            </a:r>
            <a:endParaRPr sz="2700">
              <a:latin typeface="Times New Roman"/>
              <a:cs typeface="Times New Roman"/>
            </a:endParaRPr>
          </a:p>
          <a:p>
            <a:pPr marL="33655">
              <a:lnSpc>
                <a:spcPts val="1605"/>
              </a:lnSpc>
            </a:pPr>
            <a:r>
              <a:rPr dirty="0" sz="1550" spc="45" i="1">
                <a:latin typeface="Times New Roman"/>
                <a:cs typeface="Times New Roman"/>
              </a:rPr>
              <a:t>q</a:t>
            </a:r>
            <a:r>
              <a:rPr dirty="0" sz="1550" spc="45">
                <a:latin typeface="Times New Roman"/>
                <a:cs typeface="Times New Roman"/>
              </a:rPr>
              <a:t>*.</a:t>
            </a:r>
            <a:r>
              <a:rPr dirty="0" sz="1550" spc="-305">
                <a:latin typeface="Times New Roman"/>
                <a:cs typeface="Times New Roman"/>
              </a:rPr>
              <a:t> </a:t>
            </a:r>
            <a:r>
              <a:rPr dirty="0" sz="1550" spc="65" i="1">
                <a:latin typeface="Times New Roman"/>
                <a:cs typeface="Times New Roman"/>
              </a:rPr>
              <a:t>p</a:t>
            </a:r>
            <a:r>
              <a:rPr dirty="0" sz="1550" spc="65">
                <a:latin typeface="Times New Roman"/>
                <a:cs typeface="Times New Roman"/>
              </a:rPr>
              <a:t>*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8719" y="2941041"/>
            <a:ext cx="181610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 i="1">
                <a:latin typeface="Times New Roman"/>
                <a:cs typeface="Times New Roman"/>
              </a:rPr>
              <a:t>ui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0179" y="2941041"/>
            <a:ext cx="1232535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3245" algn="l"/>
                <a:tab pos="1163955" algn="l"/>
              </a:tabLst>
            </a:pPr>
            <a:r>
              <a:rPr dirty="0" sz="1550" spc="5" i="1">
                <a:latin typeface="Times New Roman"/>
                <a:cs typeface="Times New Roman"/>
              </a:rPr>
              <a:t>i</a:t>
            </a:r>
            <a:r>
              <a:rPr dirty="0" sz="1550" spc="5" i="1">
                <a:latin typeface="Times New Roman"/>
                <a:cs typeface="Times New Roman"/>
              </a:rPr>
              <a:t>	</a:t>
            </a:r>
            <a:r>
              <a:rPr dirty="0" sz="1550" spc="10" i="1">
                <a:latin typeface="Times New Roman"/>
                <a:cs typeface="Times New Roman"/>
              </a:rPr>
              <a:t>u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	</a:t>
            </a:r>
            <a:r>
              <a:rPr dirty="0" sz="1550" spc="5" i="1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3433" y="2702842"/>
            <a:ext cx="3150870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0695" algn="l"/>
                <a:tab pos="1532255" algn="l"/>
                <a:tab pos="2125980" algn="l"/>
                <a:tab pos="2726690" algn="l"/>
              </a:tabLst>
            </a:pPr>
            <a:r>
              <a:rPr dirty="0" sz="2700" spc="40">
                <a:latin typeface="Times New Roman"/>
                <a:cs typeface="Times New Roman"/>
              </a:rPr>
              <a:t>(</a:t>
            </a:r>
            <a:r>
              <a:rPr dirty="0" sz="2700" spc="40" i="1">
                <a:latin typeface="Times New Roman"/>
                <a:cs typeface="Times New Roman"/>
              </a:rPr>
              <a:t>r	</a:t>
            </a:r>
            <a:r>
              <a:rPr dirty="0" sz="2700">
                <a:latin typeface="Symbol"/>
                <a:cs typeface="Symbol"/>
              </a:rPr>
              <a:t></a:t>
            </a:r>
            <a:r>
              <a:rPr dirty="0" sz="2700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Symbol"/>
                <a:cs typeface="Symbol"/>
              </a:rPr>
              <a:t></a:t>
            </a:r>
            <a:r>
              <a:rPr dirty="0" sz="2750" spc="-465" i="1">
                <a:latin typeface="Times New Roman"/>
                <a:cs typeface="Times New Roman"/>
              </a:rPr>
              <a:t> </a:t>
            </a:r>
            <a:r>
              <a:rPr dirty="0" sz="2700">
                <a:latin typeface="Symbol"/>
                <a:cs typeface="Symbol"/>
              </a:rPr>
              <a:t></a:t>
            </a:r>
            <a:r>
              <a:rPr dirty="0" sz="2700" spc="-24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b	</a:t>
            </a:r>
            <a:r>
              <a:rPr dirty="0" sz="2700">
                <a:latin typeface="Symbol"/>
                <a:cs typeface="Symbol"/>
              </a:rPr>
              <a:t></a:t>
            </a:r>
            <a:r>
              <a:rPr dirty="0" sz="2700" spc="-24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b	</a:t>
            </a:r>
            <a:r>
              <a:rPr dirty="0" sz="2700">
                <a:latin typeface="Symbol"/>
                <a:cs typeface="Symbol"/>
              </a:rPr>
              <a:t></a:t>
            </a:r>
            <a:r>
              <a:rPr dirty="0" sz="2700" spc="-24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q	</a:t>
            </a:r>
            <a:r>
              <a:rPr dirty="0" sz="2700" spc="40" i="1">
                <a:latin typeface="Times New Roman"/>
                <a:cs typeface="Times New Roman"/>
              </a:rPr>
              <a:t>p</a:t>
            </a:r>
            <a:r>
              <a:rPr dirty="0" baseline="-25089" sz="2325" spc="60" i="1">
                <a:latin typeface="Times New Roman"/>
                <a:cs typeface="Times New Roman"/>
              </a:rPr>
              <a:t>u</a:t>
            </a:r>
            <a:r>
              <a:rPr dirty="0" sz="2700" spc="4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1640" y="2701519"/>
            <a:ext cx="737235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3570" algn="l"/>
              </a:tabLst>
            </a:pPr>
            <a:r>
              <a:rPr dirty="0" sz="1550" spc="15" i="1">
                <a:latin typeface="Times New Roman"/>
                <a:cs typeface="Times New Roman"/>
              </a:rPr>
              <a:t>T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	</a:t>
            </a:r>
            <a:r>
              <a:rPr dirty="0" sz="1550" spc="1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7766" y="3219888"/>
            <a:ext cx="650875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25">
                <a:latin typeface="Times New Roman"/>
                <a:cs typeface="Times New Roman"/>
              </a:rPr>
              <a:t>(</a:t>
            </a:r>
            <a:r>
              <a:rPr dirty="0" sz="1550" spc="10" i="1">
                <a:latin typeface="Times New Roman"/>
                <a:cs typeface="Times New Roman"/>
              </a:rPr>
              <a:t>u</a:t>
            </a:r>
            <a:r>
              <a:rPr dirty="0" sz="1550" spc="60">
                <a:latin typeface="Times New Roman"/>
                <a:cs typeface="Times New Roman"/>
              </a:rPr>
              <a:t>,</a:t>
            </a:r>
            <a:r>
              <a:rPr dirty="0" sz="1550" spc="100" i="1">
                <a:latin typeface="Times New Roman"/>
                <a:cs typeface="Times New Roman"/>
              </a:rPr>
              <a:t>i</a:t>
            </a:r>
            <a:r>
              <a:rPr dirty="0" sz="1550" spc="40">
                <a:latin typeface="Times New Roman"/>
                <a:cs typeface="Times New Roman"/>
              </a:rPr>
              <a:t>)</a:t>
            </a:r>
            <a:r>
              <a:rPr dirty="0" sz="1550" spc="125">
                <a:latin typeface="Symbol"/>
                <a:cs typeface="Symbol"/>
              </a:rPr>
              <a:t></a:t>
            </a:r>
            <a:r>
              <a:rPr dirty="0" sz="1550" spc="10" i="1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7229" y="2587792"/>
            <a:ext cx="393065" cy="681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50">
                <a:latin typeface="Symbol"/>
                <a:cs typeface="Symbol"/>
              </a:rPr>
              <a:t>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6237" y="5887601"/>
            <a:ext cx="2934970" cy="1099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3800"/>
              </a:lnSpc>
            </a:pPr>
            <a:r>
              <a:rPr dirty="0" sz="1350" spc="10">
                <a:latin typeface="Century Schoolbook"/>
                <a:cs typeface="Century Schoolbook"/>
              </a:rPr>
              <a:t>r</a:t>
            </a:r>
            <a:r>
              <a:rPr dirty="0" baseline="-21604" sz="1350" spc="15">
                <a:latin typeface="Century Schoolbook"/>
                <a:cs typeface="Century Schoolbook"/>
              </a:rPr>
              <a:t>ui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actual rating </a:t>
            </a:r>
            <a:r>
              <a:rPr dirty="0" sz="1350" spc="10">
                <a:latin typeface="Century Schoolbook"/>
                <a:cs typeface="Century Schoolbook"/>
              </a:rPr>
              <a:t>of </a:t>
            </a:r>
            <a:r>
              <a:rPr dirty="0" sz="1350" spc="15">
                <a:latin typeface="Century Schoolbook"/>
                <a:cs typeface="Century Schoolbook"/>
              </a:rPr>
              <a:t>user </a:t>
            </a:r>
            <a:r>
              <a:rPr dirty="0" sz="1350" spc="20">
                <a:latin typeface="Century Schoolbook"/>
                <a:cs typeface="Century Schoolbook"/>
              </a:rPr>
              <a:t>u </a:t>
            </a:r>
            <a:r>
              <a:rPr dirty="0" sz="1350" spc="15">
                <a:latin typeface="Century Schoolbook"/>
                <a:cs typeface="Century Schoolbook"/>
              </a:rPr>
              <a:t>on item</a:t>
            </a:r>
            <a:r>
              <a:rPr dirty="0" sz="1350" spc="-165">
                <a:latin typeface="Century Schoolbook"/>
                <a:cs typeface="Century Schoolbook"/>
              </a:rPr>
              <a:t> </a:t>
            </a:r>
            <a:r>
              <a:rPr dirty="0" sz="1350" spc="10">
                <a:latin typeface="Century Schoolbook"/>
                <a:cs typeface="Century Schoolbook"/>
              </a:rPr>
              <a:t>I  </a:t>
            </a:r>
            <a:r>
              <a:rPr dirty="0" sz="1350" spc="20">
                <a:latin typeface="Century Schoolbook"/>
                <a:cs typeface="Century Schoolbook"/>
              </a:rPr>
              <a:t>u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training rating</a:t>
            </a:r>
            <a:r>
              <a:rPr dirty="0" sz="1350" spc="-7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average</a:t>
            </a:r>
            <a:endParaRPr sz="1350">
              <a:latin typeface="Century Schoolbook"/>
              <a:cs typeface="Century Schoolbook"/>
            </a:endParaRPr>
          </a:p>
          <a:p>
            <a:pPr marL="12700" marR="1318260">
              <a:lnSpc>
                <a:spcPts val="1580"/>
              </a:lnSpc>
              <a:spcBef>
                <a:spcPts val="145"/>
              </a:spcBef>
            </a:pPr>
            <a:r>
              <a:rPr dirty="0" sz="1350" spc="15">
                <a:latin typeface="Century Schoolbook"/>
                <a:cs typeface="Century Schoolbook"/>
              </a:rPr>
              <a:t>b</a:t>
            </a:r>
            <a:r>
              <a:rPr dirty="0" baseline="-21604" sz="1350" spc="22">
                <a:latin typeface="Century Schoolbook"/>
                <a:cs typeface="Century Schoolbook"/>
              </a:rPr>
              <a:t>u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user </a:t>
            </a:r>
            <a:r>
              <a:rPr dirty="0" sz="1350" spc="20">
                <a:latin typeface="Century Schoolbook"/>
                <a:cs typeface="Century Schoolbook"/>
              </a:rPr>
              <a:t>u </a:t>
            </a:r>
            <a:r>
              <a:rPr dirty="0" sz="1350" spc="15">
                <a:latin typeface="Century Schoolbook"/>
                <a:cs typeface="Century Schoolbook"/>
              </a:rPr>
              <a:t>user</a:t>
            </a:r>
            <a:r>
              <a:rPr dirty="0" sz="1350" spc="-180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bias  </a:t>
            </a:r>
            <a:r>
              <a:rPr dirty="0" sz="1350" spc="10">
                <a:latin typeface="Century Schoolbook"/>
                <a:cs typeface="Century Schoolbook"/>
              </a:rPr>
              <a:t>b</a:t>
            </a:r>
            <a:r>
              <a:rPr dirty="0" baseline="-21604" sz="1350" spc="15">
                <a:latin typeface="Century Schoolbook"/>
                <a:cs typeface="Century Schoolbook"/>
              </a:rPr>
              <a:t>i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item </a:t>
            </a:r>
            <a:r>
              <a:rPr dirty="0" sz="1350" spc="10">
                <a:latin typeface="Century Schoolbook"/>
                <a:cs typeface="Century Schoolbook"/>
              </a:rPr>
              <a:t>i </a:t>
            </a:r>
            <a:r>
              <a:rPr dirty="0" sz="1350" spc="15">
                <a:latin typeface="Century Schoolbook"/>
                <a:cs typeface="Century Schoolbook"/>
              </a:rPr>
              <a:t>item</a:t>
            </a:r>
            <a:r>
              <a:rPr dirty="0" sz="1350" spc="-160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bias</a:t>
            </a:r>
            <a:endParaRPr sz="135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350" spc="10">
                <a:latin typeface="Century Schoolbook"/>
                <a:cs typeface="Century Schoolbook"/>
              </a:rPr>
              <a:t>q</a:t>
            </a:r>
            <a:r>
              <a:rPr dirty="0" baseline="-21604" sz="1350" spc="15">
                <a:latin typeface="Century Schoolbook"/>
                <a:cs typeface="Century Schoolbook"/>
              </a:rPr>
              <a:t>i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latent factor array </a:t>
            </a:r>
            <a:r>
              <a:rPr dirty="0" sz="1350" spc="10">
                <a:latin typeface="Century Schoolbook"/>
                <a:cs typeface="Century Schoolbook"/>
              </a:rPr>
              <a:t>of </a:t>
            </a:r>
            <a:r>
              <a:rPr dirty="0" sz="1350" spc="15">
                <a:latin typeface="Century Schoolbook"/>
                <a:cs typeface="Century Schoolbook"/>
              </a:rPr>
              <a:t>item</a:t>
            </a:r>
            <a:r>
              <a:rPr dirty="0" sz="1350" spc="-165">
                <a:latin typeface="Century Schoolbook"/>
                <a:cs typeface="Century Schoolbook"/>
              </a:rPr>
              <a:t> </a:t>
            </a:r>
            <a:r>
              <a:rPr dirty="0" sz="1350" spc="10">
                <a:latin typeface="Century Schoolbook"/>
                <a:cs typeface="Century Schoolbook"/>
              </a:rPr>
              <a:t>i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37716" y="6322762"/>
            <a:ext cx="227329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 b="1">
                <a:solidFill>
                  <a:srgbClr val="FFFFFF"/>
                </a:solidFill>
                <a:latin typeface="Century Schoolbook"/>
                <a:cs typeface="Century Schoolbook"/>
              </a:rPr>
              <a:t>11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7031" y="2125601"/>
            <a:ext cx="6350000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indent="-271145">
              <a:lnSpc>
                <a:spcPct val="100000"/>
              </a:lnSpc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Add Item bias and User bias as</a:t>
            </a:r>
            <a:r>
              <a:rPr dirty="0" sz="2350" spc="-45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parameters</a:t>
            </a:r>
            <a:endParaRPr sz="2350">
              <a:latin typeface="Century Schoolbook"/>
              <a:cs typeface="Century Schoolboo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7195" y="3180231"/>
            <a:ext cx="3098165" cy="428625"/>
          </a:xfrm>
          <a:custGeom>
            <a:avLst/>
            <a:gdLst/>
            <a:ahLst/>
            <a:cxnLst/>
            <a:rect l="l" t="t" r="r" b="b"/>
            <a:pathLst>
              <a:path w="3098165" h="428625">
                <a:moveTo>
                  <a:pt x="0" y="216066"/>
                </a:moveTo>
                <a:lnTo>
                  <a:pt x="3331" y="199566"/>
                </a:lnTo>
                <a:lnTo>
                  <a:pt x="12416" y="186091"/>
                </a:lnTo>
                <a:lnTo>
                  <a:pt x="25891" y="177006"/>
                </a:lnTo>
                <a:lnTo>
                  <a:pt x="42392" y="173674"/>
                </a:lnTo>
                <a:lnTo>
                  <a:pt x="516285" y="173674"/>
                </a:lnTo>
                <a:lnTo>
                  <a:pt x="491172" y="0"/>
                </a:lnTo>
                <a:lnTo>
                  <a:pt x="1290714" y="173674"/>
                </a:lnTo>
                <a:lnTo>
                  <a:pt x="3055332" y="173674"/>
                </a:lnTo>
                <a:lnTo>
                  <a:pt x="3071833" y="177006"/>
                </a:lnTo>
                <a:lnTo>
                  <a:pt x="3085308" y="186091"/>
                </a:lnTo>
                <a:lnTo>
                  <a:pt x="3094393" y="199566"/>
                </a:lnTo>
                <a:lnTo>
                  <a:pt x="3097725" y="216066"/>
                </a:lnTo>
                <a:lnTo>
                  <a:pt x="3097725" y="279655"/>
                </a:lnTo>
                <a:lnTo>
                  <a:pt x="3097725" y="385646"/>
                </a:lnTo>
                <a:lnTo>
                  <a:pt x="3094393" y="402147"/>
                </a:lnTo>
                <a:lnTo>
                  <a:pt x="3085308" y="415622"/>
                </a:lnTo>
                <a:lnTo>
                  <a:pt x="3071833" y="424707"/>
                </a:lnTo>
                <a:lnTo>
                  <a:pt x="3055332" y="428039"/>
                </a:lnTo>
                <a:lnTo>
                  <a:pt x="1290714" y="428039"/>
                </a:lnTo>
                <a:lnTo>
                  <a:pt x="516285" y="428039"/>
                </a:lnTo>
                <a:lnTo>
                  <a:pt x="42392" y="428039"/>
                </a:lnTo>
                <a:lnTo>
                  <a:pt x="25891" y="424707"/>
                </a:lnTo>
                <a:lnTo>
                  <a:pt x="12416" y="415622"/>
                </a:lnTo>
                <a:lnTo>
                  <a:pt x="3331" y="402147"/>
                </a:lnTo>
                <a:lnTo>
                  <a:pt x="0" y="385646"/>
                </a:lnTo>
                <a:lnTo>
                  <a:pt x="0" y="279655"/>
                </a:lnTo>
                <a:lnTo>
                  <a:pt x="0" y="216066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00323" y="3379981"/>
            <a:ext cx="269684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>
                <a:latin typeface="Century Schoolbook"/>
                <a:cs typeface="Century Schoolbook"/>
              </a:rPr>
              <a:t>To </a:t>
            </a:r>
            <a:r>
              <a:rPr dirty="0" sz="1350" spc="15">
                <a:latin typeface="Century Schoolbook"/>
                <a:cs typeface="Century Schoolbook"/>
              </a:rPr>
              <a:t>learn Item bias </a:t>
            </a:r>
            <a:r>
              <a:rPr dirty="0" sz="1350" spc="20">
                <a:latin typeface="Century Schoolbook"/>
                <a:cs typeface="Century Schoolbook"/>
              </a:rPr>
              <a:t>and </a:t>
            </a:r>
            <a:r>
              <a:rPr dirty="0" sz="1350" spc="15">
                <a:latin typeface="Century Schoolbook"/>
                <a:cs typeface="Century Schoolbook"/>
              </a:rPr>
              <a:t>User</a:t>
            </a:r>
            <a:r>
              <a:rPr dirty="0" sz="1350" spc="-10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bias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99704" y="4862944"/>
            <a:ext cx="1184563" cy="9601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863712" y="4903673"/>
            <a:ext cx="1055370" cy="829310"/>
          </a:xfrm>
          <a:custGeom>
            <a:avLst/>
            <a:gdLst/>
            <a:ahLst/>
            <a:cxnLst/>
            <a:rect l="l" t="t" r="r" b="b"/>
            <a:pathLst>
              <a:path w="1055370" h="829310">
                <a:moveTo>
                  <a:pt x="0" y="829056"/>
                </a:moveTo>
                <a:lnTo>
                  <a:pt x="1055161" y="829056"/>
                </a:lnTo>
                <a:lnTo>
                  <a:pt x="1055161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FFEF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863714" y="4903673"/>
            <a:ext cx="1055370" cy="829310"/>
          </a:xfrm>
          <a:custGeom>
            <a:avLst/>
            <a:gdLst/>
            <a:ahLst/>
            <a:cxnLst/>
            <a:rect l="l" t="t" r="r" b="b"/>
            <a:pathLst>
              <a:path w="1055370" h="829310">
                <a:moveTo>
                  <a:pt x="0" y="0"/>
                </a:moveTo>
                <a:lnTo>
                  <a:pt x="1055162" y="0"/>
                </a:lnTo>
                <a:lnTo>
                  <a:pt x="1055162" y="829056"/>
                </a:lnTo>
                <a:lnTo>
                  <a:pt x="0" y="829056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115562" y="5103770"/>
            <a:ext cx="556895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260" marR="5080" indent="-36195">
              <a:lnSpc>
                <a:spcPct val="103800"/>
              </a:lnSpc>
            </a:pPr>
            <a:r>
              <a:rPr dirty="0" sz="1350" spc="15">
                <a:latin typeface="Century Schoolbook"/>
                <a:cs typeface="Century Schoolbook"/>
              </a:rPr>
              <a:t>Global  </a:t>
            </a:r>
            <a:r>
              <a:rPr dirty="0" sz="1350" spc="20">
                <a:latin typeface="Century Schoolbook"/>
                <a:cs typeface="Century Schoolbook"/>
              </a:rPr>
              <a:t>Mean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55417" y="4862944"/>
            <a:ext cx="1109748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18879" y="4903673"/>
            <a:ext cx="979805" cy="829310"/>
          </a:xfrm>
          <a:custGeom>
            <a:avLst/>
            <a:gdLst/>
            <a:ahLst/>
            <a:cxnLst/>
            <a:rect l="l" t="t" r="r" b="b"/>
            <a:pathLst>
              <a:path w="979804" h="829310">
                <a:moveTo>
                  <a:pt x="0" y="829056"/>
                </a:moveTo>
                <a:lnTo>
                  <a:pt x="979793" y="829056"/>
                </a:lnTo>
                <a:lnTo>
                  <a:pt x="979793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418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18876" y="4903673"/>
            <a:ext cx="979805" cy="829310"/>
          </a:xfrm>
          <a:custGeom>
            <a:avLst/>
            <a:gdLst/>
            <a:ahLst/>
            <a:cxnLst/>
            <a:rect l="l" t="t" r="r" b="b"/>
            <a:pathLst>
              <a:path w="979804" h="829310">
                <a:moveTo>
                  <a:pt x="0" y="0"/>
                </a:moveTo>
                <a:lnTo>
                  <a:pt x="979793" y="0"/>
                </a:lnTo>
                <a:lnTo>
                  <a:pt x="979793" y="829056"/>
                </a:lnTo>
                <a:lnTo>
                  <a:pt x="0" y="829056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029908" y="5142002"/>
            <a:ext cx="763270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7640" marR="5080" indent="-155575">
              <a:lnSpc>
                <a:spcPct val="100000"/>
              </a:lnSpc>
            </a:pPr>
            <a:r>
              <a:rPr dirty="0" sz="1150" spc="15">
                <a:solidFill>
                  <a:srgbClr val="FFFFFF"/>
                </a:solidFill>
                <a:latin typeface="Arial"/>
                <a:cs typeface="Arial"/>
              </a:rPr>
              <a:t>Preference  </a:t>
            </a:r>
            <a:r>
              <a:rPr dirty="0" sz="1150" spc="15">
                <a:solidFill>
                  <a:srgbClr val="FFFFFF"/>
                </a:solidFill>
                <a:latin typeface="Arial"/>
                <a:cs typeface="Arial"/>
              </a:rPr>
              <a:t>Factor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832161" y="4862944"/>
            <a:ext cx="565265" cy="960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898671" y="4903673"/>
            <a:ext cx="435609" cy="829310"/>
          </a:xfrm>
          <a:custGeom>
            <a:avLst/>
            <a:gdLst/>
            <a:ahLst/>
            <a:cxnLst/>
            <a:rect l="l" t="t" r="r" b="b"/>
            <a:pathLst>
              <a:path w="435610" h="829310">
                <a:moveTo>
                  <a:pt x="0" y="829056"/>
                </a:moveTo>
                <a:lnTo>
                  <a:pt x="435281" y="829056"/>
                </a:lnTo>
                <a:lnTo>
                  <a:pt x="435281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898670" y="4903673"/>
            <a:ext cx="435609" cy="829310"/>
          </a:xfrm>
          <a:custGeom>
            <a:avLst/>
            <a:gdLst/>
            <a:ahLst/>
            <a:cxnLst/>
            <a:rect l="l" t="t" r="r" b="b"/>
            <a:pathLst>
              <a:path w="435610" h="829310">
                <a:moveTo>
                  <a:pt x="0" y="0"/>
                </a:moveTo>
                <a:lnTo>
                  <a:pt x="435281" y="0"/>
                </a:lnTo>
                <a:lnTo>
                  <a:pt x="435281" y="829056"/>
                </a:lnTo>
                <a:lnTo>
                  <a:pt x="0" y="829056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268584" y="4862944"/>
            <a:ext cx="374072" cy="960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333951" y="4903673"/>
            <a:ext cx="243204" cy="829310"/>
          </a:xfrm>
          <a:custGeom>
            <a:avLst/>
            <a:gdLst/>
            <a:ahLst/>
            <a:cxnLst/>
            <a:rect l="l" t="t" r="r" b="b"/>
            <a:pathLst>
              <a:path w="243204" h="829310">
                <a:moveTo>
                  <a:pt x="0" y="829056"/>
                </a:moveTo>
                <a:lnTo>
                  <a:pt x="243037" y="829056"/>
                </a:lnTo>
                <a:lnTo>
                  <a:pt x="243037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33959" y="4903673"/>
            <a:ext cx="243204" cy="829310"/>
          </a:xfrm>
          <a:custGeom>
            <a:avLst/>
            <a:gdLst/>
            <a:ahLst/>
            <a:cxnLst/>
            <a:rect l="l" t="t" r="r" b="b"/>
            <a:pathLst>
              <a:path w="243204" h="829310">
                <a:moveTo>
                  <a:pt x="0" y="0"/>
                </a:moveTo>
                <a:lnTo>
                  <a:pt x="243037" y="0"/>
                </a:lnTo>
                <a:lnTo>
                  <a:pt x="243037" y="829056"/>
                </a:lnTo>
                <a:lnTo>
                  <a:pt x="0" y="829056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791385" y="4592784"/>
            <a:ext cx="2855417" cy="3574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63714" y="4639883"/>
            <a:ext cx="2713355" cy="226695"/>
          </a:xfrm>
          <a:custGeom>
            <a:avLst/>
            <a:gdLst/>
            <a:ahLst/>
            <a:cxnLst/>
            <a:rect l="l" t="t" r="r" b="b"/>
            <a:pathLst>
              <a:path w="2713354" h="226695">
                <a:moveTo>
                  <a:pt x="0" y="226106"/>
                </a:moveTo>
                <a:lnTo>
                  <a:pt x="3357" y="165999"/>
                </a:lnTo>
                <a:lnTo>
                  <a:pt x="12834" y="111987"/>
                </a:lnTo>
                <a:lnTo>
                  <a:pt x="27532" y="66225"/>
                </a:lnTo>
                <a:lnTo>
                  <a:pt x="46557" y="30870"/>
                </a:lnTo>
                <a:lnTo>
                  <a:pt x="69013" y="8076"/>
                </a:lnTo>
                <a:lnTo>
                  <a:pt x="94003" y="0"/>
                </a:lnTo>
                <a:lnTo>
                  <a:pt x="2619271" y="0"/>
                </a:lnTo>
                <a:lnTo>
                  <a:pt x="2644262" y="8076"/>
                </a:lnTo>
                <a:lnTo>
                  <a:pt x="2666717" y="30870"/>
                </a:lnTo>
                <a:lnTo>
                  <a:pt x="2685742" y="66225"/>
                </a:lnTo>
                <a:lnTo>
                  <a:pt x="2700441" y="111987"/>
                </a:lnTo>
                <a:lnTo>
                  <a:pt x="2709917" y="165999"/>
                </a:lnTo>
                <a:lnTo>
                  <a:pt x="2713275" y="226106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857474" y="4385097"/>
            <a:ext cx="87820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entury Schoolbook"/>
                <a:cs typeface="Century Schoolbook"/>
              </a:rPr>
              <a:t>Rating </a:t>
            </a:r>
            <a:r>
              <a:rPr dirty="0" sz="1350" spc="20">
                <a:latin typeface="Century Schoolbook"/>
                <a:cs typeface="Century Schoolbook"/>
              </a:rPr>
              <a:t>=</a:t>
            </a:r>
            <a:r>
              <a:rPr dirty="0" sz="1350" spc="-8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4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40721" y="5656804"/>
            <a:ext cx="378228" cy="6899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06375" y="5695253"/>
            <a:ext cx="143510" cy="447040"/>
          </a:xfrm>
          <a:custGeom>
            <a:avLst/>
            <a:gdLst/>
            <a:ahLst/>
            <a:cxnLst/>
            <a:rect l="l" t="t" r="r" b="b"/>
            <a:pathLst>
              <a:path w="143510" h="447039">
                <a:moveTo>
                  <a:pt x="143210" y="0"/>
                </a:moveTo>
                <a:lnTo>
                  <a:pt x="0" y="446950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73741" y="6043256"/>
            <a:ext cx="111760" cy="123189"/>
          </a:xfrm>
          <a:custGeom>
            <a:avLst/>
            <a:gdLst/>
            <a:ahLst/>
            <a:cxnLst/>
            <a:rect l="l" t="t" r="r" b="b"/>
            <a:pathLst>
              <a:path w="111760" h="123189">
                <a:moveTo>
                  <a:pt x="17818" y="0"/>
                </a:moveTo>
                <a:lnTo>
                  <a:pt x="4279" y="2997"/>
                </a:lnTo>
                <a:lnTo>
                  <a:pt x="0" y="9702"/>
                </a:lnTo>
                <a:lnTo>
                  <a:pt x="25031" y="122694"/>
                </a:lnTo>
                <a:lnTo>
                  <a:pt x="77806" y="75209"/>
                </a:lnTo>
                <a:lnTo>
                  <a:pt x="40246" y="75209"/>
                </a:lnTo>
                <a:lnTo>
                  <a:pt x="24523" y="4279"/>
                </a:lnTo>
                <a:lnTo>
                  <a:pt x="17818" y="0"/>
                </a:lnTo>
                <a:close/>
              </a:path>
              <a:path w="111760" h="123189">
                <a:moveTo>
                  <a:pt x="94259" y="26619"/>
                </a:moveTo>
                <a:lnTo>
                  <a:pt x="40246" y="75209"/>
                </a:lnTo>
                <a:lnTo>
                  <a:pt x="77806" y="75209"/>
                </a:lnTo>
                <a:lnTo>
                  <a:pt x="111061" y="45288"/>
                </a:lnTo>
                <a:lnTo>
                  <a:pt x="111480" y="37350"/>
                </a:lnTo>
                <a:lnTo>
                  <a:pt x="102196" y="27038"/>
                </a:lnTo>
                <a:lnTo>
                  <a:pt x="94259" y="26619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55871" y="5656804"/>
            <a:ext cx="378228" cy="689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426617" y="5695253"/>
            <a:ext cx="142875" cy="447040"/>
          </a:xfrm>
          <a:custGeom>
            <a:avLst/>
            <a:gdLst/>
            <a:ahLst/>
            <a:cxnLst/>
            <a:rect l="l" t="t" r="r" b="b"/>
            <a:pathLst>
              <a:path w="142875" h="447039">
                <a:moveTo>
                  <a:pt x="0" y="0"/>
                </a:moveTo>
                <a:lnTo>
                  <a:pt x="142448" y="446940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490313" y="6043269"/>
            <a:ext cx="111760" cy="123189"/>
          </a:xfrm>
          <a:custGeom>
            <a:avLst/>
            <a:gdLst/>
            <a:ahLst/>
            <a:cxnLst/>
            <a:rect l="l" t="t" r="r" b="b"/>
            <a:pathLst>
              <a:path w="111760" h="123189">
                <a:moveTo>
                  <a:pt x="17233" y="26492"/>
                </a:moveTo>
                <a:lnTo>
                  <a:pt x="9296" y="26898"/>
                </a:lnTo>
                <a:lnTo>
                  <a:pt x="0" y="37198"/>
                </a:lnTo>
                <a:lnTo>
                  <a:pt x="406" y="45148"/>
                </a:lnTo>
                <a:lnTo>
                  <a:pt x="86321" y="122681"/>
                </a:lnTo>
                <a:lnTo>
                  <a:pt x="96920" y="75171"/>
                </a:lnTo>
                <a:lnTo>
                  <a:pt x="71183" y="75171"/>
                </a:lnTo>
                <a:lnTo>
                  <a:pt x="17233" y="26492"/>
                </a:lnTo>
                <a:close/>
              </a:path>
              <a:path w="111760" h="123189">
                <a:moveTo>
                  <a:pt x="93713" y="0"/>
                </a:moveTo>
                <a:lnTo>
                  <a:pt x="86995" y="4267"/>
                </a:lnTo>
                <a:lnTo>
                  <a:pt x="71183" y="75171"/>
                </a:lnTo>
                <a:lnTo>
                  <a:pt x="96920" y="75171"/>
                </a:lnTo>
                <a:lnTo>
                  <a:pt x="111518" y="9728"/>
                </a:lnTo>
                <a:lnTo>
                  <a:pt x="107251" y="3022"/>
                </a:lnTo>
                <a:lnTo>
                  <a:pt x="93713" y="0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541128" y="6224665"/>
            <a:ext cx="706755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20">
                <a:latin typeface="Century Schoolbook"/>
                <a:cs typeface="Century Schoolbook"/>
              </a:rPr>
              <a:t>Item</a:t>
            </a:r>
            <a:r>
              <a:rPr dirty="0" sz="1150" spc="-75">
                <a:latin typeface="Century Schoolbook"/>
                <a:cs typeface="Century Schoolbook"/>
              </a:rPr>
              <a:t> </a:t>
            </a:r>
            <a:r>
              <a:rPr dirty="0" sz="1150" spc="15">
                <a:latin typeface="Century Schoolbook"/>
                <a:cs typeface="Century Schoolbook"/>
              </a:rPr>
              <a:t>Bias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56237" y="6965112"/>
            <a:ext cx="2484120" cy="2349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 sz="1350" spc="15">
                <a:latin typeface="Century Schoolbook"/>
                <a:cs typeface="Century Schoolbook"/>
              </a:rPr>
              <a:t>p</a:t>
            </a:r>
            <a:r>
              <a:rPr dirty="0" baseline="-21604" sz="1350" spc="22">
                <a:latin typeface="Century Schoolbook"/>
                <a:cs typeface="Century Schoolbook"/>
              </a:rPr>
              <a:t>u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later factor array </a:t>
            </a:r>
            <a:r>
              <a:rPr dirty="0" sz="1350" spc="10">
                <a:latin typeface="Century Schoolbook"/>
                <a:cs typeface="Century Schoolbook"/>
              </a:rPr>
              <a:t>of </a:t>
            </a:r>
            <a:r>
              <a:rPr dirty="0" sz="1350" spc="15">
                <a:latin typeface="Century Schoolbook"/>
                <a:cs typeface="Century Schoolbook"/>
              </a:rPr>
              <a:t>user</a:t>
            </a:r>
            <a:r>
              <a:rPr dirty="0" sz="1350" spc="-175">
                <a:latin typeface="Century Schoolbook"/>
                <a:cs typeface="Century Schoolbook"/>
              </a:rPr>
              <a:t> </a:t>
            </a:r>
            <a:r>
              <a:rPr dirty="0" sz="1350" spc="20">
                <a:latin typeface="Century Schoolbook"/>
                <a:cs typeface="Century Schoolbook"/>
              </a:rPr>
              <a:t>u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11700" y="6238418"/>
            <a:ext cx="712470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20">
                <a:latin typeface="Century Schoolbook"/>
                <a:cs typeface="Century Schoolbook"/>
              </a:rPr>
              <a:t>User</a:t>
            </a:r>
            <a:r>
              <a:rPr dirty="0" sz="1150" spc="-75">
                <a:latin typeface="Century Schoolbook"/>
                <a:cs typeface="Century Schoolbook"/>
              </a:rPr>
              <a:t> </a:t>
            </a:r>
            <a:r>
              <a:rPr dirty="0" sz="1150" spc="15">
                <a:latin typeface="Century Schoolbook"/>
                <a:cs typeface="Century Schoolbook"/>
              </a:rPr>
              <a:t>Bias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 spc="-5"/>
              <a:t>Regularization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1037031" y="2125601"/>
            <a:ext cx="4277995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indent="-271145">
              <a:lnSpc>
                <a:spcPct val="100000"/>
              </a:lnSpc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To prevent model</a:t>
            </a:r>
            <a:r>
              <a:rPr dirty="0" sz="2350" spc="-75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overfitting</a:t>
            </a:r>
            <a:endParaRPr sz="23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9063" y="2846558"/>
            <a:ext cx="560070" cy="605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985"/>
              </a:lnSpc>
            </a:pPr>
            <a:r>
              <a:rPr dirty="0" sz="2700">
                <a:latin typeface="Times New Roman"/>
                <a:cs typeface="Times New Roman"/>
              </a:rPr>
              <a:t>min</a:t>
            </a:r>
            <a:endParaRPr sz="2700">
              <a:latin typeface="Times New Roman"/>
              <a:cs typeface="Times New Roman"/>
            </a:endParaRPr>
          </a:p>
          <a:p>
            <a:pPr marL="33655">
              <a:lnSpc>
                <a:spcPts val="1605"/>
              </a:lnSpc>
            </a:pPr>
            <a:r>
              <a:rPr dirty="0" sz="1550" spc="45" i="1">
                <a:latin typeface="Times New Roman"/>
                <a:cs typeface="Times New Roman"/>
              </a:rPr>
              <a:t>q</a:t>
            </a:r>
            <a:r>
              <a:rPr dirty="0" sz="1550" spc="45">
                <a:latin typeface="Times New Roman"/>
                <a:cs typeface="Times New Roman"/>
              </a:rPr>
              <a:t>*.</a:t>
            </a:r>
            <a:r>
              <a:rPr dirty="0" sz="1550" spc="-305">
                <a:latin typeface="Times New Roman"/>
                <a:cs typeface="Times New Roman"/>
              </a:rPr>
              <a:t> </a:t>
            </a:r>
            <a:r>
              <a:rPr dirty="0" sz="1550" spc="65" i="1">
                <a:latin typeface="Times New Roman"/>
                <a:cs typeface="Times New Roman"/>
              </a:rPr>
              <a:t>p</a:t>
            </a:r>
            <a:r>
              <a:rPr dirty="0" sz="1550" spc="65">
                <a:latin typeface="Times New Roman"/>
                <a:cs typeface="Times New Roman"/>
              </a:rPr>
              <a:t>*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2304" y="3078372"/>
            <a:ext cx="181610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 i="1">
                <a:latin typeface="Times New Roman"/>
                <a:cs typeface="Times New Roman"/>
              </a:rPr>
              <a:t>ui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6870" y="2840208"/>
            <a:ext cx="2555875" cy="467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81330" algn="l"/>
                <a:tab pos="1532890" algn="l"/>
                <a:tab pos="2127250" algn="l"/>
              </a:tabLst>
            </a:pPr>
            <a:r>
              <a:rPr dirty="0" sz="2700" spc="40">
                <a:latin typeface="Times New Roman"/>
                <a:cs typeface="Times New Roman"/>
              </a:rPr>
              <a:t>(</a:t>
            </a:r>
            <a:r>
              <a:rPr dirty="0" sz="2700" spc="40" i="1">
                <a:latin typeface="Times New Roman"/>
                <a:cs typeface="Times New Roman"/>
              </a:rPr>
              <a:t>r	</a:t>
            </a:r>
            <a:r>
              <a:rPr dirty="0" sz="2700">
                <a:latin typeface="Symbol"/>
                <a:cs typeface="Symbol"/>
              </a:rPr>
              <a:t></a:t>
            </a:r>
            <a:r>
              <a:rPr dirty="0" sz="2700">
                <a:latin typeface="Times New Roman"/>
                <a:cs typeface="Times New Roman"/>
              </a:rPr>
              <a:t> </a:t>
            </a:r>
            <a:r>
              <a:rPr dirty="0" sz="2750" spc="-30" i="1">
                <a:latin typeface="Symbol"/>
                <a:cs typeface="Symbol"/>
              </a:rPr>
              <a:t></a:t>
            </a:r>
            <a:r>
              <a:rPr dirty="0" sz="2750" spc="-465" i="1">
                <a:latin typeface="Times New Roman"/>
                <a:cs typeface="Times New Roman"/>
              </a:rPr>
              <a:t> </a:t>
            </a:r>
            <a:r>
              <a:rPr dirty="0" sz="2700">
                <a:latin typeface="Symbol"/>
                <a:cs typeface="Symbol"/>
              </a:rPr>
              <a:t></a:t>
            </a:r>
            <a:r>
              <a:rPr dirty="0" sz="2700" spc="-24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b	</a:t>
            </a:r>
            <a:r>
              <a:rPr dirty="0" sz="2700">
                <a:latin typeface="Symbol"/>
                <a:cs typeface="Symbol"/>
              </a:rPr>
              <a:t></a:t>
            </a:r>
            <a:r>
              <a:rPr dirty="0" sz="2700" spc="-245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b	</a:t>
            </a:r>
            <a:r>
              <a:rPr dirty="0" sz="2700">
                <a:latin typeface="Symbol"/>
                <a:cs typeface="Symbol"/>
              </a:rPr>
              <a:t></a:t>
            </a:r>
            <a:r>
              <a:rPr dirty="0" sz="2700" spc="-340">
                <a:latin typeface="Times New Roman"/>
                <a:cs typeface="Times New Roman"/>
              </a:rPr>
              <a:t> </a:t>
            </a:r>
            <a:r>
              <a:rPr dirty="0" sz="2700" i="1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74521" y="3078372"/>
            <a:ext cx="1233805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63245" algn="l"/>
                <a:tab pos="1164590" algn="l"/>
              </a:tabLst>
            </a:pPr>
            <a:r>
              <a:rPr dirty="0" sz="1550" spc="5" i="1">
                <a:latin typeface="Times New Roman"/>
                <a:cs typeface="Times New Roman"/>
              </a:rPr>
              <a:t>i</a:t>
            </a:r>
            <a:r>
              <a:rPr dirty="0" sz="1550" spc="5" i="1">
                <a:latin typeface="Times New Roman"/>
                <a:cs typeface="Times New Roman"/>
              </a:rPr>
              <a:t>	</a:t>
            </a:r>
            <a:r>
              <a:rPr dirty="0" sz="1550" spc="10" i="1">
                <a:latin typeface="Times New Roman"/>
                <a:cs typeface="Times New Roman"/>
              </a:rPr>
              <a:t>u</a:t>
            </a:r>
            <a:r>
              <a:rPr dirty="0" sz="1550" spc="5">
                <a:latin typeface="Times New Roman"/>
                <a:cs typeface="Times New Roman"/>
              </a:rPr>
              <a:t> </a:t>
            </a:r>
            <a:r>
              <a:rPr dirty="0" sz="1550" spc="5">
                <a:latin typeface="Times New Roman"/>
                <a:cs typeface="Times New Roman"/>
              </a:rPr>
              <a:t>	</a:t>
            </a:r>
            <a:r>
              <a:rPr dirty="0" sz="1550" spc="5" i="1"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6738" y="2838947"/>
            <a:ext cx="137160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5" i="1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8630" y="2838947"/>
            <a:ext cx="125730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2811" y="2840208"/>
            <a:ext cx="1548765" cy="497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24205" algn="l"/>
              </a:tabLst>
            </a:pPr>
            <a:r>
              <a:rPr dirty="0" sz="2700" spc="40" i="1">
                <a:latin typeface="Times New Roman"/>
                <a:cs typeface="Times New Roman"/>
              </a:rPr>
              <a:t>p</a:t>
            </a:r>
            <a:r>
              <a:rPr dirty="0" baseline="-25089" sz="2325" spc="60" i="1">
                <a:latin typeface="Times New Roman"/>
                <a:cs typeface="Times New Roman"/>
              </a:rPr>
              <a:t>u</a:t>
            </a:r>
            <a:r>
              <a:rPr dirty="0" sz="2700" spc="40">
                <a:latin typeface="Times New Roman"/>
                <a:cs typeface="Times New Roman"/>
              </a:rPr>
              <a:t>)	</a:t>
            </a:r>
            <a:r>
              <a:rPr dirty="0" sz="2700">
                <a:latin typeface="Symbol"/>
                <a:cs typeface="Symbol"/>
              </a:rPr>
              <a:t></a:t>
            </a:r>
            <a:r>
              <a:rPr dirty="0" sz="2700">
                <a:latin typeface="Times New Roman"/>
                <a:cs typeface="Times New Roman"/>
              </a:rPr>
              <a:t> </a:t>
            </a:r>
            <a:r>
              <a:rPr dirty="0" sz="2750" spc="30" i="1">
                <a:latin typeface="Symbol"/>
                <a:cs typeface="Symbol"/>
              </a:rPr>
              <a:t></a:t>
            </a:r>
            <a:r>
              <a:rPr dirty="0" sz="2700" spc="30">
                <a:latin typeface="Times New Roman"/>
                <a:cs typeface="Times New Roman"/>
              </a:rPr>
              <a:t>(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 spc="5" i="1">
                <a:latin typeface="Times New Roman"/>
                <a:cs typeface="Times New Roman"/>
              </a:rPr>
              <a:t>q</a:t>
            </a:r>
            <a:r>
              <a:rPr dirty="0" baseline="-25089" sz="2325" spc="7" i="1">
                <a:latin typeface="Times New Roman"/>
                <a:cs typeface="Times New Roman"/>
              </a:rPr>
              <a:t>i</a:t>
            </a:r>
            <a:endParaRPr baseline="-25089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99390" y="2903577"/>
            <a:ext cx="0" cy="400685"/>
          </a:xfrm>
          <a:custGeom>
            <a:avLst/>
            <a:gdLst/>
            <a:ahLst/>
            <a:cxnLst/>
            <a:rect l="l" t="t" r="r" b="b"/>
            <a:pathLst>
              <a:path w="0" h="400685">
                <a:moveTo>
                  <a:pt x="0" y="0"/>
                </a:moveTo>
                <a:lnTo>
                  <a:pt x="0" y="400233"/>
                </a:lnTo>
              </a:path>
            </a:pathLst>
          </a:custGeom>
          <a:ln w="14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42137" y="2903577"/>
            <a:ext cx="0" cy="400685"/>
          </a:xfrm>
          <a:custGeom>
            <a:avLst/>
            <a:gdLst/>
            <a:ahLst/>
            <a:cxnLst/>
            <a:rect l="l" t="t" r="r" b="b"/>
            <a:pathLst>
              <a:path w="0" h="400685">
                <a:moveTo>
                  <a:pt x="0" y="0"/>
                </a:moveTo>
                <a:lnTo>
                  <a:pt x="0" y="400233"/>
                </a:lnTo>
              </a:path>
            </a:pathLst>
          </a:custGeom>
          <a:ln w="14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53643" y="2903577"/>
            <a:ext cx="0" cy="400685"/>
          </a:xfrm>
          <a:custGeom>
            <a:avLst/>
            <a:gdLst/>
            <a:ahLst/>
            <a:cxnLst/>
            <a:rect l="l" t="t" r="r" b="b"/>
            <a:pathLst>
              <a:path w="0" h="400685">
                <a:moveTo>
                  <a:pt x="0" y="0"/>
                </a:moveTo>
                <a:lnTo>
                  <a:pt x="0" y="400233"/>
                </a:lnTo>
              </a:path>
            </a:pathLst>
          </a:custGeom>
          <a:ln w="14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96390" y="2903577"/>
            <a:ext cx="0" cy="400685"/>
          </a:xfrm>
          <a:custGeom>
            <a:avLst/>
            <a:gdLst/>
            <a:ahLst/>
            <a:cxnLst/>
            <a:rect l="l" t="t" r="r" b="b"/>
            <a:pathLst>
              <a:path w="0" h="400685">
                <a:moveTo>
                  <a:pt x="0" y="0"/>
                </a:moveTo>
                <a:lnTo>
                  <a:pt x="0" y="400233"/>
                </a:lnTo>
              </a:path>
            </a:pathLst>
          </a:custGeom>
          <a:ln w="14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276726" y="2788918"/>
            <a:ext cx="125730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11860" y="2903577"/>
            <a:ext cx="0" cy="400685"/>
          </a:xfrm>
          <a:custGeom>
            <a:avLst/>
            <a:gdLst/>
            <a:ahLst/>
            <a:cxnLst/>
            <a:rect l="l" t="t" r="r" b="b"/>
            <a:pathLst>
              <a:path w="0" h="400685">
                <a:moveTo>
                  <a:pt x="0" y="0"/>
                </a:moveTo>
                <a:lnTo>
                  <a:pt x="0" y="400233"/>
                </a:lnTo>
              </a:path>
            </a:pathLst>
          </a:custGeom>
          <a:ln w="14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754607" y="2903577"/>
            <a:ext cx="0" cy="400685"/>
          </a:xfrm>
          <a:custGeom>
            <a:avLst/>
            <a:gdLst/>
            <a:ahLst/>
            <a:cxnLst/>
            <a:rect l="l" t="t" r="r" b="b"/>
            <a:pathLst>
              <a:path w="0" h="400685">
                <a:moveTo>
                  <a:pt x="0" y="0"/>
                </a:moveTo>
                <a:lnTo>
                  <a:pt x="0" y="400233"/>
                </a:lnTo>
              </a:path>
            </a:pathLst>
          </a:custGeom>
          <a:ln w="14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51993" y="2903577"/>
            <a:ext cx="0" cy="400685"/>
          </a:xfrm>
          <a:custGeom>
            <a:avLst/>
            <a:gdLst/>
            <a:ahLst/>
            <a:cxnLst/>
            <a:rect l="l" t="t" r="r" b="b"/>
            <a:pathLst>
              <a:path w="0" h="400685">
                <a:moveTo>
                  <a:pt x="0" y="0"/>
                </a:moveTo>
                <a:lnTo>
                  <a:pt x="0" y="400233"/>
                </a:lnTo>
              </a:path>
            </a:pathLst>
          </a:custGeom>
          <a:ln w="14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94740" y="2903577"/>
            <a:ext cx="0" cy="400685"/>
          </a:xfrm>
          <a:custGeom>
            <a:avLst/>
            <a:gdLst/>
            <a:ahLst/>
            <a:cxnLst/>
            <a:rect l="l" t="t" r="r" b="b"/>
            <a:pathLst>
              <a:path w="0" h="400685">
                <a:moveTo>
                  <a:pt x="0" y="0"/>
                </a:moveTo>
                <a:lnTo>
                  <a:pt x="0" y="400233"/>
                </a:lnTo>
              </a:path>
            </a:pathLst>
          </a:custGeom>
          <a:ln w="143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275076" y="2788918"/>
            <a:ext cx="125730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62799" y="2838947"/>
            <a:ext cx="2340610" cy="4991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54150">
              <a:lnSpc>
                <a:spcPts val="960"/>
              </a:lnSpc>
              <a:tabLst>
                <a:tab pos="2084070" algn="l"/>
              </a:tabLst>
            </a:pPr>
            <a:r>
              <a:rPr dirty="0" sz="1550" spc="10">
                <a:latin typeface="Times New Roman"/>
                <a:cs typeface="Times New Roman"/>
              </a:rPr>
              <a:t>2	2</a:t>
            </a:r>
            <a:endParaRPr sz="1550">
              <a:latin typeface="Times New Roman"/>
              <a:cs typeface="Times New Roman"/>
            </a:endParaRPr>
          </a:p>
          <a:p>
            <a:pPr marL="413384" indent="-400685">
              <a:lnSpc>
                <a:spcPts val="2340"/>
              </a:lnSpc>
              <a:buFont typeface="Symbol"/>
              <a:buChar char=""/>
              <a:tabLst>
                <a:tab pos="413384" algn="l"/>
                <a:tab pos="414020" algn="l"/>
                <a:tab pos="1010919" algn="l"/>
              </a:tabLst>
            </a:pPr>
            <a:r>
              <a:rPr dirty="0" sz="2700" spc="5" i="1">
                <a:latin typeface="Times New Roman"/>
                <a:cs typeface="Times New Roman"/>
              </a:rPr>
              <a:t>p</a:t>
            </a:r>
            <a:r>
              <a:rPr dirty="0" baseline="-25089" sz="2325" spc="7" i="1">
                <a:latin typeface="Times New Roman"/>
                <a:cs typeface="Times New Roman"/>
              </a:rPr>
              <a:t>u	</a:t>
            </a:r>
            <a:r>
              <a:rPr dirty="0" sz="2700">
                <a:latin typeface="Symbol"/>
                <a:cs typeface="Symbol"/>
              </a:rPr>
              <a:t></a:t>
            </a:r>
            <a:r>
              <a:rPr dirty="0" sz="2700">
                <a:latin typeface="Times New Roman"/>
                <a:cs typeface="Times New Roman"/>
              </a:rPr>
              <a:t> </a:t>
            </a:r>
            <a:r>
              <a:rPr dirty="0" sz="2700" spc="-25" i="1">
                <a:latin typeface="Times New Roman"/>
                <a:cs typeface="Times New Roman"/>
              </a:rPr>
              <a:t>b</a:t>
            </a:r>
            <a:r>
              <a:rPr dirty="0" baseline="-25089" sz="2325" spc="-37" i="1">
                <a:latin typeface="Times New Roman"/>
                <a:cs typeface="Times New Roman"/>
              </a:rPr>
              <a:t>i </a:t>
            </a:r>
            <a:r>
              <a:rPr dirty="0" sz="2700">
                <a:latin typeface="Symbol"/>
                <a:cs typeface="Symbol"/>
              </a:rPr>
              <a:t></a:t>
            </a:r>
            <a:r>
              <a:rPr dirty="0" sz="2700">
                <a:latin typeface="Times New Roman"/>
                <a:cs typeface="Times New Roman"/>
              </a:rPr>
              <a:t> </a:t>
            </a:r>
            <a:r>
              <a:rPr dirty="0" sz="2700" spc="-25" i="1">
                <a:latin typeface="Times New Roman"/>
                <a:cs typeface="Times New Roman"/>
              </a:rPr>
              <a:t>b</a:t>
            </a:r>
            <a:r>
              <a:rPr dirty="0" baseline="-25089" sz="2325" spc="-37" i="1">
                <a:latin typeface="Times New Roman"/>
                <a:cs typeface="Times New Roman"/>
              </a:rPr>
              <a:t>u</a:t>
            </a:r>
            <a:r>
              <a:rPr dirty="0" baseline="-25089" sz="2325" spc="-277" i="1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0858" y="3357106"/>
            <a:ext cx="651510" cy="269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25">
                <a:latin typeface="Times New Roman"/>
                <a:cs typeface="Times New Roman"/>
              </a:rPr>
              <a:t>(</a:t>
            </a:r>
            <a:r>
              <a:rPr dirty="0" sz="1550" spc="10" i="1">
                <a:latin typeface="Times New Roman"/>
                <a:cs typeface="Times New Roman"/>
              </a:rPr>
              <a:t>u</a:t>
            </a:r>
            <a:r>
              <a:rPr dirty="0" sz="1550" spc="60">
                <a:latin typeface="Times New Roman"/>
                <a:cs typeface="Times New Roman"/>
              </a:rPr>
              <a:t>,</a:t>
            </a:r>
            <a:r>
              <a:rPr dirty="0" sz="1550" spc="100" i="1">
                <a:latin typeface="Times New Roman"/>
                <a:cs typeface="Times New Roman"/>
              </a:rPr>
              <a:t>i</a:t>
            </a:r>
            <a:r>
              <a:rPr dirty="0" sz="1550" spc="40">
                <a:latin typeface="Times New Roman"/>
                <a:cs typeface="Times New Roman"/>
              </a:rPr>
              <a:t>)</a:t>
            </a:r>
            <a:r>
              <a:rPr dirty="0" sz="1550" spc="125">
                <a:latin typeface="Symbol"/>
                <a:cs typeface="Symbol"/>
              </a:rPr>
              <a:t></a:t>
            </a:r>
            <a:r>
              <a:rPr dirty="0" sz="1550" spc="10" i="1">
                <a:latin typeface="Times New Roman"/>
                <a:cs typeface="Times New Roman"/>
              </a:rPr>
              <a:t>k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0412" y="2725137"/>
            <a:ext cx="393065" cy="681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050" spc="5">
                <a:latin typeface="Symbol"/>
                <a:cs typeface="Symbol"/>
              </a:rPr>
              <a:t>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48083" y="5586129"/>
            <a:ext cx="2934970" cy="13125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3800"/>
              </a:lnSpc>
            </a:pPr>
            <a:r>
              <a:rPr dirty="0" sz="1350" spc="10">
                <a:latin typeface="Century Schoolbook"/>
                <a:cs typeface="Century Schoolbook"/>
              </a:rPr>
              <a:t>r</a:t>
            </a:r>
            <a:r>
              <a:rPr dirty="0" baseline="-21604" sz="1350" spc="15">
                <a:latin typeface="Century Schoolbook"/>
                <a:cs typeface="Century Schoolbook"/>
              </a:rPr>
              <a:t>ui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actual rating </a:t>
            </a:r>
            <a:r>
              <a:rPr dirty="0" sz="1350" spc="10">
                <a:latin typeface="Century Schoolbook"/>
                <a:cs typeface="Century Schoolbook"/>
              </a:rPr>
              <a:t>of </a:t>
            </a:r>
            <a:r>
              <a:rPr dirty="0" sz="1350" spc="15">
                <a:latin typeface="Century Schoolbook"/>
                <a:cs typeface="Century Schoolbook"/>
              </a:rPr>
              <a:t>user </a:t>
            </a:r>
            <a:r>
              <a:rPr dirty="0" sz="1350" spc="20">
                <a:latin typeface="Century Schoolbook"/>
                <a:cs typeface="Century Schoolbook"/>
              </a:rPr>
              <a:t>u </a:t>
            </a:r>
            <a:r>
              <a:rPr dirty="0" sz="1350" spc="15">
                <a:latin typeface="Century Schoolbook"/>
                <a:cs typeface="Century Schoolbook"/>
              </a:rPr>
              <a:t>on item</a:t>
            </a:r>
            <a:r>
              <a:rPr dirty="0" sz="1350" spc="-165">
                <a:latin typeface="Century Schoolbook"/>
                <a:cs typeface="Century Schoolbook"/>
              </a:rPr>
              <a:t> </a:t>
            </a:r>
            <a:r>
              <a:rPr dirty="0" sz="1350" spc="10">
                <a:latin typeface="Century Schoolbook"/>
                <a:cs typeface="Century Schoolbook"/>
              </a:rPr>
              <a:t>I  </a:t>
            </a:r>
            <a:r>
              <a:rPr dirty="0" sz="1350" spc="20">
                <a:latin typeface="Century Schoolbook"/>
                <a:cs typeface="Century Schoolbook"/>
              </a:rPr>
              <a:t>u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training rating</a:t>
            </a:r>
            <a:r>
              <a:rPr dirty="0" sz="1350" spc="-7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average</a:t>
            </a:r>
            <a:endParaRPr sz="1350">
              <a:latin typeface="Century Schoolbook"/>
              <a:cs typeface="Century Schoolbook"/>
            </a:endParaRPr>
          </a:p>
          <a:p>
            <a:pPr marL="12700" marR="1318260">
              <a:lnSpc>
                <a:spcPts val="1580"/>
              </a:lnSpc>
              <a:spcBef>
                <a:spcPts val="145"/>
              </a:spcBef>
            </a:pPr>
            <a:r>
              <a:rPr dirty="0" sz="1350" spc="15">
                <a:latin typeface="Century Schoolbook"/>
                <a:cs typeface="Century Schoolbook"/>
              </a:rPr>
              <a:t>b</a:t>
            </a:r>
            <a:r>
              <a:rPr dirty="0" baseline="-21604" sz="1350" spc="22">
                <a:latin typeface="Century Schoolbook"/>
                <a:cs typeface="Century Schoolbook"/>
              </a:rPr>
              <a:t>u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user </a:t>
            </a:r>
            <a:r>
              <a:rPr dirty="0" sz="1350" spc="20">
                <a:latin typeface="Century Schoolbook"/>
                <a:cs typeface="Century Schoolbook"/>
              </a:rPr>
              <a:t>u </a:t>
            </a:r>
            <a:r>
              <a:rPr dirty="0" sz="1350" spc="15">
                <a:latin typeface="Century Schoolbook"/>
                <a:cs typeface="Century Schoolbook"/>
              </a:rPr>
              <a:t>user</a:t>
            </a:r>
            <a:r>
              <a:rPr dirty="0" sz="1350" spc="-180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bias  </a:t>
            </a:r>
            <a:r>
              <a:rPr dirty="0" sz="1350" spc="10">
                <a:latin typeface="Century Schoolbook"/>
                <a:cs typeface="Century Schoolbook"/>
              </a:rPr>
              <a:t>b</a:t>
            </a:r>
            <a:r>
              <a:rPr dirty="0" baseline="-21604" sz="1350" spc="15">
                <a:latin typeface="Century Schoolbook"/>
                <a:cs typeface="Century Schoolbook"/>
              </a:rPr>
              <a:t>i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item </a:t>
            </a:r>
            <a:r>
              <a:rPr dirty="0" sz="1350" spc="10">
                <a:latin typeface="Century Schoolbook"/>
                <a:cs typeface="Century Schoolbook"/>
              </a:rPr>
              <a:t>i </a:t>
            </a:r>
            <a:r>
              <a:rPr dirty="0" sz="1350" spc="15">
                <a:latin typeface="Century Schoolbook"/>
                <a:cs typeface="Century Schoolbook"/>
              </a:rPr>
              <a:t>item</a:t>
            </a:r>
            <a:r>
              <a:rPr dirty="0" sz="1350" spc="-160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bias</a:t>
            </a:r>
            <a:endParaRPr sz="1350">
              <a:latin typeface="Century Schoolbook"/>
              <a:cs typeface="Century Schoolbook"/>
            </a:endParaRPr>
          </a:p>
          <a:p>
            <a:pPr marL="12700" marR="434340">
              <a:lnSpc>
                <a:spcPts val="1680"/>
              </a:lnSpc>
              <a:spcBef>
                <a:spcPts val="20"/>
              </a:spcBef>
            </a:pPr>
            <a:r>
              <a:rPr dirty="0" sz="1350" spc="10">
                <a:latin typeface="Century Schoolbook"/>
                <a:cs typeface="Century Schoolbook"/>
              </a:rPr>
              <a:t>q</a:t>
            </a:r>
            <a:r>
              <a:rPr dirty="0" baseline="-21604" sz="1350" spc="15">
                <a:latin typeface="Century Schoolbook"/>
                <a:cs typeface="Century Schoolbook"/>
              </a:rPr>
              <a:t>i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latent factor array </a:t>
            </a:r>
            <a:r>
              <a:rPr dirty="0" sz="1350" spc="10">
                <a:latin typeface="Century Schoolbook"/>
                <a:cs typeface="Century Schoolbook"/>
              </a:rPr>
              <a:t>of </a:t>
            </a:r>
            <a:r>
              <a:rPr dirty="0" sz="1350" spc="15">
                <a:latin typeface="Century Schoolbook"/>
                <a:cs typeface="Century Schoolbook"/>
              </a:rPr>
              <a:t>item</a:t>
            </a:r>
            <a:r>
              <a:rPr dirty="0" sz="1350" spc="-165">
                <a:latin typeface="Century Schoolbook"/>
                <a:cs typeface="Century Schoolbook"/>
              </a:rPr>
              <a:t> </a:t>
            </a:r>
            <a:r>
              <a:rPr dirty="0" sz="1350" spc="10">
                <a:latin typeface="Century Schoolbook"/>
                <a:cs typeface="Century Schoolbook"/>
              </a:rPr>
              <a:t>i  </a:t>
            </a:r>
            <a:r>
              <a:rPr dirty="0" sz="1350" spc="15">
                <a:latin typeface="Century Schoolbook"/>
                <a:cs typeface="Century Schoolbook"/>
              </a:rPr>
              <a:t>p</a:t>
            </a:r>
            <a:r>
              <a:rPr dirty="0" baseline="-21604" sz="1350" spc="22">
                <a:latin typeface="Century Schoolbook"/>
                <a:cs typeface="Century Schoolbook"/>
              </a:rPr>
              <a:t>u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later factor array </a:t>
            </a:r>
            <a:r>
              <a:rPr dirty="0" sz="1350" spc="10">
                <a:latin typeface="Century Schoolbook"/>
                <a:cs typeface="Century Schoolbook"/>
              </a:rPr>
              <a:t>of </a:t>
            </a:r>
            <a:r>
              <a:rPr dirty="0" sz="1350" spc="15">
                <a:latin typeface="Century Schoolbook"/>
                <a:cs typeface="Century Schoolbook"/>
              </a:rPr>
              <a:t>user</a:t>
            </a:r>
            <a:r>
              <a:rPr dirty="0" sz="1350" spc="-175">
                <a:latin typeface="Century Schoolbook"/>
                <a:cs typeface="Century Schoolbook"/>
              </a:rPr>
              <a:t> </a:t>
            </a:r>
            <a:r>
              <a:rPr dirty="0" sz="1350" spc="20">
                <a:latin typeface="Century Schoolbook"/>
                <a:cs typeface="Century Schoolbook"/>
              </a:rPr>
              <a:t>u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99113" y="3175462"/>
            <a:ext cx="3470567" cy="2992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69080" y="3207876"/>
            <a:ext cx="3331210" cy="170180"/>
          </a:xfrm>
          <a:custGeom>
            <a:avLst/>
            <a:gdLst/>
            <a:ahLst/>
            <a:cxnLst/>
            <a:rect l="l" t="t" r="r" b="b"/>
            <a:pathLst>
              <a:path w="3331209" h="170179">
                <a:moveTo>
                  <a:pt x="0" y="0"/>
                </a:moveTo>
                <a:lnTo>
                  <a:pt x="1109" y="66008"/>
                </a:lnTo>
                <a:lnTo>
                  <a:pt x="4135" y="119911"/>
                </a:lnTo>
                <a:lnTo>
                  <a:pt x="8625" y="156253"/>
                </a:lnTo>
                <a:lnTo>
                  <a:pt x="14124" y="169579"/>
                </a:lnTo>
                <a:lnTo>
                  <a:pt x="3317006" y="169579"/>
                </a:lnTo>
                <a:lnTo>
                  <a:pt x="3322507" y="156253"/>
                </a:lnTo>
                <a:lnTo>
                  <a:pt x="3327000" y="119911"/>
                </a:lnTo>
                <a:lnTo>
                  <a:pt x="3330029" y="66008"/>
                </a:lnTo>
                <a:lnTo>
                  <a:pt x="3331140" y="0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737716" y="6322762"/>
            <a:ext cx="227329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 b="1">
                <a:solidFill>
                  <a:srgbClr val="FFFFFF"/>
                </a:solidFill>
                <a:latin typeface="Century Schoolbook"/>
                <a:cs typeface="Century Schoolbook"/>
              </a:rPr>
              <a:t>12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31887" y="3509351"/>
            <a:ext cx="3291204" cy="301625"/>
          </a:xfrm>
          <a:custGeom>
            <a:avLst/>
            <a:gdLst/>
            <a:ahLst/>
            <a:cxnLst/>
            <a:rect l="l" t="t" r="r" b="b"/>
            <a:pathLst>
              <a:path w="3291204" h="301625">
                <a:moveTo>
                  <a:pt x="0" y="50245"/>
                </a:moveTo>
                <a:lnTo>
                  <a:pt x="3948" y="30686"/>
                </a:lnTo>
                <a:lnTo>
                  <a:pt x="14715" y="14715"/>
                </a:lnTo>
                <a:lnTo>
                  <a:pt x="30686" y="3948"/>
                </a:lnTo>
                <a:lnTo>
                  <a:pt x="50245" y="0"/>
                </a:lnTo>
                <a:lnTo>
                  <a:pt x="548490" y="0"/>
                </a:lnTo>
                <a:lnTo>
                  <a:pt x="1002533" y="731"/>
                </a:lnTo>
                <a:lnTo>
                  <a:pt x="1371236" y="0"/>
                </a:lnTo>
                <a:lnTo>
                  <a:pt x="3240737" y="0"/>
                </a:lnTo>
                <a:lnTo>
                  <a:pt x="3260293" y="3948"/>
                </a:lnTo>
                <a:lnTo>
                  <a:pt x="3276264" y="14715"/>
                </a:lnTo>
                <a:lnTo>
                  <a:pt x="3287034" y="30686"/>
                </a:lnTo>
                <a:lnTo>
                  <a:pt x="3290983" y="50245"/>
                </a:lnTo>
                <a:lnTo>
                  <a:pt x="3290983" y="125614"/>
                </a:lnTo>
                <a:lnTo>
                  <a:pt x="3290983" y="251229"/>
                </a:lnTo>
                <a:lnTo>
                  <a:pt x="3287034" y="270788"/>
                </a:lnTo>
                <a:lnTo>
                  <a:pt x="3276264" y="286759"/>
                </a:lnTo>
                <a:lnTo>
                  <a:pt x="3260293" y="297527"/>
                </a:lnTo>
                <a:lnTo>
                  <a:pt x="3240737" y="301475"/>
                </a:lnTo>
                <a:lnTo>
                  <a:pt x="1371236" y="301475"/>
                </a:lnTo>
                <a:lnTo>
                  <a:pt x="548490" y="301475"/>
                </a:lnTo>
                <a:lnTo>
                  <a:pt x="50245" y="301475"/>
                </a:lnTo>
                <a:lnTo>
                  <a:pt x="30686" y="297527"/>
                </a:lnTo>
                <a:lnTo>
                  <a:pt x="14715" y="286759"/>
                </a:lnTo>
                <a:lnTo>
                  <a:pt x="3948" y="270788"/>
                </a:lnTo>
                <a:lnTo>
                  <a:pt x="0" y="251229"/>
                </a:lnTo>
                <a:lnTo>
                  <a:pt x="0" y="125614"/>
                </a:lnTo>
                <a:lnTo>
                  <a:pt x="0" y="50245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672225" y="3558987"/>
            <a:ext cx="301498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entury Schoolbook"/>
                <a:cs typeface="Century Schoolbook"/>
              </a:rPr>
              <a:t>Regularization to prevent</a:t>
            </a:r>
            <a:r>
              <a:rPr dirty="0" sz="1350" spc="-6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overfitting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99704" y="4862944"/>
            <a:ext cx="1184563" cy="960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863712" y="4903673"/>
            <a:ext cx="1055370" cy="829310"/>
          </a:xfrm>
          <a:custGeom>
            <a:avLst/>
            <a:gdLst/>
            <a:ahLst/>
            <a:cxnLst/>
            <a:rect l="l" t="t" r="r" b="b"/>
            <a:pathLst>
              <a:path w="1055370" h="829310">
                <a:moveTo>
                  <a:pt x="0" y="829056"/>
                </a:moveTo>
                <a:lnTo>
                  <a:pt x="1055161" y="829056"/>
                </a:lnTo>
                <a:lnTo>
                  <a:pt x="1055161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FFEF8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63714" y="4903673"/>
            <a:ext cx="1055370" cy="829310"/>
          </a:xfrm>
          <a:custGeom>
            <a:avLst/>
            <a:gdLst/>
            <a:ahLst/>
            <a:cxnLst/>
            <a:rect l="l" t="t" r="r" b="b"/>
            <a:pathLst>
              <a:path w="1055370" h="829310">
                <a:moveTo>
                  <a:pt x="0" y="0"/>
                </a:moveTo>
                <a:lnTo>
                  <a:pt x="1055162" y="0"/>
                </a:lnTo>
                <a:lnTo>
                  <a:pt x="1055162" y="829056"/>
                </a:lnTo>
                <a:lnTo>
                  <a:pt x="0" y="829056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115562" y="5103770"/>
            <a:ext cx="556895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8260" marR="5080" indent="-36195">
              <a:lnSpc>
                <a:spcPct val="103800"/>
              </a:lnSpc>
            </a:pPr>
            <a:r>
              <a:rPr dirty="0" sz="1350" spc="15">
                <a:latin typeface="Century Schoolbook"/>
                <a:cs typeface="Century Schoolbook"/>
              </a:rPr>
              <a:t>Global  </a:t>
            </a:r>
            <a:r>
              <a:rPr dirty="0" sz="1350" spc="20">
                <a:latin typeface="Century Schoolbook"/>
                <a:cs typeface="Century Schoolbook"/>
              </a:rPr>
              <a:t>Mean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855417" y="4862944"/>
            <a:ext cx="1109748" cy="9601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918879" y="4903673"/>
            <a:ext cx="979805" cy="829310"/>
          </a:xfrm>
          <a:custGeom>
            <a:avLst/>
            <a:gdLst/>
            <a:ahLst/>
            <a:cxnLst/>
            <a:rect l="l" t="t" r="r" b="b"/>
            <a:pathLst>
              <a:path w="979804" h="829310">
                <a:moveTo>
                  <a:pt x="0" y="829056"/>
                </a:moveTo>
                <a:lnTo>
                  <a:pt x="979793" y="829056"/>
                </a:lnTo>
                <a:lnTo>
                  <a:pt x="979793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418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918876" y="4903673"/>
            <a:ext cx="979805" cy="829310"/>
          </a:xfrm>
          <a:custGeom>
            <a:avLst/>
            <a:gdLst/>
            <a:ahLst/>
            <a:cxnLst/>
            <a:rect l="l" t="t" r="r" b="b"/>
            <a:pathLst>
              <a:path w="979804" h="829310">
                <a:moveTo>
                  <a:pt x="0" y="0"/>
                </a:moveTo>
                <a:lnTo>
                  <a:pt x="979793" y="0"/>
                </a:lnTo>
                <a:lnTo>
                  <a:pt x="979793" y="829056"/>
                </a:lnTo>
                <a:lnTo>
                  <a:pt x="0" y="829056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029908" y="5142002"/>
            <a:ext cx="763270" cy="363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67640" marR="5080" indent="-155575">
              <a:lnSpc>
                <a:spcPct val="100000"/>
              </a:lnSpc>
            </a:pPr>
            <a:r>
              <a:rPr dirty="0" sz="1150" spc="15">
                <a:solidFill>
                  <a:srgbClr val="FFFFFF"/>
                </a:solidFill>
                <a:latin typeface="Arial"/>
                <a:cs typeface="Arial"/>
              </a:rPr>
              <a:t>Preference  </a:t>
            </a:r>
            <a:r>
              <a:rPr dirty="0" sz="1150" spc="15">
                <a:solidFill>
                  <a:srgbClr val="FFFFFF"/>
                </a:solidFill>
                <a:latin typeface="Arial"/>
                <a:cs typeface="Arial"/>
              </a:rPr>
              <a:t>Factor</a:t>
            </a:r>
            <a:endParaRPr sz="11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832161" y="4862944"/>
            <a:ext cx="565265" cy="9601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98671" y="4903673"/>
            <a:ext cx="435609" cy="829310"/>
          </a:xfrm>
          <a:custGeom>
            <a:avLst/>
            <a:gdLst/>
            <a:ahLst/>
            <a:cxnLst/>
            <a:rect l="l" t="t" r="r" b="b"/>
            <a:pathLst>
              <a:path w="435610" h="829310">
                <a:moveTo>
                  <a:pt x="0" y="829056"/>
                </a:moveTo>
                <a:lnTo>
                  <a:pt x="435284" y="829056"/>
                </a:lnTo>
                <a:lnTo>
                  <a:pt x="435284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008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98670" y="4903673"/>
            <a:ext cx="435609" cy="829310"/>
          </a:xfrm>
          <a:custGeom>
            <a:avLst/>
            <a:gdLst/>
            <a:ahLst/>
            <a:cxnLst/>
            <a:rect l="l" t="t" r="r" b="b"/>
            <a:pathLst>
              <a:path w="435610" h="829310">
                <a:moveTo>
                  <a:pt x="0" y="0"/>
                </a:moveTo>
                <a:lnTo>
                  <a:pt x="435285" y="0"/>
                </a:lnTo>
                <a:lnTo>
                  <a:pt x="435285" y="829056"/>
                </a:lnTo>
                <a:lnTo>
                  <a:pt x="0" y="829056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68584" y="4862944"/>
            <a:ext cx="374072" cy="960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333951" y="4903673"/>
            <a:ext cx="243204" cy="829310"/>
          </a:xfrm>
          <a:custGeom>
            <a:avLst/>
            <a:gdLst/>
            <a:ahLst/>
            <a:cxnLst/>
            <a:rect l="l" t="t" r="r" b="b"/>
            <a:pathLst>
              <a:path w="243204" h="829310">
                <a:moveTo>
                  <a:pt x="0" y="829056"/>
                </a:moveTo>
                <a:lnTo>
                  <a:pt x="243032" y="829056"/>
                </a:lnTo>
                <a:lnTo>
                  <a:pt x="243032" y="0"/>
                </a:lnTo>
                <a:lnTo>
                  <a:pt x="0" y="0"/>
                </a:lnTo>
                <a:lnTo>
                  <a:pt x="0" y="829056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333949" y="4903673"/>
            <a:ext cx="243204" cy="829310"/>
          </a:xfrm>
          <a:custGeom>
            <a:avLst/>
            <a:gdLst/>
            <a:ahLst/>
            <a:cxnLst/>
            <a:rect l="l" t="t" r="r" b="b"/>
            <a:pathLst>
              <a:path w="243204" h="829310">
                <a:moveTo>
                  <a:pt x="0" y="0"/>
                </a:moveTo>
                <a:lnTo>
                  <a:pt x="243032" y="0"/>
                </a:lnTo>
                <a:lnTo>
                  <a:pt x="243032" y="829056"/>
                </a:lnTo>
                <a:lnTo>
                  <a:pt x="0" y="829056"/>
                </a:lnTo>
                <a:lnTo>
                  <a:pt x="0" y="0"/>
                </a:lnTo>
                <a:close/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791385" y="4592784"/>
            <a:ext cx="2855417" cy="3574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863714" y="4639883"/>
            <a:ext cx="2713355" cy="226695"/>
          </a:xfrm>
          <a:custGeom>
            <a:avLst/>
            <a:gdLst/>
            <a:ahLst/>
            <a:cxnLst/>
            <a:rect l="l" t="t" r="r" b="b"/>
            <a:pathLst>
              <a:path w="2713354" h="226695">
                <a:moveTo>
                  <a:pt x="0" y="226106"/>
                </a:moveTo>
                <a:lnTo>
                  <a:pt x="3357" y="165999"/>
                </a:lnTo>
                <a:lnTo>
                  <a:pt x="12834" y="111987"/>
                </a:lnTo>
                <a:lnTo>
                  <a:pt x="27532" y="66225"/>
                </a:lnTo>
                <a:lnTo>
                  <a:pt x="46557" y="30870"/>
                </a:lnTo>
                <a:lnTo>
                  <a:pt x="69013" y="8076"/>
                </a:lnTo>
                <a:lnTo>
                  <a:pt x="94003" y="0"/>
                </a:lnTo>
                <a:lnTo>
                  <a:pt x="2619271" y="0"/>
                </a:lnTo>
                <a:lnTo>
                  <a:pt x="2644262" y="8076"/>
                </a:lnTo>
                <a:lnTo>
                  <a:pt x="2666717" y="30870"/>
                </a:lnTo>
                <a:lnTo>
                  <a:pt x="2685742" y="66225"/>
                </a:lnTo>
                <a:lnTo>
                  <a:pt x="2700441" y="111987"/>
                </a:lnTo>
                <a:lnTo>
                  <a:pt x="2709917" y="165999"/>
                </a:lnTo>
                <a:lnTo>
                  <a:pt x="2713275" y="226106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857461" y="4416568"/>
            <a:ext cx="87820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entury Schoolbook"/>
                <a:cs typeface="Century Schoolbook"/>
              </a:rPr>
              <a:t>Rating </a:t>
            </a:r>
            <a:r>
              <a:rPr dirty="0" sz="1350" spc="20">
                <a:latin typeface="Century Schoolbook"/>
                <a:cs typeface="Century Schoolbook"/>
              </a:rPr>
              <a:t>=</a:t>
            </a:r>
            <a:r>
              <a:rPr dirty="0" sz="1350" spc="-8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4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40721" y="5656804"/>
            <a:ext cx="378228" cy="6899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906375" y="5695253"/>
            <a:ext cx="143510" cy="447040"/>
          </a:xfrm>
          <a:custGeom>
            <a:avLst/>
            <a:gdLst/>
            <a:ahLst/>
            <a:cxnLst/>
            <a:rect l="l" t="t" r="r" b="b"/>
            <a:pathLst>
              <a:path w="143510" h="447039">
                <a:moveTo>
                  <a:pt x="143210" y="0"/>
                </a:moveTo>
                <a:lnTo>
                  <a:pt x="0" y="446950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73741" y="6043256"/>
            <a:ext cx="111760" cy="123189"/>
          </a:xfrm>
          <a:custGeom>
            <a:avLst/>
            <a:gdLst/>
            <a:ahLst/>
            <a:cxnLst/>
            <a:rect l="l" t="t" r="r" b="b"/>
            <a:pathLst>
              <a:path w="111760" h="123189">
                <a:moveTo>
                  <a:pt x="17818" y="0"/>
                </a:moveTo>
                <a:lnTo>
                  <a:pt x="4279" y="2997"/>
                </a:lnTo>
                <a:lnTo>
                  <a:pt x="0" y="9702"/>
                </a:lnTo>
                <a:lnTo>
                  <a:pt x="25031" y="122694"/>
                </a:lnTo>
                <a:lnTo>
                  <a:pt x="77806" y="75209"/>
                </a:lnTo>
                <a:lnTo>
                  <a:pt x="40246" y="75209"/>
                </a:lnTo>
                <a:lnTo>
                  <a:pt x="24523" y="4279"/>
                </a:lnTo>
                <a:lnTo>
                  <a:pt x="17818" y="0"/>
                </a:lnTo>
                <a:close/>
              </a:path>
              <a:path w="111760" h="123189">
                <a:moveTo>
                  <a:pt x="94259" y="26619"/>
                </a:moveTo>
                <a:lnTo>
                  <a:pt x="40246" y="75209"/>
                </a:lnTo>
                <a:lnTo>
                  <a:pt x="77806" y="75209"/>
                </a:lnTo>
                <a:lnTo>
                  <a:pt x="111061" y="45288"/>
                </a:lnTo>
                <a:lnTo>
                  <a:pt x="111480" y="37350"/>
                </a:lnTo>
                <a:lnTo>
                  <a:pt x="102196" y="27038"/>
                </a:lnTo>
                <a:lnTo>
                  <a:pt x="94259" y="26619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355871" y="5656804"/>
            <a:ext cx="378228" cy="6899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426617" y="5695253"/>
            <a:ext cx="142875" cy="447040"/>
          </a:xfrm>
          <a:custGeom>
            <a:avLst/>
            <a:gdLst/>
            <a:ahLst/>
            <a:cxnLst/>
            <a:rect l="l" t="t" r="r" b="b"/>
            <a:pathLst>
              <a:path w="142875" h="447039">
                <a:moveTo>
                  <a:pt x="0" y="0"/>
                </a:moveTo>
                <a:lnTo>
                  <a:pt x="142448" y="446940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490313" y="6043269"/>
            <a:ext cx="111760" cy="123189"/>
          </a:xfrm>
          <a:custGeom>
            <a:avLst/>
            <a:gdLst/>
            <a:ahLst/>
            <a:cxnLst/>
            <a:rect l="l" t="t" r="r" b="b"/>
            <a:pathLst>
              <a:path w="111760" h="123189">
                <a:moveTo>
                  <a:pt x="17233" y="26492"/>
                </a:moveTo>
                <a:lnTo>
                  <a:pt x="9296" y="26898"/>
                </a:lnTo>
                <a:lnTo>
                  <a:pt x="0" y="37198"/>
                </a:lnTo>
                <a:lnTo>
                  <a:pt x="406" y="45148"/>
                </a:lnTo>
                <a:lnTo>
                  <a:pt x="86321" y="122681"/>
                </a:lnTo>
                <a:lnTo>
                  <a:pt x="96920" y="75171"/>
                </a:lnTo>
                <a:lnTo>
                  <a:pt x="71183" y="75171"/>
                </a:lnTo>
                <a:lnTo>
                  <a:pt x="17233" y="26492"/>
                </a:lnTo>
                <a:close/>
              </a:path>
              <a:path w="111760" h="123189">
                <a:moveTo>
                  <a:pt x="93713" y="0"/>
                </a:moveTo>
                <a:lnTo>
                  <a:pt x="86995" y="4267"/>
                </a:lnTo>
                <a:lnTo>
                  <a:pt x="71183" y="75171"/>
                </a:lnTo>
                <a:lnTo>
                  <a:pt x="96920" y="75171"/>
                </a:lnTo>
                <a:lnTo>
                  <a:pt x="111518" y="9728"/>
                </a:lnTo>
                <a:lnTo>
                  <a:pt x="107251" y="3022"/>
                </a:lnTo>
                <a:lnTo>
                  <a:pt x="93713" y="0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541128" y="6224665"/>
            <a:ext cx="706755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20">
                <a:latin typeface="Century Schoolbook"/>
                <a:cs typeface="Century Schoolbook"/>
              </a:rPr>
              <a:t>Item</a:t>
            </a:r>
            <a:r>
              <a:rPr dirty="0" sz="1150" spc="-75">
                <a:latin typeface="Century Schoolbook"/>
                <a:cs typeface="Century Schoolbook"/>
              </a:rPr>
              <a:t> </a:t>
            </a:r>
            <a:r>
              <a:rPr dirty="0" sz="1150" spc="15">
                <a:latin typeface="Century Schoolbook"/>
                <a:cs typeface="Century Schoolbook"/>
              </a:rPr>
              <a:t>Bias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43499" y="6877182"/>
            <a:ext cx="2279650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05"/>
              </a:lnSpc>
            </a:pP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regularization</a:t>
            </a:r>
            <a:r>
              <a:rPr dirty="0" sz="1350" spc="-3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Parameters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79899" y="6924939"/>
            <a:ext cx="108585" cy="179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200" spc="-15" i="1">
                <a:latin typeface="Symbol"/>
                <a:cs typeface="Symbol"/>
              </a:rPr>
              <a:t>λ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11700" y="6238418"/>
            <a:ext cx="712470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50" spc="20">
                <a:latin typeface="Century Schoolbook"/>
                <a:cs typeface="Century Schoolbook"/>
              </a:rPr>
              <a:t>User</a:t>
            </a:r>
            <a:r>
              <a:rPr dirty="0" sz="1150" spc="-75">
                <a:latin typeface="Century Schoolbook"/>
                <a:cs typeface="Century Schoolbook"/>
              </a:rPr>
              <a:t> </a:t>
            </a:r>
            <a:r>
              <a:rPr dirty="0" sz="1150" spc="15">
                <a:latin typeface="Century Schoolbook"/>
                <a:cs typeface="Century Schoolbook"/>
              </a:rPr>
              <a:t>Bias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/>
              <a:t>Optimize </a:t>
            </a:r>
            <a:r>
              <a:rPr dirty="0" sz="3550" spc="-25"/>
              <a:t>Factor</a:t>
            </a:r>
            <a:r>
              <a:rPr dirty="0" sz="3550" spc="-85"/>
              <a:t> </a:t>
            </a:r>
            <a:r>
              <a:rPr dirty="0" sz="3550" spc="-20"/>
              <a:t>Vectors</a:t>
            </a:r>
            <a:endParaRPr sz="355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 spc="20"/>
              <a:t>13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37031" y="2119512"/>
            <a:ext cx="6544309" cy="2743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8925" marR="5080" indent="-276225">
              <a:lnSpc>
                <a:spcPct val="101699"/>
              </a:lnSpc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Find optimal </a:t>
            </a:r>
            <a:r>
              <a:rPr dirty="0" sz="2350" spc="5">
                <a:latin typeface="Century Schoolbook"/>
                <a:cs typeface="Century Schoolbook"/>
              </a:rPr>
              <a:t>factor vectors - </a:t>
            </a:r>
            <a:r>
              <a:rPr dirty="0" sz="2350" spc="10">
                <a:latin typeface="Century Schoolbook"/>
                <a:cs typeface="Century Schoolbook"/>
              </a:rPr>
              <a:t>minimizing </a:t>
            </a:r>
            <a:r>
              <a:rPr dirty="0" sz="2350" spc="5">
                <a:latin typeface="Century Schoolbook"/>
                <a:cs typeface="Century Schoolbook"/>
              </a:rPr>
              <a:t>cost  </a:t>
            </a:r>
            <a:r>
              <a:rPr dirty="0" sz="2350" spc="10">
                <a:latin typeface="Century Schoolbook"/>
                <a:cs typeface="Century Schoolbook"/>
              </a:rPr>
              <a:t>function</a:t>
            </a:r>
            <a:endParaRPr sz="23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640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Algorithms:</a:t>
            </a:r>
            <a:endParaRPr sz="2350">
              <a:latin typeface="Century Schoolbook"/>
              <a:cs typeface="Century Schoolbook"/>
            </a:endParaRPr>
          </a:p>
          <a:p>
            <a:pPr lvl="1" marL="647700" indent="-271145">
              <a:lnSpc>
                <a:spcPct val="100000"/>
              </a:lnSpc>
              <a:spcBef>
                <a:spcPts val="450"/>
              </a:spcBef>
              <a:buClr>
                <a:srgbClr val="FE8637"/>
              </a:buClr>
              <a:buSzPct val="80487"/>
              <a:buFont typeface="Wingdings 2"/>
              <a:buChar char=""/>
              <a:tabLst>
                <a:tab pos="648335" algn="l"/>
              </a:tabLst>
            </a:pPr>
            <a:r>
              <a:rPr dirty="0" sz="2050" spc="10">
                <a:latin typeface="Century Schoolbook"/>
                <a:cs typeface="Century Schoolbook"/>
              </a:rPr>
              <a:t>Stochastic gradient</a:t>
            </a:r>
            <a:r>
              <a:rPr dirty="0" sz="2050" spc="-25">
                <a:latin typeface="Century Schoolbook"/>
                <a:cs typeface="Century Schoolbook"/>
              </a:rPr>
              <a:t> </a:t>
            </a:r>
            <a:r>
              <a:rPr dirty="0" sz="2050" spc="10">
                <a:latin typeface="Century Schoolbook"/>
                <a:cs typeface="Century Schoolbook"/>
              </a:rPr>
              <a:t>descent</a:t>
            </a:r>
            <a:endParaRPr sz="2050">
              <a:latin typeface="Century Schoolbook"/>
              <a:cs typeface="Century Schoolbook"/>
            </a:endParaRPr>
          </a:p>
          <a:p>
            <a:pPr lvl="1" marL="647700" indent="-271145">
              <a:lnSpc>
                <a:spcPct val="100000"/>
              </a:lnSpc>
              <a:spcBef>
                <a:spcPts val="605"/>
              </a:spcBef>
              <a:buClr>
                <a:srgbClr val="FE8637"/>
              </a:buClr>
              <a:buSzPct val="80487"/>
              <a:buFont typeface="Wingdings 2"/>
              <a:buChar char=""/>
              <a:tabLst>
                <a:tab pos="648335" algn="l"/>
              </a:tabLst>
            </a:pPr>
            <a:r>
              <a:rPr dirty="0" sz="2050" spc="10">
                <a:latin typeface="Century Schoolbook"/>
                <a:cs typeface="Century Schoolbook"/>
              </a:rPr>
              <a:t>Others: Alternating least squares</a:t>
            </a:r>
            <a:r>
              <a:rPr dirty="0" sz="2050" spc="-15">
                <a:latin typeface="Century Schoolbook"/>
                <a:cs typeface="Century Schoolbook"/>
              </a:rPr>
              <a:t> </a:t>
            </a:r>
            <a:r>
              <a:rPr dirty="0" sz="2050" spc="10">
                <a:latin typeface="Century Schoolbook"/>
                <a:cs typeface="Century Schoolbook"/>
              </a:rPr>
              <a:t>etc..</a:t>
            </a:r>
            <a:endParaRPr sz="20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595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Most frequently</a:t>
            </a:r>
            <a:r>
              <a:rPr dirty="0" sz="2350" spc="-80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use:</a:t>
            </a:r>
            <a:endParaRPr sz="2350">
              <a:latin typeface="Century Schoolbook"/>
              <a:cs typeface="Century Schoolbook"/>
            </a:endParaRPr>
          </a:p>
          <a:p>
            <a:pPr lvl="1" marL="647700" indent="-271145">
              <a:lnSpc>
                <a:spcPct val="100000"/>
              </a:lnSpc>
              <a:spcBef>
                <a:spcPts val="550"/>
              </a:spcBef>
              <a:buClr>
                <a:srgbClr val="FE8637"/>
              </a:buClr>
              <a:buSzPct val="80487"/>
              <a:buFont typeface="Wingdings 2"/>
              <a:buChar char=""/>
              <a:tabLst>
                <a:tab pos="648335" algn="l"/>
              </a:tabLst>
            </a:pPr>
            <a:r>
              <a:rPr dirty="0" sz="2050" spc="10">
                <a:latin typeface="Century Schoolbook"/>
                <a:cs typeface="Century Schoolbook"/>
              </a:rPr>
              <a:t>Stochastic gradient</a:t>
            </a:r>
            <a:r>
              <a:rPr dirty="0" sz="2050" spc="-25">
                <a:latin typeface="Century Schoolbook"/>
                <a:cs typeface="Century Schoolbook"/>
              </a:rPr>
              <a:t> </a:t>
            </a:r>
            <a:r>
              <a:rPr dirty="0" sz="2050" spc="10">
                <a:latin typeface="Century Schoolbook"/>
                <a:cs typeface="Century Schoolbook"/>
              </a:rPr>
              <a:t>descent</a:t>
            </a:r>
            <a:endParaRPr sz="20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/>
              <a:t>Matrix </a:t>
            </a:r>
            <a:r>
              <a:rPr dirty="0" sz="3550" spc="-10"/>
              <a:t>Factorization</a:t>
            </a:r>
            <a:r>
              <a:rPr dirty="0" sz="3550" spc="-50"/>
              <a:t> </a:t>
            </a:r>
            <a:r>
              <a:rPr dirty="0" sz="3550" spc="-55"/>
              <a:t>Tuning</a:t>
            </a:r>
            <a:endParaRPr sz="355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 spc="20"/>
              <a:t>13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37031" y="2125601"/>
            <a:ext cx="7527290" cy="31216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indent="-271145">
              <a:lnSpc>
                <a:spcPct val="100000"/>
              </a:lnSpc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5">
                <a:latin typeface="Century Schoolbook"/>
                <a:cs typeface="Century Schoolbook"/>
              </a:rPr>
              <a:t>Number </a:t>
            </a:r>
            <a:r>
              <a:rPr dirty="0" sz="2350" spc="10">
                <a:latin typeface="Century Schoolbook"/>
                <a:cs typeface="Century Schoolbook"/>
              </a:rPr>
              <a:t>of Factors in the Preference</a:t>
            </a:r>
            <a:r>
              <a:rPr dirty="0" sz="2350" spc="-80">
                <a:latin typeface="Century Schoolbook"/>
                <a:cs typeface="Century Schoolbook"/>
              </a:rPr>
              <a:t> </a:t>
            </a:r>
            <a:r>
              <a:rPr dirty="0" sz="2350" spc="5">
                <a:latin typeface="Century Schoolbook"/>
                <a:cs typeface="Century Schoolbook"/>
              </a:rPr>
              <a:t>vectors</a:t>
            </a:r>
            <a:endParaRPr sz="23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640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Learning Rate of Gradient</a:t>
            </a:r>
            <a:r>
              <a:rPr dirty="0" sz="2350" spc="-60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Descent</a:t>
            </a:r>
            <a:endParaRPr sz="2350">
              <a:latin typeface="Century Schoolbook"/>
              <a:cs typeface="Century Schoolbook"/>
            </a:endParaRPr>
          </a:p>
          <a:p>
            <a:pPr lvl="1" marL="640715" marR="5080" indent="-264160">
              <a:lnSpc>
                <a:spcPct val="100000"/>
              </a:lnSpc>
              <a:spcBef>
                <a:spcPts val="550"/>
              </a:spcBef>
              <a:buClr>
                <a:srgbClr val="FE8637"/>
              </a:buClr>
              <a:buSzPct val="80487"/>
              <a:buFont typeface="Wingdings 2"/>
              <a:buChar char=""/>
              <a:tabLst>
                <a:tab pos="648335" algn="l"/>
              </a:tabLst>
            </a:pPr>
            <a:r>
              <a:rPr dirty="0" sz="2050" spc="10">
                <a:latin typeface="Century Schoolbook"/>
                <a:cs typeface="Century Schoolbook"/>
              </a:rPr>
              <a:t>Best result usually coming from different learning rate  for different parameter. Especially user/item bias</a:t>
            </a:r>
            <a:r>
              <a:rPr dirty="0" sz="2050" spc="30">
                <a:latin typeface="Century Schoolbook"/>
                <a:cs typeface="Century Schoolbook"/>
              </a:rPr>
              <a:t> </a:t>
            </a:r>
            <a:r>
              <a:rPr dirty="0" sz="2050" spc="10">
                <a:latin typeface="Century Schoolbook"/>
                <a:cs typeface="Century Schoolbook"/>
              </a:rPr>
              <a:t>terms.</a:t>
            </a:r>
            <a:endParaRPr sz="20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600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Parameters in Factorization</a:t>
            </a:r>
            <a:r>
              <a:rPr dirty="0" sz="2350" spc="-65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Model</a:t>
            </a:r>
            <a:endParaRPr sz="2350">
              <a:latin typeface="Century Schoolbook"/>
              <a:cs typeface="Century Schoolbook"/>
            </a:endParaRPr>
          </a:p>
          <a:p>
            <a:pPr lvl="1" marL="647700" indent="-271145">
              <a:lnSpc>
                <a:spcPct val="100000"/>
              </a:lnSpc>
              <a:spcBef>
                <a:spcPts val="550"/>
              </a:spcBef>
              <a:buClr>
                <a:srgbClr val="FE8637"/>
              </a:buClr>
              <a:buSzPct val="80487"/>
              <a:buFont typeface="Wingdings 2"/>
              <a:buChar char=""/>
              <a:tabLst>
                <a:tab pos="648335" algn="l"/>
              </a:tabLst>
            </a:pPr>
            <a:r>
              <a:rPr dirty="0" sz="2050" spc="15">
                <a:latin typeface="Century Schoolbook"/>
                <a:cs typeface="Century Schoolbook"/>
              </a:rPr>
              <a:t>Time </a:t>
            </a:r>
            <a:r>
              <a:rPr dirty="0" sz="2050" spc="10">
                <a:latin typeface="Century Schoolbook"/>
                <a:cs typeface="Century Schoolbook"/>
              </a:rPr>
              <a:t>dependent</a:t>
            </a:r>
            <a:r>
              <a:rPr dirty="0" sz="2050" spc="-20">
                <a:latin typeface="Century Schoolbook"/>
                <a:cs typeface="Century Schoolbook"/>
              </a:rPr>
              <a:t> </a:t>
            </a:r>
            <a:r>
              <a:rPr dirty="0" sz="2050" spc="10">
                <a:latin typeface="Century Schoolbook"/>
                <a:cs typeface="Century Schoolbook"/>
              </a:rPr>
              <a:t>parameters</a:t>
            </a:r>
            <a:endParaRPr sz="2050">
              <a:latin typeface="Century Schoolbook"/>
              <a:cs typeface="Century Schoolbook"/>
            </a:endParaRPr>
          </a:p>
          <a:p>
            <a:pPr lvl="1" marL="647700" indent="-271145">
              <a:lnSpc>
                <a:spcPct val="100000"/>
              </a:lnSpc>
              <a:spcBef>
                <a:spcPts val="505"/>
              </a:spcBef>
              <a:buClr>
                <a:srgbClr val="FE8637"/>
              </a:buClr>
              <a:buSzPct val="80487"/>
              <a:buFont typeface="Wingdings 2"/>
              <a:buChar char=""/>
              <a:tabLst>
                <a:tab pos="648335" algn="l"/>
              </a:tabLst>
            </a:pPr>
            <a:r>
              <a:rPr dirty="0" sz="2050" spc="10">
                <a:latin typeface="Century Schoolbook"/>
                <a:cs typeface="Century Schoolbook"/>
              </a:rPr>
              <a:t>Seasonality dependent</a:t>
            </a:r>
            <a:r>
              <a:rPr dirty="0" sz="2050" spc="20">
                <a:latin typeface="Century Schoolbook"/>
                <a:cs typeface="Century Schoolbook"/>
              </a:rPr>
              <a:t> </a:t>
            </a:r>
            <a:r>
              <a:rPr dirty="0" sz="2050" spc="10">
                <a:latin typeface="Century Schoolbook"/>
                <a:cs typeface="Century Schoolbook"/>
              </a:rPr>
              <a:t>parameters</a:t>
            </a:r>
            <a:endParaRPr sz="20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595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Many other considerations</a:t>
            </a:r>
            <a:r>
              <a:rPr dirty="0" sz="2350" spc="-70">
                <a:latin typeface="Century Schoolbook"/>
                <a:cs typeface="Century Schoolbook"/>
              </a:rPr>
              <a:t> </a:t>
            </a:r>
            <a:r>
              <a:rPr dirty="0" sz="2350" spc="5">
                <a:latin typeface="Century Schoolbook"/>
                <a:cs typeface="Century Schoolbook"/>
              </a:rPr>
              <a:t>!</a:t>
            </a:r>
            <a:endParaRPr sz="23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/>
              <a:t>High-Level Implementation</a:t>
            </a:r>
            <a:r>
              <a:rPr dirty="0" sz="3550" spc="-10"/>
              <a:t> </a:t>
            </a:r>
            <a:r>
              <a:rPr dirty="0" sz="3550"/>
              <a:t>Steps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1037031" y="2125601"/>
            <a:ext cx="7598409" cy="4541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8925" indent="-276225">
              <a:lnSpc>
                <a:spcPct val="100000"/>
              </a:lnSpc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Construct User-Item Matrix (sparse data</a:t>
            </a:r>
            <a:r>
              <a:rPr dirty="0" sz="2350" spc="-25">
                <a:latin typeface="Century Schoolbook"/>
                <a:cs typeface="Century Schoolbook"/>
              </a:rPr>
              <a:t> </a:t>
            </a:r>
            <a:r>
              <a:rPr dirty="0" sz="2350" spc="5">
                <a:latin typeface="Century Schoolbook"/>
                <a:cs typeface="Century Schoolbook"/>
              </a:rPr>
              <a:t>structure!)</a:t>
            </a:r>
            <a:endParaRPr sz="23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640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Define factorization model </a:t>
            </a:r>
            <a:r>
              <a:rPr dirty="0" sz="2350" spc="5">
                <a:latin typeface="Century Schoolbook"/>
                <a:cs typeface="Century Schoolbook"/>
              </a:rPr>
              <a:t>- </a:t>
            </a:r>
            <a:r>
              <a:rPr dirty="0" sz="2350" spc="10">
                <a:latin typeface="Century Schoolbook"/>
                <a:cs typeface="Century Schoolbook"/>
              </a:rPr>
              <a:t>Cost</a:t>
            </a:r>
            <a:r>
              <a:rPr dirty="0" sz="2350" spc="-70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function</a:t>
            </a:r>
            <a:endParaRPr sz="23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640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Take out global</a:t>
            </a:r>
            <a:r>
              <a:rPr dirty="0" sz="2350" spc="-80">
                <a:latin typeface="Century Schoolbook"/>
                <a:cs typeface="Century Schoolbook"/>
              </a:rPr>
              <a:t> </a:t>
            </a:r>
            <a:r>
              <a:rPr dirty="0" sz="2350" spc="15">
                <a:latin typeface="Century Schoolbook"/>
                <a:cs typeface="Century Schoolbook"/>
              </a:rPr>
              <a:t>mean</a:t>
            </a:r>
            <a:endParaRPr sz="2350">
              <a:latin typeface="Century Schoolbook"/>
              <a:cs typeface="Century Schoolbook"/>
            </a:endParaRPr>
          </a:p>
          <a:p>
            <a:pPr marL="288925" marR="1153160" indent="-276225">
              <a:lnSpc>
                <a:spcPct val="101699"/>
              </a:lnSpc>
              <a:spcBef>
                <a:spcPts val="495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Decide what parameters in the model.</a:t>
            </a:r>
            <a:r>
              <a:rPr dirty="0" sz="2350" spc="-60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(bias,  preference </a:t>
            </a:r>
            <a:r>
              <a:rPr dirty="0" sz="2350" spc="5">
                <a:latin typeface="Century Schoolbook"/>
                <a:cs typeface="Century Schoolbook"/>
              </a:rPr>
              <a:t>factor, </a:t>
            </a:r>
            <a:r>
              <a:rPr dirty="0" sz="2350" spc="10">
                <a:latin typeface="Century Schoolbook"/>
                <a:cs typeface="Century Schoolbook"/>
              </a:rPr>
              <a:t>anything else?</a:t>
            </a:r>
            <a:r>
              <a:rPr dirty="0" sz="2350" spc="-30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SVD++)</a:t>
            </a:r>
            <a:endParaRPr sz="23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640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Minimizing </a:t>
            </a:r>
            <a:r>
              <a:rPr dirty="0" sz="2350" spc="5">
                <a:latin typeface="Century Schoolbook"/>
                <a:cs typeface="Century Schoolbook"/>
              </a:rPr>
              <a:t>cost </a:t>
            </a:r>
            <a:r>
              <a:rPr dirty="0" sz="2350" spc="10">
                <a:latin typeface="Century Schoolbook"/>
                <a:cs typeface="Century Schoolbook"/>
              </a:rPr>
              <a:t>function </a:t>
            </a:r>
            <a:r>
              <a:rPr dirty="0" sz="2350" spc="5">
                <a:latin typeface="Century Schoolbook"/>
                <a:cs typeface="Century Schoolbook"/>
              </a:rPr>
              <a:t>- </a:t>
            </a:r>
            <a:r>
              <a:rPr dirty="0" sz="2350" spc="10">
                <a:latin typeface="Century Schoolbook"/>
                <a:cs typeface="Century Schoolbook"/>
              </a:rPr>
              <a:t>model</a:t>
            </a:r>
            <a:r>
              <a:rPr dirty="0" sz="2350" spc="-10">
                <a:latin typeface="Century Schoolbook"/>
                <a:cs typeface="Century Schoolbook"/>
              </a:rPr>
              <a:t> </a:t>
            </a:r>
            <a:r>
              <a:rPr dirty="0" sz="2350" spc="5">
                <a:latin typeface="Century Schoolbook"/>
                <a:cs typeface="Century Schoolbook"/>
              </a:rPr>
              <a:t>fitting</a:t>
            </a:r>
            <a:endParaRPr sz="2350">
              <a:latin typeface="Century Schoolbook"/>
              <a:cs typeface="Century Schoolbook"/>
            </a:endParaRPr>
          </a:p>
          <a:p>
            <a:pPr lvl="1" marL="647700" indent="-271145">
              <a:lnSpc>
                <a:spcPct val="100000"/>
              </a:lnSpc>
              <a:spcBef>
                <a:spcPts val="550"/>
              </a:spcBef>
              <a:buClr>
                <a:srgbClr val="FE8637"/>
              </a:buClr>
              <a:buSzPct val="80487"/>
              <a:buFont typeface="Wingdings 2"/>
              <a:buChar char=""/>
              <a:tabLst>
                <a:tab pos="648335" algn="l"/>
              </a:tabLst>
            </a:pPr>
            <a:r>
              <a:rPr dirty="0" sz="2050" spc="10">
                <a:latin typeface="Century Schoolbook"/>
                <a:cs typeface="Century Schoolbook"/>
              </a:rPr>
              <a:t>Stochastic gradient</a:t>
            </a:r>
            <a:r>
              <a:rPr dirty="0" sz="2050" spc="-25">
                <a:latin typeface="Century Schoolbook"/>
                <a:cs typeface="Century Schoolbook"/>
              </a:rPr>
              <a:t> </a:t>
            </a:r>
            <a:r>
              <a:rPr dirty="0" sz="2050" spc="10">
                <a:latin typeface="Century Schoolbook"/>
                <a:cs typeface="Century Schoolbook"/>
              </a:rPr>
              <a:t>descent</a:t>
            </a:r>
            <a:endParaRPr sz="2050">
              <a:latin typeface="Century Schoolbook"/>
              <a:cs typeface="Century Schoolbook"/>
            </a:endParaRPr>
          </a:p>
          <a:p>
            <a:pPr lvl="1" marL="647700" indent="-271145">
              <a:lnSpc>
                <a:spcPct val="100000"/>
              </a:lnSpc>
              <a:spcBef>
                <a:spcPts val="505"/>
              </a:spcBef>
              <a:buClr>
                <a:srgbClr val="FE8637"/>
              </a:buClr>
              <a:buSzPct val="80487"/>
              <a:buFont typeface="Wingdings 2"/>
              <a:buChar char=""/>
              <a:tabLst>
                <a:tab pos="648335" algn="l"/>
              </a:tabLst>
            </a:pPr>
            <a:r>
              <a:rPr dirty="0" sz="2050" spc="10">
                <a:latin typeface="Century Schoolbook"/>
                <a:cs typeface="Century Schoolbook"/>
              </a:rPr>
              <a:t>Alternating least</a:t>
            </a:r>
            <a:r>
              <a:rPr dirty="0" sz="2050" spc="-30">
                <a:latin typeface="Century Schoolbook"/>
                <a:cs typeface="Century Schoolbook"/>
              </a:rPr>
              <a:t> </a:t>
            </a:r>
            <a:r>
              <a:rPr dirty="0" sz="2050" spc="10">
                <a:latin typeface="Century Schoolbook"/>
                <a:cs typeface="Century Schoolbook"/>
              </a:rPr>
              <a:t>squares</a:t>
            </a:r>
            <a:endParaRPr sz="20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595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Assemble the</a:t>
            </a:r>
            <a:r>
              <a:rPr dirty="0" sz="2350" spc="-70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predictions</a:t>
            </a:r>
            <a:endParaRPr sz="23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640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Evaluate predictions (RMSE, </a:t>
            </a:r>
            <a:r>
              <a:rPr dirty="0" sz="2350" spc="15">
                <a:latin typeface="Century Schoolbook"/>
                <a:cs typeface="Century Schoolbook"/>
              </a:rPr>
              <a:t>MAE</a:t>
            </a:r>
            <a:r>
              <a:rPr dirty="0" sz="2350" spc="-45">
                <a:latin typeface="Century Schoolbook"/>
                <a:cs typeface="Century Schoolbook"/>
              </a:rPr>
              <a:t> </a:t>
            </a:r>
            <a:r>
              <a:rPr dirty="0" sz="2350" spc="5">
                <a:latin typeface="Century Schoolbook"/>
                <a:cs typeface="Century Schoolbook"/>
              </a:rPr>
              <a:t>etc..)</a:t>
            </a:r>
            <a:endParaRPr sz="23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640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Continue to tune the</a:t>
            </a:r>
            <a:r>
              <a:rPr dirty="0" sz="2350" spc="-60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model</a:t>
            </a:r>
            <a:endParaRPr sz="23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37716" y="6322762"/>
            <a:ext cx="227329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 b="1">
                <a:solidFill>
                  <a:srgbClr val="FFFFFF"/>
                </a:solidFill>
                <a:latin typeface="Century Schoolbook"/>
                <a:cs typeface="Century Schoolbook"/>
              </a:rPr>
              <a:t>15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 spc="5"/>
              <a:t>Thank</a:t>
            </a:r>
            <a:r>
              <a:rPr dirty="0" sz="3550" spc="-80"/>
              <a:t> </a:t>
            </a:r>
            <a:r>
              <a:rPr dirty="0" sz="3550" spc="-10"/>
              <a:t>you</a:t>
            </a:r>
            <a:endParaRPr sz="355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 spc="20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37031" y="2125601"/>
            <a:ext cx="3992245" cy="358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indent="-271145">
              <a:lnSpc>
                <a:spcPct val="100000"/>
              </a:lnSpc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Any question or</a:t>
            </a:r>
            <a:r>
              <a:rPr dirty="0" sz="2350" spc="-50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comment?</a:t>
            </a:r>
            <a:endParaRPr sz="23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2629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950"/>
              <a:t>A</a:t>
            </a:r>
            <a:r>
              <a:rPr dirty="0" sz="3950" spc="-5"/>
              <a:t>pp</a:t>
            </a:r>
            <a:r>
              <a:rPr dirty="0" sz="3950"/>
              <a:t>en</a:t>
            </a:r>
            <a:r>
              <a:rPr dirty="0" sz="3950" spc="-5"/>
              <a:t>d</a:t>
            </a:r>
            <a:r>
              <a:rPr dirty="0" sz="3950"/>
              <a:t>ix</a:t>
            </a:r>
            <a:endParaRPr sz="395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 spc="20"/>
              <a:t>16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37031" y="2125601"/>
            <a:ext cx="5840730" cy="12376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indent="-271145">
              <a:lnSpc>
                <a:spcPct val="100000"/>
              </a:lnSpc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Verdana"/>
                <a:cs typeface="Verdana"/>
              </a:rPr>
              <a:t>Stochastic </a:t>
            </a:r>
            <a:r>
              <a:rPr dirty="0" sz="2350" spc="5">
                <a:latin typeface="Verdana"/>
                <a:cs typeface="Verdana"/>
              </a:rPr>
              <a:t>Gradient</a:t>
            </a:r>
            <a:r>
              <a:rPr dirty="0" sz="2350" spc="-50">
                <a:latin typeface="Verdana"/>
                <a:cs typeface="Verdana"/>
              </a:rPr>
              <a:t> </a:t>
            </a:r>
            <a:r>
              <a:rPr dirty="0" sz="2350" spc="10">
                <a:latin typeface="Verdana"/>
                <a:cs typeface="Verdana"/>
              </a:rPr>
              <a:t>Descent</a:t>
            </a:r>
            <a:endParaRPr sz="2350">
              <a:latin typeface="Verdana"/>
              <a:cs typeface="Verdana"/>
            </a:endParaRPr>
          </a:p>
          <a:p>
            <a:pPr marL="283845" indent="-271145">
              <a:lnSpc>
                <a:spcPct val="100000"/>
              </a:lnSpc>
              <a:spcBef>
                <a:spcPts val="640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Verdana"/>
                <a:cs typeface="Verdana"/>
              </a:rPr>
              <a:t>Batch </a:t>
            </a:r>
            <a:r>
              <a:rPr dirty="0" sz="2350" spc="5">
                <a:latin typeface="Verdana"/>
                <a:cs typeface="Verdana"/>
              </a:rPr>
              <a:t>Gradient</a:t>
            </a:r>
            <a:r>
              <a:rPr dirty="0" sz="2350" spc="-60">
                <a:latin typeface="Verdana"/>
                <a:cs typeface="Verdana"/>
              </a:rPr>
              <a:t> </a:t>
            </a:r>
            <a:r>
              <a:rPr dirty="0" sz="2350" spc="10">
                <a:latin typeface="Verdana"/>
                <a:cs typeface="Verdana"/>
              </a:rPr>
              <a:t>Descent</a:t>
            </a:r>
            <a:endParaRPr sz="2350">
              <a:latin typeface="Verdana"/>
              <a:cs typeface="Verdana"/>
            </a:endParaRPr>
          </a:p>
          <a:p>
            <a:pPr marL="283845" indent="-271145">
              <a:lnSpc>
                <a:spcPct val="100000"/>
              </a:lnSpc>
              <a:spcBef>
                <a:spcPts val="640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Verdana"/>
                <a:cs typeface="Verdana"/>
              </a:rPr>
              <a:t>Singular </a:t>
            </a:r>
            <a:r>
              <a:rPr dirty="0" sz="2350" spc="-15">
                <a:latin typeface="Verdana"/>
                <a:cs typeface="Verdana"/>
              </a:rPr>
              <a:t>Value </a:t>
            </a:r>
            <a:r>
              <a:rPr dirty="0" sz="2350" spc="10">
                <a:latin typeface="Verdana"/>
                <a:cs typeface="Verdana"/>
              </a:rPr>
              <a:t>Decomposition (SVD)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/>
              <a:t>Stochastic </a:t>
            </a:r>
            <a:r>
              <a:rPr dirty="0" sz="3550" spc="-5"/>
              <a:t>Gradient</a:t>
            </a:r>
            <a:r>
              <a:rPr dirty="0" sz="3550" spc="-40"/>
              <a:t> </a:t>
            </a:r>
            <a:r>
              <a:rPr dirty="0" sz="3550" spc="5"/>
              <a:t>Descent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1012912" y="2286124"/>
            <a:ext cx="3937635" cy="607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5">
                <a:latin typeface="Century Schoolbook"/>
                <a:cs typeface="Century Schoolbook"/>
              </a:rPr>
              <a:t>Repeat </a:t>
            </a:r>
            <a:r>
              <a:rPr dirty="0" sz="1950" spc="10">
                <a:latin typeface="Century Schoolbook"/>
                <a:cs typeface="Century Schoolbook"/>
              </a:rPr>
              <a:t>Until </a:t>
            </a:r>
            <a:r>
              <a:rPr dirty="0" sz="1950" spc="15">
                <a:latin typeface="Century Schoolbook"/>
                <a:cs typeface="Century Schoolbook"/>
              </a:rPr>
              <a:t>Convergence</a:t>
            </a:r>
            <a:r>
              <a:rPr dirty="0" sz="1950" spc="-85">
                <a:latin typeface="Century Schoolbook"/>
                <a:cs typeface="Century Schoolbook"/>
              </a:rPr>
              <a:t> </a:t>
            </a:r>
            <a:r>
              <a:rPr dirty="0" sz="1950" spc="5">
                <a:latin typeface="Century Schoolbook"/>
                <a:cs typeface="Century Schoolbook"/>
              </a:rPr>
              <a:t>{</a:t>
            </a:r>
            <a:endParaRPr sz="1950">
              <a:latin typeface="Century Schoolbook"/>
              <a:cs typeface="Century Schoolbook"/>
            </a:endParaRPr>
          </a:p>
          <a:p>
            <a:pPr marL="464820">
              <a:lnSpc>
                <a:spcPct val="100000"/>
              </a:lnSpc>
              <a:spcBef>
                <a:spcPts val="30"/>
              </a:spcBef>
            </a:pPr>
            <a:r>
              <a:rPr dirty="0" sz="1950" spc="10">
                <a:latin typeface="Century Schoolbook"/>
                <a:cs typeface="Century Schoolbook"/>
              </a:rPr>
              <a:t>for i=1 to </a:t>
            </a:r>
            <a:r>
              <a:rPr dirty="0" sz="1950" spc="25">
                <a:latin typeface="Century Schoolbook"/>
                <a:cs typeface="Century Schoolbook"/>
              </a:rPr>
              <a:t>m </a:t>
            </a:r>
            <a:r>
              <a:rPr dirty="0" sz="1950" spc="10">
                <a:latin typeface="Century Schoolbook"/>
                <a:cs typeface="Century Schoolbook"/>
              </a:rPr>
              <a:t>in </a:t>
            </a:r>
            <a:r>
              <a:rPr dirty="0" sz="1950" spc="15">
                <a:latin typeface="Century Schoolbook"/>
                <a:cs typeface="Century Schoolbook"/>
              </a:rPr>
              <a:t>random </a:t>
            </a:r>
            <a:r>
              <a:rPr dirty="0" sz="1950" spc="10">
                <a:latin typeface="Century Schoolbook"/>
                <a:cs typeface="Century Schoolbook"/>
              </a:rPr>
              <a:t>order</a:t>
            </a:r>
            <a:r>
              <a:rPr dirty="0" sz="1950" spc="-85">
                <a:latin typeface="Century Schoolbook"/>
                <a:cs typeface="Century Schoolbook"/>
              </a:rPr>
              <a:t> </a:t>
            </a:r>
            <a:r>
              <a:rPr dirty="0" sz="1950" spc="5">
                <a:latin typeface="Century Schoolbook"/>
                <a:cs typeface="Century Schoolbook"/>
              </a:rPr>
              <a:t>{</a:t>
            </a:r>
            <a:endParaRPr sz="19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8314" y="2889069"/>
            <a:ext cx="1360805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0">
                <a:latin typeface="Century Schoolbook"/>
                <a:cs typeface="Century Schoolbook"/>
              </a:rPr>
              <a:t>(for every</a:t>
            </a:r>
            <a:r>
              <a:rPr dirty="0" sz="1950" spc="-65">
                <a:latin typeface="Century Schoolbook"/>
                <a:cs typeface="Century Schoolbook"/>
              </a:rPr>
              <a:t> </a:t>
            </a:r>
            <a:r>
              <a:rPr dirty="0" sz="1950" spc="5">
                <a:latin typeface="Century Schoolbook"/>
                <a:cs typeface="Century Schoolbook"/>
              </a:rPr>
              <a:t>j)</a:t>
            </a:r>
            <a:endParaRPr sz="195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5125" y="3190555"/>
            <a:ext cx="109220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5">
                <a:latin typeface="Century Schoolbook"/>
                <a:cs typeface="Century Schoolbook"/>
              </a:rPr>
              <a:t>}</a:t>
            </a:r>
            <a:endParaRPr sz="195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2912" y="3492027"/>
            <a:ext cx="109220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5">
                <a:latin typeface="Century Schoolbook"/>
                <a:cs typeface="Century Schoolbook"/>
              </a:rPr>
              <a:t>}</a:t>
            </a:r>
            <a:endParaRPr sz="195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9405" y="2868645"/>
            <a:ext cx="1943100" cy="4343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185" i="1">
                <a:latin typeface="Symbol"/>
                <a:cs typeface="Symbol"/>
              </a:rPr>
              <a:t></a:t>
            </a:r>
            <a:r>
              <a:rPr dirty="0" sz="2400" spc="-180" i="1">
                <a:latin typeface="Times New Roman"/>
                <a:cs typeface="Times New Roman"/>
              </a:rPr>
              <a:t> </a:t>
            </a:r>
            <a:r>
              <a:rPr dirty="0" baseline="-24691" sz="2025" spc="104" i="1">
                <a:latin typeface="Times New Roman"/>
                <a:cs typeface="Times New Roman"/>
              </a:rPr>
              <a:t>j</a:t>
            </a:r>
            <a:r>
              <a:rPr dirty="0" baseline="-24691" sz="2025" spc="187" i="1">
                <a:latin typeface="Times New Roman"/>
                <a:cs typeface="Times New Roman"/>
              </a:rPr>
              <a:t> </a:t>
            </a:r>
            <a:r>
              <a:rPr dirty="0" sz="2300" spc="90">
                <a:latin typeface="Times New Roman"/>
                <a:cs typeface="Times New Roman"/>
              </a:rPr>
              <a:t>:</a:t>
            </a:r>
            <a:r>
              <a:rPr dirty="0" sz="2300" spc="90">
                <a:latin typeface="Symbol"/>
                <a:cs typeface="Symbol"/>
              </a:rPr>
              <a:t></a:t>
            </a:r>
            <a:r>
              <a:rPr dirty="0" sz="2300" spc="-145">
                <a:latin typeface="Times New Roman"/>
                <a:cs typeface="Times New Roman"/>
              </a:rPr>
              <a:t> </a:t>
            </a:r>
            <a:r>
              <a:rPr dirty="0" sz="2400" spc="185" i="1">
                <a:latin typeface="Symbol"/>
                <a:cs typeface="Symbol"/>
              </a:rPr>
              <a:t></a:t>
            </a:r>
            <a:r>
              <a:rPr dirty="0" sz="2400" spc="-155" i="1">
                <a:latin typeface="Times New Roman"/>
                <a:cs typeface="Times New Roman"/>
              </a:rPr>
              <a:t> </a:t>
            </a:r>
            <a:r>
              <a:rPr dirty="0" baseline="-24691" sz="2025" spc="104" i="1">
                <a:latin typeface="Times New Roman"/>
                <a:cs typeface="Times New Roman"/>
              </a:rPr>
              <a:t>j</a:t>
            </a:r>
            <a:r>
              <a:rPr dirty="0" baseline="-24691" sz="2025" spc="187" i="1">
                <a:latin typeface="Times New Roman"/>
                <a:cs typeface="Times New Roman"/>
              </a:rPr>
              <a:t> </a:t>
            </a:r>
            <a:r>
              <a:rPr dirty="0" sz="2300" spc="250">
                <a:latin typeface="Symbol"/>
                <a:cs typeface="Symbol"/>
              </a:rPr>
              <a:t></a:t>
            </a:r>
            <a:r>
              <a:rPr dirty="0" sz="2300" spc="-145">
                <a:latin typeface="Times New Roman"/>
                <a:cs typeface="Times New Roman"/>
              </a:rPr>
              <a:t> </a:t>
            </a:r>
            <a:r>
              <a:rPr dirty="0" sz="2400" spc="330" i="1">
                <a:latin typeface="Symbol"/>
                <a:cs typeface="Symbol"/>
              </a:rPr>
              <a:t></a:t>
            </a:r>
            <a:r>
              <a:rPr dirty="0" sz="2300" spc="330">
                <a:latin typeface="Times New Roman"/>
                <a:cs typeface="Times New Roman"/>
              </a:rPr>
              <a:t>(</a:t>
            </a:r>
            <a:r>
              <a:rPr dirty="0" sz="2300" spc="330" i="1">
                <a:latin typeface="Times New Roman"/>
                <a:cs typeface="Times New Roman"/>
              </a:rPr>
              <a:t>y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6493" y="2869773"/>
            <a:ext cx="1460500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22375" algn="l"/>
              </a:tabLst>
            </a:pPr>
            <a:r>
              <a:rPr dirty="0" sz="1350" spc="165">
                <a:latin typeface="Times New Roman"/>
                <a:cs typeface="Times New Roman"/>
              </a:rPr>
              <a:t>(</a:t>
            </a:r>
            <a:r>
              <a:rPr dirty="0" sz="1350" spc="165" i="1">
                <a:latin typeface="Times New Roman"/>
                <a:cs typeface="Times New Roman"/>
              </a:rPr>
              <a:t>i</a:t>
            </a:r>
            <a:r>
              <a:rPr dirty="0" sz="1350" spc="165">
                <a:latin typeface="Times New Roman"/>
                <a:cs typeface="Times New Roman"/>
              </a:rPr>
              <a:t>)	</a:t>
            </a:r>
            <a:r>
              <a:rPr dirty="0" sz="1350" spc="85">
                <a:latin typeface="Times New Roman"/>
                <a:cs typeface="Times New Roman"/>
              </a:rPr>
              <a:t>(</a:t>
            </a:r>
            <a:r>
              <a:rPr dirty="0" sz="1350" spc="-280">
                <a:latin typeface="Times New Roman"/>
                <a:cs typeface="Times New Roman"/>
              </a:rPr>
              <a:t> </a:t>
            </a:r>
            <a:r>
              <a:rPr dirty="0" sz="1350" spc="125" i="1">
                <a:latin typeface="Times New Roman"/>
                <a:cs typeface="Times New Roman"/>
              </a:rPr>
              <a:t>i</a:t>
            </a:r>
            <a:r>
              <a:rPr dirty="0" sz="1350" spc="12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9848" y="2881345"/>
            <a:ext cx="1712595" cy="431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75590" indent="-262890">
              <a:lnSpc>
                <a:spcPct val="100000"/>
              </a:lnSpc>
              <a:buFont typeface="Symbol"/>
              <a:buChar char=""/>
              <a:tabLst>
                <a:tab pos="276225" algn="l"/>
                <a:tab pos="1163320" algn="l"/>
              </a:tabLst>
            </a:pPr>
            <a:r>
              <a:rPr dirty="0" sz="2300" spc="65" i="1">
                <a:latin typeface="Times New Roman"/>
                <a:cs typeface="Times New Roman"/>
              </a:rPr>
              <a:t>h</a:t>
            </a:r>
            <a:r>
              <a:rPr dirty="0" baseline="-23809" sz="2100" spc="97" i="1">
                <a:latin typeface="Symbol"/>
                <a:cs typeface="Symbol"/>
              </a:rPr>
              <a:t></a:t>
            </a:r>
            <a:r>
              <a:rPr dirty="0" baseline="-23809" sz="2100" spc="-52" i="1">
                <a:latin typeface="Times New Roman"/>
                <a:cs typeface="Times New Roman"/>
              </a:rPr>
              <a:t> </a:t>
            </a:r>
            <a:r>
              <a:rPr dirty="0" sz="2300" spc="275">
                <a:latin typeface="Times New Roman"/>
                <a:cs typeface="Times New Roman"/>
              </a:rPr>
              <a:t>(</a:t>
            </a:r>
            <a:r>
              <a:rPr dirty="0" sz="2300" spc="275" i="1">
                <a:latin typeface="Times New Roman"/>
                <a:cs typeface="Times New Roman"/>
              </a:rPr>
              <a:t>x	</a:t>
            </a:r>
            <a:r>
              <a:rPr dirty="0" sz="2300" spc="235">
                <a:latin typeface="Times New Roman"/>
                <a:cs typeface="Times New Roman"/>
              </a:rPr>
              <a:t>))</a:t>
            </a:r>
            <a:r>
              <a:rPr dirty="0" sz="2300" spc="235" i="1">
                <a:latin typeface="Times New Roman"/>
                <a:cs typeface="Times New Roman"/>
              </a:rPr>
              <a:t>x</a:t>
            </a:r>
            <a:r>
              <a:rPr dirty="0" sz="2300" spc="-165" i="1">
                <a:latin typeface="Times New Roman"/>
                <a:cs typeface="Times New Roman"/>
              </a:rPr>
              <a:t> </a:t>
            </a:r>
            <a:r>
              <a:rPr dirty="0" baseline="-24691" sz="2025" spc="104" i="1">
                <a:latin typeface="Times New Roman"/>
                <a:cs typeface="Times New Roman"/>
              </a:rPr>
              <a:t>j</a:t>
            </a:r>
            <a:endParaRPr baseline="-24691" sz="20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46067" y="2869773"/>
            <a:ext cx="250825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85">
                <a:latin typeface="Times New Roman"/>
                <a:cs typeface="Times New Roman"/>
              </a:rPr>
              <a:t>(</a:t>
            </a:r>
            <a:r>
              <a:rPr dirty="0" sz="1350" spc="-280">
                <a:latin typeface="Times New Roman"/>
                <a:cs typeface="Times New Roman"/>
              </a:rPr>
              <a:t> </a:t>
            </a:r>
            <a:r>
              <a:rPr dirty="0" sz="1350" spc="125" i="1">
                <a:latin typeface="Times New Roman"/>
                <a:cs typeface="Times New Roman"/>
              </a:rPr>
              <a:t>i</a:t>
            </a:r>
            <a:r>
              <a:rPr dirty="0" sz="1350" spc="125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8705" y="3275211"/>
            <a:ext cx="2547848" cy="14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67818" y="3319624"/>
            <a:ext cx="2429510" cy="1905"/>
          </a:xfrm>
          <a:custGeom>
            <a:avLst/>
            <a:gdLst/>
            <a:ahLst/>
            <a:cxnLst/>
            <a:rect l="l" t="t" r="r" b="b"/>
            <a:pathLst>
              <a:path w="2429510" h="1904">
                <a:moveTo>
                  <a:pt x="0" y="0"/>
                </a:moveTo>
                <a:lnTo>
                  <a:pt x="2429079" y="1572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24199" y="3370837"/>
            <a:ext cx="188912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entury Schoolbook"/>
                <a:cs typeface="Century Schoolbook"/>
              </a:rPr>
              <a:t>partial derivative</a:t>
            </a:r>
            <a:r>
              <a:rPr dirty="0" sz="1350" spc="-7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term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 spc="20"/>
              <a:t>16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2912" y="4375945"/>
            <a:ext cx="1696085" cy="27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5">
                <a:latin typeface="Century Schoolbook"/>
                <a:cs typeface="Century Schoolbook"/>
              </a:rPr>
              <a:t>Your code</a:t>
            </a:r>
            <a:r>
              <a:rPr dirty="0" sz="1750" spc="-95">
                <a:latin typeface="Century Schoolbook"/>
                <a:cs typeface="Century Schoolbook"/>
              </a:rPr>
              <a:t> </a:t>
            </a:r>
            <a:r>
              <a:rPr dirty="0" sz="1750" spc="15">
                <a:latin typeface="Century Schoolbook"/>
                <a:cs typeface="Century Schoolbook"/>
              </a:rPr>
              <a:t>Here:</a:t>
            </a:r>
            <a:endParaRPr sz="17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/>
              <a:t>Batch </a:t>
            </a:r>
            <a:r>
              <a:rPr dirty="0" sz="3550" spc="-5"/>
              <a:t>Gradient</a:t>
            </a:r>
            <a:r>
              <a:rPr dirty="0" sz="3550" spc="-60"/>
              <a:t> </a:t>
            </a:r>
            <a:r>
              <a:rPr dirty="0" sz="3550" spc="5"/>
              <a:t>Descent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5968105" y="2729100"/>
            <a:ext cx="1360805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0">
                <a:latin typeface="Century Schoolbook"/>
                <a:cs typeface="Century Schoolbook"/>
              </a:rPr>
              <a:t>(for every</a:t>
            </a:r>
            <a:r>
              <a:rPr dirty="0" sz="1950" spc="-65">
                <a:latin typeface="Century Schoolbook"/>
                <a:cs typeface="Century Schoolbook"/>
              </a:rPr>
              <a:t> </a:t>
            </a:r>
            <a:r>
              <a:rPr dirty="0" sz="1950" spc="5">
                <a:latin typeface="Century Schoolbook"/>
                <a:cs typeface="Century Schoolbook"/>
              </a:rPr>
              <a:t>j)</a:t>
            </a:r>
            <a:endParaRPr sz="19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912" y="3332045"/>
            <a:ext cx="109220" cy="306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5">
                <a:latin typeface="Century Schoolbook"/>
                <a:cs typeface="Century Schoolbook"/>
              </a:rPr>
              <a:t>}</a:t>
            </a:r>
            <a:endParaRPr sz="195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9376" y="2658724"/>
            <a:ext cx="1512570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266190" algn="l"/>
              </a:tabLst>
            </a:pPr>
            <a:r>
              <a:rPr dirty="0" sz="1400" spc="170">
                <a:latin typeface="Times New Roman"/>
                <a:cs typeface="Times New Roman"/>
              </a:rPr>
              <a:t>(</a:t>
            </a:r>
            <a:r>
              <a:rPr dirty="0" sz="1400" spc="170" i="1">
                <a:latin typeface="Times New Roman"/>
                <a:cs typeface="Times New Roman"/>
              </a:rPr>
              <a:t>i</a:t>
            </a:r>
            <a:r>
              <a:rPr dirty="0" sz="1400" spc="170">
                <a:latin typeface="Times New Roman"/>
                <a:cs typeface="Times New Roman"/>
              </a:rPr>
              <a:t>)	</a:t>
            </a:r>
            <a:r>
              <a:rPr dirty="0" sz="1400" spc="90">
                <a:latin typeface="Times New Roman"/>
                <a:cs typeface="Times New Roman"/>
              </a:rPr>
              <a:t>(</a:t>
            </a:r>
            <a:r>
              <a:rPr dirty="0" sz="1400" spc="-290">
                <a:latin typeface="Times New Roman"/>
                <a:cs typeface="Times New Roman"/>
              </a:rPr>
              <a:t> </a:t>
            </a:r>
            <a:r>
              <a:rPr dirty="0" sz="1400" spc="130" i="1">
                <a:latin typeface="Times New Roman"/>
                <a:cs typeface="Times New Roman"/>
              </a:rPr>
              <a:t>i</a:t>
            </a:r>
            <a:r>
              <a:rPr dirty="0" sz="1400" spc="13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3733" y="2668745"/>
            <a:ext cx="1773555" cy="449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5115" indent="-272415">
              <a:lnSpc>
                <a:spcPct val="100000"/>
              </a:lnSpc>
              <a:buFont typeface="Symbol"/>
              <a:buChar char=""/>
              <a:tabLst>
                <a:tab pos="285750" algn="l"/>
                <a:tab pos="1205230" algn="l"/>
              </a:tabLst>
            </a:pPr>
            <a:r>
              <a:rPr dirty="0" sz="2400" spc="65" i="1">
                <a:latin typeface="Times New Roman"/>
                <a:cs typeface="Times New Roman"/>
              </a:rPr>
              <a:t>h</a:t>
            </a:r>
            <a:r>
              <a:rPr dirty="0" baseline="-22988" sz="2175" spc="97" i="1">
                <a:latin typeface="Symbol"/>
                <a:cs typeface="Symbol"/>
              </a:rPr>
              <a:t></a:t>
            </a:r>
            <a:r>
              <a:rPr dirty="0" baseline="-22988" sz="2175" spc="-52" i="1">
                <a:latin typeface="Times New Roman"/>
                <a:cs typeface="Times New Roman"/>
              </a:rPr>
              <a:t> </a:t>
            </a:r>
            <a:r>
              <a:rPr dirty="0" sz="2400" spc="280">
                <a:latin typeface="Times New Roman"/>
                <a:cs typeface="Times New Roman"/>
              </a:rPr>
              <a:t>(</a:t>
            </a:r>
            <a:r>
              <a:rPr dirty="0" sz="2400" spc="280" i="1">
                <a:latin typeface="Times New Roman"/>
                <a:cs typeface="Times New Roman"/>
              </a:rPr>
              <a:t>x	</a:t>
            </a:r>
            <a:r>
              <a:rPr dirty="0" sz="2400" spc="240">
                <a:latin typeface="Times New Roman"/>
                <a:cs typeface="Times New Roman"/>
              </a:rPr>
              <a:t>))</a:t>
            </a:r>
            <a:r>
              <a:rPr dirty="0" sz="2400" spc="240" i="1">
                <a:latin typeface="Times New Roman"/>
                <a:cs typeface="Times New Roman"/>
              </a:rPr>
              <a:t>x</a:t>
            </a:r>
            <a:r>
              <a:rPr dirty="0" sz="2400" spc="-185" i="1">
                <a:latin typeface="Times New Roman"/>
                <a:cs typeface="Times New Roman"/>
              </a:rPr>
              <a:t> </a:t>
            </a:r>
            <a:r>
              <a:rPr dirty="0" baseline="-23809" sz="2100" spc="112" i="1">
                <a:latin typeface="Times New Roman"/>
                <a:cs typeface="Times New Roman"/>
              </a:rPr>
              <a:t>j</a:t>
            </a:r>
            <a:endParaRPr baseline="-23809"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7478" y="2658724"/>
            <a:ext cx="259079" cy="2355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90">
                <a:latin typeface="Times New Roman"/>
                <a:cs typeface="Times New Roman"/>
              </a:rPr>
              <a:t>(</a:t>
            </a:r>
            <a:r>
              <a:rPr dirty="0" sz="1400" spc="-290">
                <a:latin typeface="Times New Roman"/>
                <a:cs typeface="Times New Roman"/>
              </a:rPr>
              <a:t> </a:t>
            </a:r>
            <a:r>
              <a:rPr dirty="0" sz="1400" spc="130" i="1">
                <a:latin typeface="Times New Roman"/>
                <a:cs typeface="Times New Roman"/>
              </a:rPr>
              <a:t>i</a:t>
            </a:r>
            <a:r>
              <a:rPr dirty="0" sz="1400" spc="13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7638" y="3120773"/>
            <a:ext cx="313690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75" i="1">
                <a:latin typeface="Times New Roman"/>
                <a:cs typeface="Times New Roman"/>
              </a:rPr>
              <a:t>i</a:t>
            </a:r>
            <a:r>
              <a:rPr dirty="0" sz="1400" spc="195">
                <a:latin typeface="Symbol"/>
                <a:cs typeface="Symbol"/>
              </a:rPr>
              <a:t></a:t>
            </a:r>
            <a:r>
              <a:rPr dirty="0" sz="1400" spc="13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2912" y="2126155"/>
            <a:ext cx="3230880" cy="539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5">
                <a:latin typeface="Century Schoolbook"/>
                <a:cs typeface="Century Schoolbook"/>
              </a:rPr>
              <a:t>Repeat </a:t>
            </a:r>
            <a:r>
              <a:rPr dirty="0" sz="1950" spc="10">
                <a:latin typeface="Century Schoolbook"/>
                <a:cs typeface="Century Schoolbook"/>
              </a:rPr>
              <a:t>Until </a:t>
            </a:r>
            <a:r>
              <a:rPr dirty="0" sz="1950" spc="15">
                <a:latin typeface="Century Schoolbook"/>
                <a:cs typeface="Century Schoolbook"/>
              </a:rPr>
              <a:t>Convergence</a:t>
            </a:r>
            <a:r>
              <a:rPr dirty="0" sz="1950" spc="-85">
                <a:latin typeface="Century Schoolbook"/>
                <a:cs typeface="Century Schoolbook"/>
              </a:rPr>
              <a:t> </a:t>
            </a:r>
            <a:r>
              <a:rPr dirty="0" sz="1950" spc="5">
                <a:latin typeface="Century Schoolbook"/>
                <a:cs typeface="Century Schoolbook"/>
              </a:rPr>
              <a:t>{</a:t>
            </a:r>
            <a:endParaRPr sz="1950">
              <a:latin typeface="Century Schoolbook"/>
              <a:cs typeface="Century Schoolbook"/>
            </a:endParaRPr>
          </a:p>
          <a:p>
            <a:pPr algn="ctr" marL="902969">
              <a:lnSpc>
                <a:spcPct val="100000"/>
              </a:lnSpc>
              <a:spcBef>
                <a:spcPts val="220"/>
              </a:spcBef>
            </a:pPr>
            <a:r>
              <a:rPr dirty="0" sz="1400" spc="195" i="1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2994" y="2516345"/>
            <a:ext cx="2421890" cy="652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50" spc="215" i="1">
                <a:latin typeface="Symbol"/>
                <a:cs typeface="Symbol"/>
              </a:rPr>
              <a:t></a:t>
            </a:r>
            <a:r>
              <a:rPr dirty="0" sz="2450" spc="-185" i="1">
                <a:latin typeface="Times New Roman"/>
                <a:cs typeface="Times New Roman"/>
              </a:rPr>
              <a:t> </a:t>
            </a:r>
            <a:r>
              <a:rPr dirty="0" baseline="-23809" sz="2100" spc="112" i="1">
                <a:latin typeface="Times New Roman"/>
                <a:cs typeface="Times New Roman"/>
              </a:rPr>
              <a:t>j</a:t>
            </a:r>
            <a:r>
              <a:rPr dirty="0" baseline="-23809" sz="2100" spc="187" i="1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:</a:t>
            </a:r>
            <a:r>
              <a:rPr dirty="0" sz="2400" spc="90">
                <a:latin typeface="Symbol"/>
                <a:cs typeface="Symbol"/>
              </a:rPr>
              <a:t>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sz="2450" spc="215" i="1">
                <a:latin typeface="Symbol"/>
                <a:cs typeface="Symbol"/>
              </a:rPr>
              <a:t></a:t>
            </a:r>
            <a:r>
              <a:rPr dirty="0" sz="2450" spc="-155" i="1">
                <a:latin typeface="Times New Roman"/>
                <a:cs typeface="Times New Roman"/>
              </a:rPr>
              <a:t> </a:t>
            </a:r>
            <a:r>
              <a:rPr dirty="0" baseline="-23809" sz="2100" spc="112" i="1">
                <a:latin typeface="Times New Roman"/>
                <a:cs typeface="Times New Roman"/>
              </a:rPr>
              <a:t>j</a:t>
            </a:r>
            <a:r>
              <a:rPr dirty="0" baseline="-23809" sz="2100" spc="187" i="1">
                <a:latin typeface="Times New Roman"/>
                <a:cs typeface="Times New Roman"/>
              </a:rPr>
              <a:t> </a:t>
            </a:r>
            <a:r>
              <a:rPr dirty="0" sz="2400" spc="250">
                <a:latin typeface="Symbol"/>
                <a:cs typeface="Symbol"/>
              </a:rPr>
              <a:t>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sz="2450" spc="405" i="1">
                <a:latin typeface="Symbol"/>
                <a:cs typeface="Symbol"/>
              </a:rPr>
              <a:t></a:t>
            </a:r>
            <a:r>
              <a:rPr dirty="0" baseline="-5401" sz="5400" spc="607">
                <a:latin typeface="Symbol"/>
                <a:cs typeface="Symbol"/>
              </a:rPr>
              <a:t></a:t>
            </a:r>
            <a:r>
              <a:rPr dirty="0" sz="2400" spc="405">
                <a:latin typeface="Times New Roman"/>
                <a:cs typeface="Times New Roman"/>
              </a:rPr>
              <a:t>(</a:t>
            </a:r>
            <a:r>
              <a:rPr dirty="0" sz="2400" spc="405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50272" y="3088178"/>
            <a:ext cx="2689161" cy="141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07649" y="3132508"/>
            <a:ext cx="2574925" cy="1905"/>
          </a:xfrm>
          <a:custGeom>
            <a:avLst/>
            <a:gdLst/>
            <a:ahLst/>
            <a:cxnLst/>
            <a:rect l="l" t="t" r="r" b="b"/>
            <a:pathLst>
              <a:path w="2574925" h="1905">
                <a:moveTo>
                  <a:pt x="0" y="0"/>
                </a:moveTo>
                <a:lnTo>
                  <a:pt x="2574723" y="1572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24199" y="3183715"/>
            <a:ext cx="188912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entury Schoolbook"/>
                <a:cs typeface="Century Schoolbook"/>
              </a:rPr>
              <a:t>partial derivative</a:t>
            </a:r>
            <a:r>
              <a:rPr dirty="0" sz="1350" spc="-7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term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 spc="20"/>
              <a:t>16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2912" y="4375945"/>
            <a:ext cx="1696085" cy="2762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50" spc="15">
                <a:latin typeface="Century Schoolbook"/>
                <a:cs typeface="Century Schoolbook"/>
              </a:rPr>
              <a:t>Your code</a:t>
            </a:r>
            <a:r>
              <a:rPr dirty="0" sz="1750" spc="-95">
                <a:latin typeface="Century Schoolbook"/>
                <a:cs typeface="Century Schoolbook"/>
              </a:rPr>
              <a:t> </a:t>
            </a:r>
            <a:r>
              <a:rPr dirty="0" sz="1750" spc="15">
                <a:latin typeface="Century Schoolbook"/>
                <a:cs typeface="Century Schoolbook"/>
              </a:rPr>
              <a:t>Here:</a:t>
            </a:r>
            <a:endParaRPr sz="17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0921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750" spc="-5"/>
              <a:t>Ou</a:t>
            </a:r>
            <a:r>
              <a:rPr dirty="0" sz="4750" spc="-10"/>
              <a:t>t</a:t>
            </a:r>
            <a:r>
              <a:rPr dirty="0" sz="4750" spc="-5"/>
              <a:t>line</a:t>
            </a:r>
            <a:endParaRPr sz="475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ts val="1505"/>
              </a:lnSpc>
            </a:pPr>
            <a:fld id="{81D60167-4931-47E6-BA6A-407CBD079E47}" type="slidenum">
              <a:rPr dirty="0" spc="2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37031" y="2125047"/>
            <a:ext cx="4778375" cy="2404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indent="-271145">
              <a:lnSpc>
                <a:spcPct val="100000"/>
              </a:lnSpc>
              <a:buClr>
                <a:srgbClr val="FE8637"/>
              </a:buClr>
              <a:buSzPct val="69090"/>
              <a:buFont typeface="Wingdings"/>
              <a:buChar char=""/>
              <a:tabLst>
                <a:tab pos="284480" algn="l"/>
              </a:tabLst>
            </a:pPr>
            <a:r>
              <a:rPr dirty="0" sz="2750" spc="5">
                <a:latin typeface="Century Schoolbook"/>
                <a:cs typeface="Century Schoolbook"/>
              </a:rPr>
              <a:t>Factor</a:t>
            </a:r>
            <a:r>
              <a:rPr dirty="0" sz="2750" spc="-55">
                <a:latin typeface="Century Schoolbook"/>
                <a:cs typeface="Century Schoolbook"/>
              </a:rPr>
              <a:t> </a:t>
            </a:r>
            <a:r>
              <a:rPr dirty="0" sz="2750" spc="5">
                <a:latin typeface="Century Schoolbook"/>
                <a:cs typeface="Century Schoolbook"/>
              </a:rPr>
              <a:t>analysis</a:t>
            </a:r>
            <a:endParaRPr sz="27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655"/>
              </a:spcBef>
              <a:buClr>
                <a:srgbClr val="FE8637"/>
              </a:buClr>
              <a:buSzPct val="69090"/>
              <a:buFont typeface="Wingdings"/>
              <a:buChar char=""/>
              <a:tabLst>
                <a:tab pos="284480" algn="l"/>
              </a:tabLst>
            </a:pPr>
            <a:r>
              <a:rPr dirty="0" sz="2750" spc="5">
                <a:latin typeface="Century Schoolbook"/>
                <a:cs typeface="Century Schoolbook"/>
              </a:rPr>
              <a:t>Matrix</a:t>
            </a:r>
            <a:r>
              <a:rPr dirty="0" sz="2750" spc="-35">
                <a:latin typeface="Century Schoolbook"/>
                <a:cs typeface="Century Schoolbook"/>
              </a:rPr>
              <a:t> </a:t>
            </a:r>
            <a:r>
              <a:rPr dirty="0" sz="2750" spc="5">
                <a:latin typeface="Century Schoolbook"/>
                <a:cs typeface="Century Schoolbook"/>
              </a:rPr>
              <a:t>decomposition</a:t>
            </a:r>
            <a:endParaRPr sz="27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555"/>
              </a:spcBef>
              <a:buClr>
                <a:srgbClr val="FE8637"/>
              </a:buClr>
              <a:buSzPct val="69090"/>
              <a:buFont typeface="Wingdings"/>
              <a:buChar char=""/>
              <a:tabLst>
                <a:tab pos="284480" algn="l"/>
              </a:tabLst>
            </a:pPr>
            <a:r>
              <a:rPr dirty="0" sz="2750" spc="5">
                <a:latin typeface="Century Schoolbook"/>
                <a:cs typeface="Century Schoolbook"/>
              </a:rPr>
              <a:t>Matrix Factorization</a:t>
            </a:r>
            <a:r>
              <a:rPr dirty="0" sz="2750" spc="-45">
                <a:latin typeface="Century Schoolbook"/>
                <a:cs typeface="Century Schoolbook"/>
              </a:rPr>
              <a:t> </a:t>
            </a:r>
            <a:r>
              <a:rPr dirty="0" sz="2750" spc="10">
                <a:latin typeface="Century Schoolbook"/>
                <a:cs typeface="Century Schoolbook"/>
              </a:rPr>
              <a:t>Model</a:t>
            </a:r>
            <a:endParaRPr sz="27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655"/>
              </a:spcBef>
              <a:buClr>
                <a:srgbClr val="FE8637"/>
              </a:buClr>
              <a:buSzPct val="69090"/>
              <a:buFont typeface="Wingdings"/>
              <a:buChar char=""/>
              <a:tabLst>
                <a:tab pos="284480" algn="l"/>
              </a:tabLst>
            </a:pPr>
            <a:r>
              <a:rPr dirty="0" sz="2750" spc="5">
                <a:latin typeface="Century Schoolbook"/>
                <a:cs typeface="Century Schoolbook"/>
              </a:rPr>
              <a:t>Minimizing </a:t>
            </a:r>
            <a:r>
              <a:rPr dirty="0" sz="2750" spc="10">
                <a:latin typeface="Century Schoolbook"/>
                <a:cs typeface="Century Schoolbook"/>
              </a:rPr>
              <a:t>Cost</a:t>
            </a:r>
            <a:r>
              <a:rPr dirty="0" sz="2750" spc="-60">
                <a:latin typeface="Century Schoolbook"/>
                <a:cs typeface="Century Schoolbook"/>
              </a:rPr>
              <a:t> </a:t>
            </a:r>
            <a:r>
              <a:rPr dirty="0" sz="2750" spc="5">
                <a:latin typeface="Century Schoolbook"/>
                <a:cs typeface="Century Schoolbook"/>
              </a:rPr>
              <a:t>Function</a:t>
            </a:r>
            <a:endParaRPr sz="27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555"/>
              </a:spcBef>
              <a:buClr>
                <a:srgbClr val="FE8637"/>
              </a:buClr>
              <a:buSzPct val="69090"/>
              <a:buFont typeface="Wingdings"/>
              <a:buChar char=""/>
              <a:tabLst>
                <a:tab pos="284480" algn="l"/>
              </a:tabLst>
            </a:pPr>
            <a:r>
              <a:rPr dirty="0" sz="2750" spc="10">
                <a:latin typeface="Century Schoolbook"/>
                <a:cs typeface="Century Schoolbook"/>
              </a:rPr>
              <a:t>Common</a:t>
            </a:r>
            <a:r>
              <a:rPr dirty="0" sz="2750" spc="-20">
                <a:latin typeface="Century Schoolbook"/>
                <a:cs typeface="Century Schoolbook"/>
              </a:rPr>
              <a:t> </a:t>
            </a:r>
            <a:r>
              <a:rPr dirty="0" sz="2750" spc="5">
                <a:latin typeface="Century Schoolbook"/>
                <a:cs typeface="Century Schoolbook"/>
              </a:rPr>
              <a:t>Implementation</a:t>
            </a:r>
            <a:endParaRPr sz="27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7031" y="906791"/>
            <a:ext cx="6050915" cy="95504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3760"/>
              </a:lnSpc>
            </a:pPr>
            <a:r>
              <a:rPr dirty="0" spc="5"/>
              <a:t>Singular </a:t>
            </a:r>
            <a:r>
              <a:rPr dirty="0" spc="-25"/>
              <a:t>Value </a:t>
            </a:r>
            <a:r>
              <a:rPr dirty="0" spc="5"/>
              <a:t>Decomposition  (SVD)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7341" y="5137076"/>
            <a:ext cx="2161540" cy="484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50" i="1">
                <a:latin typeface="Times New Roman"/>
                <a:cs typeface="Times New Roman"/>
              </a:rPr>
              <a:t>A</a:t>
            </a:r>
            <a:r>
              <a:rPr dirty="0" baseline="-23297" sz="2325" spc="-75" i="1">
                <a:latin typeface="Times New Roman"/>
                <a:cs typeface="Times New Roman"/>
              </a:rPr>
              <a:t>k </a:t>
            </a:r>
            <a:r>
              <a:rPr dirty="0" sz="2650" spc="-50">
                <a:latin typeface="Symbol"/>
                <a:cs typeface="Symbol"/>
              </a:rPr>
              <a:t>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20" i="1">
                <a:latin typeface="Times New Roman"/>
                <a:cs typeface="Times New Roman"/>
              </a:rPr>
              <a:t>U</a:t>
            </a:r>
            <a:r>
              <a:rPr dirty="0" baseline="-23297" sz="2325" spc="30" i="1">
                <a:latin typeface="Times New Roman"/>
                <a:cs typeface="Times New Roman"/>
              </a:rPr>
              <a:t>k </a:t>
            </a:r>
            <a:r>
              <a:rPr dirty="0" sz="2650" spc="-50">
                <a:latin typeface="Symbol"/>
                <a:cs typeface="Symbol"/>
              </a:rPr>
              <a:t></a:t>
            </a:r>
            <a:r>
              <a:rPr dirty="0" sz="2650" spc="-50">
                <a:latin typeface="Times New Roman"/>
                <a:cs typeface="Times New Roman"/>
              </a:rPr>
              <a:t> </a:t>
            </a:r>
            <a:r>
              <a:rPr dirty="0" sz="2650" spc="-10" i="1">
                <a:latin typeface="Times New Roman"/>
                <a:cs typeface="Times New Roman"/>
              </a:rPr>
              <a:t>S</a:t>
            </a:r>
            <a:r>
              <a:rPr dirty="0" baseline="-23297" sz="2325" spc="-15" i="1">
                <a:latin typeface="Times New Roman"/>
                <a:cs typeface="Times New Roman"/>
              </a:rPr>
              <a:t>k </a:t>
            </a:r>
            <a:r>
              <a:rPr dirty="0" sz="2650" spc="-50">
                <a:latin typeface="Symbol"/>
                <a:cs typeface="Symbol"/>
              </a:rPr>
              <a:t></a:t>
            </a:r>
            <a:r>
              <a:rPr dirty="0" sz="2650" spc="-530">
                <a:latin typeface="Times New Roman"/>
                <a:cs typeface="Times New Roman"/>
              </a:rPr>
              <a:t> </a:t>
            </a:r>
            <a:r>
              <a:rPr dirty="0" sz="2650" spc="-50" i="1">
                <a:latin typeface="Times New Roman"/>
                <a:cs typeface="Times New Roman"/>
              </a:rPr>
              <a:t>V</a:t>
            </a:r>
            <a:r>
              <a:rPr dirty="0" baseline="-23297" sz="2325" spc="-75" i="1">
                <a:latin typeface="Times New Roman"/>
                <a:cs typeface="Times New Roman"/>
              </a:rPr>
              <a:t>k</a:t>
            </a:r>
            <a:endParaRPr baseline="-23297" sz="23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6049" y="5124333"/>
            <a:ext cx="131445" cy="259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30" i="1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5076" y="2081410"/>
            <a:ext cx="1883410" cy="403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50" spc="-55" i="1">
                <a:latin typeface="Times New Roman"/>
                <a:cs typeface="Times New Roman"/>
              </a:rPr>
              <a:t>A</a:t>
            </a:r>
            <a:r>
              <a:rPr dirty="0" sz="2650" spc="-110" i="1">
                <a:latin typeface="Times New Roman"/>
                <a:cs typeface="Times New Roman"/>
              </a:rPr>
              <a:t> </a:t>
            </a:r>
            <a:r>
              <a:rPr dirty="0" sz="2650" spc="-50">
                <a:latin typeface="Symbol"/>
                <a:cs typeface="Symbol"/>
              </a:rPr>
              <a:t></a:t>
            </a:r>
            <a:r>
              <a:rPr dirty="0" sz="2650" spc="-270">
                <a:latin typeface="Times New Roman"/>
                <a:cs typeface="Times New Roman"/>
              </a:rPr>
              <a:t> </a:t>
            </a:r>
            <a:r>
              <a:rPr dirty="0" sz="2650" spc="-60" i="1">
                <a:latin typeface="Times New Roman"/>
                <a:cs typeface="Times New Roman"/>
              </a:rPr>
              <a:t>U</a:t>
            </a:r>
            <a:r>
              <a:rPr dirty="0" sz="2650" spc="-80" i="1">
                <a:latin typeface="Times New Roman"/>
                <a:cs typeface="Times New Roman"/>
              </a:rPr>
              <a:t> </a:t>
            </a:r>
            <a:r>
              <a:rPr dirty="0" sz="2650" spc="-50">
                <a:latin typeface="Symbol"/>
                <a:cs typeface="Symbol"/>
              </a:rPr>
              <a:t></a:t>
            </a:r>
            <a:r>
              <a:rPr dirty="0" sz="2650" spc="-165">
                <a:latin typeface="Times New Roman"/>
                <a:cs typeface="Times New Roman"/>
              </a:rPr>
              <a:t> </a:t>
            </a:r>
            <a:r>
              <a:rPr dirty="0" sz="2650" spc="-45" i="1">
                <a:latin typeface="Times New Roman"/>
                <a:cs typeface="Times New Roman"/>
              </a:rPr>
              <a:t>S</a:t>
            </a:r>
            <a:r>
              <a:rPr dirty="0" sz="2650" spc="-145" i="1">
                <a:latin typeface="Times New Roman"/>
                <a:cs typeface="Times New Roman"/>
              </a:rPr>
              <a:t> </a:t>
            </a:r>
            <a:r>
              <a:rPr dirty="0" sz="2650" spc="-50">
                <a:latin typeface="Symbol"/>
                <a:cs typeface="Symbol"/>
              </a:rPr>
              <a:t></a:t>
            </a:r>
            <a:r>
              <a:rPr dirty="0" sz="2650" spc="-370">
                <a:latin typeface="Times New Roman"/>
                <a:cs typeface="Times New Roman"/>
              </a:rPr>
              <a:t> </a:t>
            </a:r>
            <a:r>
              <a:rPr dirty="0" sz="2650" spc="135" i="1">
                <a:latin typeface="Times New Roman"/>
                <a:cs typeface="Times New Roman"/>
              </a:rPr>
              <a:t>V</a:t>
            </a:r>
            <a:r>
              <a:rPr dirty="0" baseline="43010" sz="2325" spc="202" i="1">
                <a:latin typeface="Times New Roman"/>
                <a:cs typeface="Times New Roman"/>
              </a:rPr>
              <a:t>T</a:t>
            </a:r>
            <a:endParaRPr baseline="43010" sz="23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0741" y="2659182"/>
            <a:ext cx="1023619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8255">
              <a:lnSpc>
                <a:spcPct val="100000"/>
              </a:lnSpc>
            </a:pPr>
            <a:r>
              <a:rPr dirty="0" sz="1550" spc="20" b="1">
                <a:latin typeface="Century Schoolbook"/>
                <a:cs typeface="Century Schoolbook"/>
              </a:rPr>
              <a:t>A</a:t>
            </a:r>
            <a:endParaRPr sz="1550">
              <a:latin typeface="Century Schoolbook"/>
              <a:cs typeface="Century Schoolbook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150" spc="35" b="1">
                <a:latin typeface="Century Schoolbook"/>
                <a:cs typeface="Century Schoolbook"/>
              </a:rPr>
              <a:t>m </a:t>
            </a:r>
            <a:r>
              <a:rPr dirty="0" sz="1150" spc="20" b="1">
                <a:latin typeface="Century Schoolbook"/>
                <a:cs typeface="Century Schoolbook"/>
              </a:rPr>
              <a:t>x </a:t>
            </a:r>
            <a:r>
              <a:rPr dirty="0" sz="1150" spc="25" b="1">
                <a:latin typeface="Century Schoolbook"/>
                <a:cs typeface="Century Schoolbook"/>
              </a:rPr>
              <a:t>n</a:t>
            </a:r>
            <a:r>
              <a:rPr dirty="0" sz="1150" spc="-114" b="1">
                <a:latin typeface="Century Schoolbook"/>
                <a:cs typeface="Century Schoolbook"/>
              </a:rPr>
              <a:t> </a:t>
            </a:r>
            <a:r>
              <a:rPr dirty="0" sz="1150" spc="20" b="1">
                <a:latin typeface="Century Schoolbook"/>
                <a:cs typeface="Century Schoolbook"/>
              </a:rPr>
              <a:t>matrix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878" y="4707959"/>
            <a:ext cx="524510" cy="245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5">
                <a:latin typeface="Century Schoolbook"/>
                <a:cs typeface="Century Schoolbook"/>
              </a:rPr>
              <a:t>users</a:t>
            </a:r>
            <a:endParaRPr sz="1550">
              <a:latin typeface="Century Schoolbook"/>
              <a:cs typeface="Century Schoolboo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627" y="3746347"/>
            <a:ext cx="226695" cy="53975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710"/>
              </a:lnSpc>
            </a:pPr>
            <a:r>
              <a:rPr dirty="0" sz="1550">
                <a:latin typeface="Century Schoolbook"/>
                <a:cs typeface="Century Schoolbook"/>
              </a:rPr>
              <a:t>items</a:t>
            </a:r>
            <a:endParaRPr sz="1550">
              <a:latin typeface="Century Schoolbook"/>
              <a:cs typeface="Century Schoolboo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9289" y="3162081"/>
            <a:ext cx="1583055" cy="1553210"/>
          </a:xfrm>
          <a:custGeom>
            <a:avLst/>
            <a:gdLst/>
            <a:ahLst/>
            <a:cxnLst/>
            <a:rect l="l" t="t" r="r" b="b"/>
            <a:pathLst>
              <a:path w="1583055" h="1553210">
                <a:moveTo>
                  <a:pt x="0" y="0"/>
                </a:moveTo>
                <a:lnTo>
                  <a:pt x="1582743" y="0"/>
                </a:lnTo>
                <a:lnTo>
                  <a:pt x="1582743" y="1553170"/>
                </a:lnTo>
                <a:lnTo>
                  <a:pt x="0" y="1553170"/>
                </a:lnTo>
                <a:lnTo>
                  <a:pt x="0" y="0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26321" y="2759820"/>
            <a:ext cx="486294" cy="369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13367" y="2888670"/>
            <a:ext cx="116378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03448" y="2809494"/>
            <a:ext cx="332740" cy="88900"/>
          </a:xfrm>
          <a:custGeom>
            <a:avLst/>
            <a:gdLst/>
            <a:ahLst/>
            <a:cxnLst/>
            <a:rect l="l" t="t" r="r" b="b"/>
            <a:pathLst>
              <a:path w="332739" h="88900">
                <a:moveTo>
                  <a:pt x="332333" y="0"/>
                </a:moveTo>
                <a:lnTo>
                  <a:pt x="0" y="0"/>
                </a:lnTo>
                <a:lnTo>
                  <a:pt x="0" y="88633"/>
                </a:lnTo>
                <a:lnTo>
                  <a:pt x="332333" y="88633"/>
                </a:lnTo>
                <a:lnTo>
                  <a:pt x="332333" y="0"/>
                </a:lnTo>
                <a:close/>
              </a:path>
            </a:pathLst>
          </a:custGeom>
          <a:solidFill>
            <a:srgbClr val="8A8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903448" y="2942437"/>
            <a:ext cx="332740" cy="88900"/>
          </a:xfrm>
          <a:custGeom>
            <a:avLst/>
            <a:gdLst/>
            <a:ahLst/>
            <a:cxnLst/>
            <a:rect l="l" t="t" r="r" b="b"/>
            <a:pathLst>
              <a:path w="332739" h="88900">
                <a:moveTo>
                  <a:pt x="332333" y="0"/>
                </a:moveTo>
                <a:lnTo>
                  <a:pt x="0" y="0"/>
                </a:lnTo>
                <a:lnTo>
                  <a:pt x="0" y="88633"/>
                </a:lnTo>
                <a:lnTo>
                  <a:pt x="332333" y="88633"/>
                </a:lnTo>
                <a:lnTo>
                  <a:pt x="332333" y="0"/>
                </a:lnTo>
                <a:close/>
              </a:path>
            </a:pathLst>
          </a:custGeom>
          <a:solidFill>
            <a:srgbClr val="8A8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03447" y="2809490"/>
            <a:ext cx="332740" cy="88900"/>
          </a:xfrm>
          <a:custGeom>
            <a:avLst/>
            <a:gdLst/>
            <a:ahLst/>
            <a:cxnLst/>
            <a:rect l="l" t="t" r="r" b="b"/>
            <a:pathLst>
              <a:path w="332739" h="88900">
                <a:moveTo>
                  <a:pt x="0" y="0"/>
                </a:moveTo>
                <a:lnTo>
                  <a:pt x="332334" y="0"/>
                </a:lnTo>
                <a:lnTo>
                  <a:pt x="332334" y="88632"/>
                </a:lnTo>
                <a:lnTo>
                  <a:pt x="0" y="88632"/>
                </a:lnTo>
                <a:lnTo>
                  <a:pt x="0" y="0"/>
                </a:lnTo>
                <a:close/>
              </a:path>
            </a:pathLst>
          </a:custGeom>
          <a:ln w="345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03447" y="2942434"/>
            <a:ext cx="332740" cy="88900"/>
          </a:xfrm>
          <a:custGeom>
            <a:avLst/>
            <a:gdLst/>
            <a:ahLst/>
            <a:cxnLst/>
            <a:rect l="l" t="t" r="r" b="b"/>
            <a:pathLst>
              <a:path w="332739" h="88900">
                <a:moveTo>
                  <a:pt x="0" y="0"/>
                </a:moveTo>
                <a:lnTo>
                  <a:pt x="332334" y="0"/>
                </a:lnTo>
                <a:lnTo>
                  <a:pt x="332334" y="88632"/>
                </a:lnTo>
                <a:lnTo>
                  <a:pt x="0" y="88632"/>
                </a:lnTo>
                <a:lnTo>
                  <a:pt x="0" y="0"/>
                </a:lnTo>
                <a:close/>
              </a:path>
            </a:pathLst>
          </a:custGeom>
          <a:ln w="345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230084" y="2580256"/>
            <a:ext cx="95631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baseline="-16129" sz="2325" spc="15" b="1">
                <a:latin typeface="Century Schoolbook"/>
                <a:cs typeface="Century Schoolbook"/>
              </a:rPr>
              <a:t>V</a:t>
            </a:r>
            <a:r>
              <a:rPr dirty="0" sz="1050" spc="10" b="1">
                <a:latin typeface="Century Schoolbook"/>
                <a:cs typeface="Century Schoolbook"/>
              </a:rPr>
              <a:t>T</a:t>
            </a:r>
            <a:endParaRPr sz="1050">
              <a:latin typeface="Century Schoolbook"/>
              <a:cs typeface="Century Schoolbook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1150" spc="15" b="1">
                <a:latin typeface="Century Schoolbook"/>
                <a:cs typeface="Century Schoolbook"/>
              </a:rPr>
              <a:t>r </a:t>
            </a:r>
            <a:r>
              <a:rPr dirty="0" sz="1150" spc="20" b="1">
                <a:latin typeface="Century Schoolbook"/>
                <a:cs typeface="Century Schoolbook"/>
              </a:rPr>
              <a:t>x </a:t>
            </a:r>
            <a:r>
              <a:rPr dirty="0" sz="1150" spc="25" b="1">
                <a:latin typeface="Century Schoolbook"/>
                <a:cs typeface="Century Schoolbook"/>
              </a:rPr>
              <a:t>n</a:t>
            </a:r>
            <a:r>
              <a:rPr dirty="0" sz="1150" spc="-90" b="1">
                <a:latin typeface="Century Schoolbook"/>
                <a:cs typeface="Century Schoolbook"/>
              </a:rPr>
              <a:t> </a:t>
            </a:r>
            <a:r>
              <a:rPr dirty="0" sz="1150" spc="20" b="1">
                <a:latin typeface="Century Schoolbook"/>
                <a:cs typeface="Century Schoolbook"/>
              </a:rPr>
              <a:t>matrix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35247" y="2616536"/>
            <a:ext cx="998219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550" spc="25" b="1">
                <a:latin typeface="Century Schoolbook"/>
                <a:cs typeface="Century Schoolbook"/>
              </a:rPr>
              <a:t>U</a:t>
            </a:r>
            <a:endParaRPr sz="1550">
              <a:latin typeface="Century Schoolbook"/>
              <a:cs typeface="Century Schoolbook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150" spc="35" b="1">
                <a:latin typeface="Century Schoolbook"/>
                <a:cs typeface="Century Schoolbook"/>
              </a:rPr>
              <a:t>m </a:t>
            </a:r>
            <a:r>
              <a:rPr dirty="0" sz="1150" spc="20" b="1">
                <a:latin typeface="Century Schoolbook"/>
                <a:cs typeface="Century Schoolbook"/>
              </a:rPr>
              <a:t>x </a:t>
            </a:r>
            <a:r>
              <a:rPr dirty="0" sz="1150" spc="15" b="1">
                <a:latin typeface="Century Schoolbook"/>
                <a:cs typeface="Century Schoolbook"/>
              </a:rPr>
              <a:t>r</a:t>
            </a:r>
            <a:r>
              <a:rPr dirty="0" sz="1150" spc="-110" b="1">
                <a:latin typeface="Century Schoolbook"/>
                <a:cs typeface="Century Schoolbook"/>
              </a:rPr>
              <a:t> </a:t>
            </a:r>
            <a:r>
              <a:rPr dirty="0" sz="1150" spc="20" b="1">
                <a:latin typeface="Century Schoolbook"/>
                <a:cs typeface="Century Schoolbook"/>
              </a:rPr>
              <a:t>matrix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5950" y="2640551"/>
            <a:ext cx="931544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6350">
              <a:lnSpc>
                <a:spcPct val="100000"/>
              </a:lnSpc>
            </a:pPr>
            <a:r>
              <a:rPr dirty="0" sz="1550" spc="20" b="1">
                <a:latin typeface="Century Schoolbook"/>
                <a:cs typeface="Century Schoolbook"/>
              </a:rPr>
              <a:t>S</a:t>
            </a:r>
            <a:endParaRPr sz="1550">
              <a:latin typeface="Century Schoolbook"/>
              <a:cs typeface="Century Schoolbook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150" spc="15" b="1">
                <a:latin typeface="Century Schoolbook"/>
                <a:cs typeface="Century Schoolbook"/>
              </a:rPr>
              <a:t>r </a:t>
            </a:r>
            <a:r>
              <a:rPr dirty="0" sz="1150" spc="20" b="1">
                <a:latin typeface="Century Schoolbook"/>
                <a:cs typeface="Century Schoolbook"/>
              </a:rPr>
              <a:t>x </a:t>
            </a:r>
            <a:r>
              <a:rPr dirty="0" sz="1150" spc="15" b="1">
                <a:latin typeface="Century Schoolbook"/>
                <a:cs typeface="Century Schoolbook"/>
              </a:rPr>
              <a:t>r</a:t>
            </a:r>
            <a:r>
              <a:rPr dirty="0" sz="1150" spc="-90" b="1">
                <a:latin typeface="Century Schoolbook"/>
                <a:cs typeface="Century Schoolbook"/>
              </a:rPr>
              <a:t> </a:t>
            </a:r>
            <a:r>
              <a:rPr dirty="0" sz="1150" spc="20" b="1">
                <a:latin typeface="Century Schoolbook"/>
                <a:cs typeface="Century Schoolbook"/>
              </a:rPr>
              <a:t>matrix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00654" y="3746347"/>
            <a:ext cx="226695" cy="53975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710"/>
              </a:lnSpc>
            </a:pPr>
            <a:r>
              <a:rPr dirty="0" sz="1550">
                <a:latin typeface="Century Schoolbook"/>
                <a:cs typeface="Century Schoolbook"/>
              </a:rPr>
              <a:t>items</a:t>
            </a:r>
            <a:endParaRPr sz="1550">
              <a:latin typeface="Century Schoolbook"/>
              <a:cs typeface="Century Schoolboo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33729" y="4707959"/>
            <a:ext cx="524510" cy="245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5">
                <a:latin typeface="Century Schoolbook"/>
                <a:cs typeface="Century Schoolbook"/>
              </a:rPr>
              <a:t>users</a:t>
            </a:r>
            <a:endParaRPr sz="1550">
              <a:latin typeface="Century Schoolbook"/>
              <a:cs typeface="Century Schoolboo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95720" y="3162081"/>
            <a:ext cx="1577340" cy="1553210"/>
          </a:xfrm>
          <a:custGeom>
            <a:avLst/>
            <a:gdLst/>
            <a:ahLst/>
            <a:cxnLst/>
            <a:rect l="l" t="t" r="r" b="b"/>
            <a:pathLst>
              <a:path w="1577339" h="1553210">
                <a:moveTo>
                  <a:pt x="0" y="0"/>
                </a:moveTo>
                <a:lnTo>
                  <a:pt x="1577125" y="0"/>
                </a:lnTo>
                <a:lnTo>
                  <a:pt x="1577125" y="1553170"/>
                </a:lnTo>
                <a:lnTo>
                  <a:pt x="0" y="1553170"/>
                </a:lnTo>
                <a:lnTo>
                  <a:pt x="0" y="0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93156" y="3162081"/>
            <a:ext cx="1550035" cy="1553210"/>
          </a:xfrm>
          <a:custGeom>
            <a:avLst/>
            <a:gdLst/>
            <a:ahLst/>
            <a:cxnLst/>
            <a:rect l="l" t="t" r="r" b="b"/>
            <a:pathLst>
              <a:path w="1550034" h="1553210">
                <a:moveTo>
                  <a:pt x="0" y="0"/>
                </a:moveTo>
                <a:lnTo>
                  <a:pt x="1549975" y="0"/>
                </a:lnTo>
                <a:lnTo>
                  <a:pt x="1549975" y="1553170"/>
                </a:lnTo>
                <a:lnTo>
                  <a:pt x="0" y="1553170"/>
                </a:lnTo>
                <a:lnTo>
                  <a:pt x="0" y="0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53125" y="3162081"/>
            <a:ext cx="1661795" cy="1553210"/>
          </a:xfrm>
          <a:custGeom>
            <a:avLst/>
            <a:gdLst/>
            <a:ahLst/>
            <a:cxnLst/>
            <a:rect l="l" t="t" r="r" b="b"/>
            <a:pathLst>
              <a:path w="1661795" h="1553210">
                <a:moveTo>
                  <a:pt x="0" y="0"/>
                </a:moveTo>
                <a:lnTo>
                  <a:pt x="1661366" y="0"/>
                </a:lnTo>
                <a:lnTo>
                  <a:pt x="1661366" y="1553170"/>
                </a:lnTo>
                <a:lnTo>
                  <a:pt x="0" y="1553170"/>
                </a:lnTo>
                <a:lnTo>
                  <a:pt x="0" y="0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95713" y="3162084"/>
            <a:ext cx="678815" cy="1553210"/>
          </a:xfrm>
          <a:custGeom>
            <a:avLst/>
            <a:gdLst/>
            <a:ahLst/>
            <a:cxnLst/>
            <a:rect l="l" t="t" r="r" b="b"/>
            <a:pathLst>
              <a:path w="678814" h="1553210">
                <a:moveTo>
                  <a:pt x="0" y="1553171"/>
                </a:moveTo>
                <a:lnTo>
                  <a:pt x="678318" y="1553171"/>
                </a:lnTo>
                <a:lnTo>
                  <a:pt x="678318" y="0"/>
                </a:lnTo>
                <a:lnTo>
                  <a:pt x="0" y="0"/>
                </a:lnTo>
                <a:lnTo>
                  <a:pt x="0" y="1553171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95720" y="3162081"/>
            <a:ext cx="678815" cy="1553210"/>
          </a:xfrm>
          <a:custGeom>
            <a:avLst/>
            <a:gdLst/>
            <a:ahLst/>
            <a:cxnLst/>
            <a:rect l="l" t="t" r="r" b="b"/>
            <a:pathLst>
              <a:path w="678814" h="1553210">
                <a:moveTo>
                  <a:pt x="0" y="0"/>
                </a:moveTo>
                <a:lnTo>
                  <a:pt x="678318" y="0"/>
                </a:lnTo>
                <a:lnTo>
                  <a:pt x="678318" y="1553170"/>
                </a:lnTo>
                <a:lnTo>
                  <a:pt x="0" y="1553170"/>
                </a:lnTo>
                <a:lnTo>
                  <a:pt x="0" y="0"/>
                </a:lnTo>
                <a:close/>
              </a:path>
            </a:pathLst>
          </a:custGeom>
          <a:ln w="25122">
            <a:solidFill>
              <a:srgbClr val="C975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093157" y="3162081"/>
            <a:ext cx="690245" cy="648970"/>
          </a:xfrm>
          <a:custGeom>
            <a:avLst/>
            <a:gdLst/>
            <a:ahLst/>
            <a:cxnLst/>
            <a:rect l="l" t="t" r="r" b="b"/>
            <a:pathLst>
              <a:path w="690245" h="648970">
                <a:moveTo>
                  <a:pt x="0" y="648743"/>
                </a:moveTo>
                <a:lnTo>
                  <a:pt x="689733" y="648743"/>
                </a:lnTo>
                <a:lnTo>
                  <a:pt x="689733" y="0"/>
                </a:lnTo>
                <a:lnTo>
                  <a:pt x="0" y="0"/>
                </a:lnTo>
                <a:lnTo>
                  <a:pt x="0" y="648743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093156" y="3162081"/>
            <a:ext cx="690245" cy="648970"/>
          </a:xfrm>
          <a:custGeom>
            <a:avLst/>
            <a:gdLst/>
            <a:ahLst/>
            <a:cxnLst/>
            <a:rect l="l" t="t" r="r" b="b"/>
            <a:pathLst>
              <a:path w="690245" h="648970">
                <a:moveTo>
                  <a:pt x="0" y="0"/>
                </a:moveTo>
                <a:lnTo>
                  <a:pt x="689732" y="0"/>
                </a:lnTo>
                <a:lnTo>
                  <a:pt x="689732" y="648743"/>
                </a:lnTo>
                <a:lnTo>
                  <a:pt x="0" y="648743"/>
                </a:lnTo>
                <a:lnTo>
                  <a:pt x="0" y="0"/>
                </a:lnTo>
                <a:close/>
              </a:path>
            </a:pathLst>
          </a:custGeom>
          <a:ln w="25122">
            <a:solidFill>
              <a:srgbClr val="C975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853123" y="3162081"/>
            <a:ext cx="1661795" cy="648970"/>
          </a:xfrm>
          <a:custGeom>
            <a:avLst/>
            <a:gdLst/>
            <a:ahLst/>
            <a:cxnLst/>
            <a:rect l="l" t="t" r="r" b="b"/>
            <a:pathLst>
              <a:path w="1661795" h="648970">
                <a:moveTo>
                  <a:pt x="0" y="648743"/>
                </a:moveTo>
                <a:lnTo>
                  <a:pt x="1661363" y="648743"/>
                </a:lnTo>
                <a:lnTo>
                  <a:pt x="1661363" y="0"/>
                </a:lnTo>
                <a:lnTo>
                  <a:pt x="0" y="0"/>
                </a:lnTo>
                <a:lnTo>
                  <a:pt x="0" y="648743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853125" y="3162081"/>
            <a:ext cx="1661795" cy="648970"/>
          </a:xfrm>
          <a:custGeom>
            <a:avLst/>
            <a:gdLst/>
            <a:ahLst/>
            <a:cxnLst/>
            <a:rect l="l" t="t" r="r" b="b"/>
            <a:pathLst>
              <a:path w="1661795" h="648970">
                <a:moveTo>
                  <a:pt x="0" y="0"/>
                </a:moveTo>
                <a:lnTo>
                  <a:pt x="1661366" y="0"/>
                </a:lnTo>
                <a:lnTo>
                  <a:pt x="1661366" y="648743"/>
                </a:lnTo>
                <a:lnTo>
                  <a:pt x="0" y="648743"/>
                </a:lnTo>
                <a:lnTo>
                  <a:pt x="0" y="0"/>
                </a:lnTo>
                <a:close/>
              </a:path>
            </a:pathLst>
          </a:custGeom>
          <a:ln w="25122">
            <a:solidFill>
              <a:srgbClr val="C975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170894" y="3852642"/>
            <a:ext cx="721995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3800"/>
              </a:lnSpc>
            </a:pPr>
            <a:r>
              <a:rPr dirty="0" sz="1350" spc="15">
                <a:latin typeface="Century Schoolbook"/>
                <a:cs typeface="Century Schoolbook"/>
              </a:rPr>
              <a:t>rank </a:t>
            </a:r>
            <a:r>
              <a:rPr dirty="0" sz="1350" spc="20">
                <a:latin typeface="Century Schoolbook"/>
                <a:cs typeface="Century Schoolbook"/>
              </a:rPr>
              <a:t>=</a:t>
            </a:r>
            <a:r>
              <a:rPr dirty="0" sz="1350" spc="-85">
                <a:latin typeface="Century Schoolbook"/>
                <a:cs typeface="Century Schoolbook"/>
              </a:rPr>
              <a:t> </a:t>
            </a:r>
            <a:r>
              <a:rPr dirty="0" sz="1350" spc="20">
                <a:latin typeface="Century Schoolbook"/>
                <a:cs typeface="Century Schoolbook"/>
              </a:rPr>
              <a:t>k  k &lt;</a:t>
            </a:r>
            <a:r>
              <a:rPr dirty="0" sz="1350" spc="-110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r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505"/>
              </a:lnSpc>
            </a:pPr>
            <a:fld id="{81D60167-4931-47E6-BA6A-407CBD079E47}" type="slidenum">
              <a:rPr dirty="0" spc="20"/>
              <a:t>16</a:t>
            </a:fld>
          </a:p>
        </p:txBody>
      </p:sp>
      <p:sp>
        <p:nvSpPr>
          <p:cNvPr id="31" name="object 31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 spc="-25"/>
              <a:t>Factor</a:t>
            </a:r>
            <a:r>
              <a:rPr dirty="0" sz="3550" spc="-95"/>
              <a:t> </a:t>
            </a:r>
            <a:r>
              <a:rPr dirty="0" sz="3550" spc="5"/>
              <a:t>Analysis</a:t>
            </a:r>
            <a:endParaRPr sz="355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ts val="1505"/>
              </a:lnSpc>
            </a:pPr>
            <a:fld id="{81D60167-4931-47E6-BA6A-407CBD079E47}" type="slidenum">
              <a:rPr dirty="0" spc="2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37031" y="2119512"/>
            <a:ext cx="6851015" cy="1520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8925" marR="5080" indent="-276225">
              <a:lnSpc>
                <a:spcPct val="101699"/>
              </a:lnSpc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5">
                <a:latin typeface="Century Schoolbook"/>
                <a:cs typeface="Century Schoolbook"/>
              </a:rPr>
              <a:t>A </a:t>
            </a:r>
            <a:r>
              <a:rPr dirty="0" sz="2350" spc="10">
                <a:latin typeface="Century Schoolbook"/>
                <a:cs typeface="Century Schoolbook"/>
              </a:rPr>
              <a:t>procedure can help identify the </a:t>
            </a:r>
            <a:r>
              <a:rPr dirty="0" sz="2350" spc="5">
                <a:latin typeface="Century Schoolbook"/>
                <a:cs typeface="Century Schoolbook"/>
              </a:rPr>
              <a:t>factors </a:t>
            </a:r>
            <a:r>
              <a:rPr dirty="0" sz="2350" spc="10">
                <a:latin typeface="Century Schoolbook"/>
                <a:cs typeface="Century Schoolbook"/>
              </a:rPr>
              <a:t>that  might be used to explain the</a:t>
            </a:r>
            <a:r>
              <a:rPr dirty="0" sz="2350" spc="-65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interrelationships  among the</a:t>
            </a:r>
            <a:r>
              <a:rPr dirty="0" sz="2350" spc="-65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variables</a:t>
            </a:r>
            <a:endParaRPr sz="23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540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Model based</a:t>
            </a:r>
            <a:r>
              <a:rPr dirty="0" sz="2350" spc="-65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approach</a:t>
            </a:r>
            <a:endParaRPr sz="23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 spc="-5"/>
              <a:t>Refresher: </a:t>
            </a:r>
            <a:r>
              <a:rPr dirty="0" sz="3550"/>
              <a:t>Matrix Decomposition</a:t>
            </a:r>
            <a:endParaRPr sz="35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34516" y="2458116"/>
          <a:ext cx="1450975" cy="243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335"/>
                <a:gridCol w="477335"/>
                <a:gridCol w="477335"/>
              </a:tblGrid>
              <a:tr h="484417">
                <a:tc>
                  <a:txBody>
                    <a:bodyPr/>
                    <a:lstStyle/>
                    <a:p>
                      <a:pPr/>
                      <a:endParaRPr sz="3550"/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3550"/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3550"/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417">
                <a:tc>
                  <a:txBody>
                    <a:bodyPr/>
                    <a:lstStyle/>
                    <a:p>
                      <a:pPr/>
                      <a:endParaRPr sz="3550"/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3550"/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3550"/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417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750" b="1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a</a:t>
                      </a:r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750" b="1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b</a:t>
                      </a:r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1750" b="1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c</a:t>
                      </a:r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417"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4417"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952864" y="2458103"/>
          <a:ext cx="2732405" cy="136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212"/>
                <a:gridCol w="452212"/>
                <a:gridCol w="452212"/>
                <a:gridCol w="452212"/>
                <a:gridCol w="452212"/>
                <a:gridCol w="452212"/>
              </a:tblGrid>
              <a:tr h="452171"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750" b="1">
                          <a:solidFill>
                            <a:srgbClr val="0000FF"/>
                          </a:solidFill>
                          <a:latin typeface="Century Schoolbook"/>
                          <a:cs typeface="Century Schoolbook"/>
                        </a:rPr>
                        <a:t>x</a:t>
                      </a:r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171"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750" b="1">
                          <a:solidFill>
                            <a:srgbClr val="0000FF"/>
                          </a:solidFill>
                          <a:latin typeface="Century Schoolbook"/>
                          <a:cs typeface="Century Schoolbook"/>
                        </a:rPr>
                        <a:t>y</a:t>
                      </a:r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2174"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1750" b="1">
                          <a:solidFill>
                            <a:srgbClr val="0000FF"/>
                          </a:solidFill>
                          <a:latin typeface="Century Schoolbook"/>
                          <a:cs typeface="Century Schoolbook"/>
                        </a:rPr>
                        <a:t>z</a:t>
                      </a:r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7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795528" y="1994883"/>
            <a:ext cx="948055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</a:pPr>
            <a:r>
              <a:rPr dirty="0" sz="1550" spc="20" b="1">
                <a:latin typeface="Century Schoolbook"/>
                <a:cs typeface="Century Schoolbook"/>
              </a:rPr>
              <a:t>p</a:t>
            </a:r>
            <a:endParaRPr sz="1550">
              <a:latin typeface="Century Schoolbook"/>
              <a:cs typeface="Century Schoolbook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150" spc="20" b="1">
                <a:latin typeface="Century Schoolbook"/>
                <a:cs typeface="Century Schoolbook"/>
              </a:rPr>
              <a:t>3 x 6</a:t>
            </a:r>
            <a:r>
              <a:rPr dirty="0" sz="1150" spc="-100" b="1">
                <a:latin typeface="Century Schoolbook"/>
                <a:cs typeface="Century Schoolbook"/>
              </a:rPr>
              <a:t> </a:t>
            </a:r>
            <a:r>
              <a:rPr dirty="0" sz="1150" spc="20" b="1">
                <a:latin typeface="Century Schoolbook"/>
                <a:cs typeface="Century Schoolbook"/>
              </a:rPr>
              <a:t>matrix</a:t>
            </a:r>
            <a:endParaRPr sz="1150">
              <a:latin typeface="Century Schoolbook"/>
              <a:cs typeface="Century Schoolbook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53008" y="2461583"/>
          <a:ext cx="2732405" cy="243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212"/>
                <a:gridCol w="452212"/>
                <a:gridCol w="452212"/>
                <a:gridCol w="452212"/>
                <a:gridCol w="452212"/>
                <a:gridCol w="452212"/>
              </a:tblGrid>
              <a:tr h="480331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11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12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13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>
                          <a:latin typeface="Century Schoolbook"/>
                          <a:cs typeface="Century Schoolbook"/>
                        </a:rPr>
                        <a:t>14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15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16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007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21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22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12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r" marR="825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baseline="14403" sz="2025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>
                          <a:latin typeface="Century Schoolbook"/>
                          <a:cs typeface="Century Schoolbook"/>
                        </a:rPr>
                        <a:t>24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25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26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327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31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 b="1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 b="1">
                          <a:solidFill>
                            <a:srgbClr val="FFFFFF"/>
                          </a:solidFill>
                          <a:latin typeface="Century Schoolbook"/>
                          <a:cs typeface="Century Schoolbook"/>
                        </a:rPr>
                        <a:t>32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33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>
                          <a:latin typeface="Century Schoolbook"/>
                          <a:cs typeface="Century Schoolbook"/>
                        </a:rPr>
                        <a:t>34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35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36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33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41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42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43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>
                          <a:latin typeface="Century Schoolbook"/>
                          <a:cs typeface="Century Schoolbook"/>
                        </a:rPr>
                        <a:t>44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45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46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0332"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51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52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53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>
                          <a:latin typeface="Century Schoolbook"/>
                          <a:cs typeface="Century Schoolbook"/>
                        </a:rPr>
                        <a:t>54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55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baseline="14403" sz="2025" spc="22">
                          <a:latin typeface="Century Schoolbook"/>
                          <a:cs typeface="Century Schoolbook"/>
                        </a:rPr>
                        <a:t>X</a:t>
                      </a:r>
                      <a:r>
                        <a:rPr dirty="0" sz="900" spc="15">
                          <a:latin typeface="Century Schoolbook"/>
                          <a:cs typeface="Century Schoolbook"/>
                        </a:rPr>
                        <a:t>56</a:t>
                      </a:r>
                      <a:endParaRPr sz="90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775307" y="1993474"/>
            <a:ext cx="948055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0795">
              <a:lnSpc>
                <a:spcPct val="100000"/>
              </a:lnSpc>
            </a:pPr>
            <a:r>
              <a:rPr dirty="0" sz="1550" spc="15" b="1">
                <a:latin typeface="Century Schoolbook"/>
                <a:cs typeface="Century Schoolbook"/>
              </a:rPr>
              <a:t>r</a:t>
            </a:r>
            <a:endParaRPr sz="1550">
              <a:latin typeface="Century Schoolbook"/>
              <a:cs typeface="Century Schoolbook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150" spc="20" b="1">
                <a:latin typeface="Century Schoolbook"/>
                <a:cs typeface="Century Schoolbook"/>
              </a:rPr>
              <a:t>5 x 6</a:t>
            </a:r>
            <a:r>
              <a:rPr dirty="0" sz="1150" spc="-100" b="1">
                <a:latin typeface="Century Schoolbook"/>
                <a:cs typeface="Century Schoolbook"/>
              </a:rPr>
              <a:t> </a:t>
            </a:r>
            <a:r>
              <a:rPr dirty="0" sz="1150" spc="20" b="1">
                <a:latin typeface="Century Schoolbook"/>
                <a:cs typeface="Century Schoolbook"/>
              </a:rPr>
              <a:t>matrix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7031" y="5425632"/>
            <a:ext cx="6431280" cy="4229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350" spc="15" b="1">
                <a:latin typeface="Century Schoolbook"/>
                <a:cs typeface="Century Schoolbook"/>
              </a:rPr>
              <a:t>X</a:t>
            </a:r>
            <a:r>
              <a:rPr dirty="0" baseline="-21505" sz="2325" spc="22" b="1">
                <a:latin typeface="Century Schoolbook"/>
                <a:cs typeface="Century Schoolbook"/>
              </a:rPr>
              <a:t>32 </a:t>
            </a:r>
            <a:r>
              <a:rPr dirty="0" sz="2350" spc="10" b="1">
                <a:latin typeface="Century Schoolbook"/>
                <a:cs typeface="Century Schoolbook"/>
              </a:rPr>
              <a:t>= (</a:t>
            </a:r>
            <a:r>
              <a:rPr dirty="0" sz="2350" spc="10" b="1">
                <a:solidFill>
                  <a:srgbClr val="FF0000"/>
                </a:solidFill>
                <a:latin typeface="Century Schoolbook"/>
                <a:cs typeface="Century Schoolbook"/>
              </a:rPr>
              <a:t>a</a:t>
            </a:r>
            <a:r>
              <a:rPr dirty="0" sz="2350" spc="10" b="1">
                <a:latin typeface="Century Schoolbook"/>
                <a:cs typeface="Century Schoolbook"/>
              </a:rPr>
              <a:t>, </a:t>
            </a:r>
            <a:r>
              <a:rPr dirty="0" sz="2350" spc="10" b="1">
                <a:solidFill>
                  <a:srgbClr val="FF0000"/>
                </a:solidFill>
                <a:latin typeface="Century Schoolbook"/>
                <a:cs typeface="Century Schoolbook"/>
              </a:rPr>
              <a:t>b</a:t>
            </a:r>
            <a:r>
              <a:rPr dirty="0" sz="2350" spc="10" b="1">
                <a:latin typeface="Century Schoolbook"/>
                <a:cs typeface="Century Schoolbook"/>
              </a:rPr>
              <a:t>, </a:t>
            </a:r>
            <a:r>
              <a:rPr dirty="0" sz="2350" spc="10" b="1">
                <a:solidFill>
                  <a:srgbClr val="FF0000"/>
                </a:solidFill>
                <a:latin typeface="Century Schoolbook"/>
                <a:cs typeface="Century Schoolbook"/>
              </a:rPr>
              <a:t>c</a:t>
            </a:r>
            <a:r>
              <a:rPr dirty="0" sz="2350" spc="10" b="1">
                <a:latin typeface="Century Schoolbook"/>
                <a:cs typeface="Century Schoolbook"/>
              </a:rPr>
              <a:t>) </a:t>
            </a:r>
            <a:r>
              <a:rPr dirty="0" sz="2350" spc="5" b="1">
                <a:latin typeface="Century Schoolbook"/>
                <a:cs typeface="Century Schoolbook"/>
              </a:rPr>
              <a:t>. (</a:t>
            </a:r>
            <a:r>
              <a:rPr dirty="0" sz="2350" spc="5" b="1">
                <a:solidFill>
                  <a:srgbClr val="0000FF"/>
                </a:solidFill>
                <a:latin typeface="Century Schoolbook"/>
                <a:cs typeface="Century Schoolbook"/>
              </a:rPr>
              <a:t>x</a:t>
            </a:r>
            <a:r>
              <a:rPr dirty="0" sz="2350" spc="5" b="1">
                <a:latin typeface="Century Schoolbook"/>
                <a:cs typeface="Century Schoolbook"/>
              </a:rPr>
              <a:t>, </a:t>
            </a:r>
            <a:r>
              <a:rPr dirty="0" sz="2350" spc="10" b="1">
                <a:solidFill>
                  <a:srgbClr val="0000FF"/>
                </a:solidFill>
                <a:latin typeface="Century Schoolbook"/>
                <a:cs typeface="Century Schoolbook"/>
              </a:rPr>
              <a:t>y</a:t>
            </a:r>
            <a:r>
              <a:rPr dirty="0" sz="2350" spc="10" b="1">
                <a:latin typeface="Century Schoolbook"/>
                <a:cs typeface="Century Schoolbook"/>
              </a:rPr>
              <a:t>, </a:t>
            </a:r>
            <a:r>
              <a:rPr dirty="0" sz="2350" spc="10" b="1">
                <a:solidFill>
                  <a:srgbClr val="0000FF"/>
                </a:solidFill>
                <a:latin typeface="Century Schoolbook"/>
                <a:cs typeface="Century Schoolbook"/>
              </a:rPr>
              <a:t>z</a:t>
            </a:r>
            <a:r>
              <a:rPr dirty="0" sz="2350" spc="10" b="1">
                <a:latin typeface="Century Schoolbook"/>
                <a:cs typeface="Century Schoolbook"/>
              </a:rPr>
              <a:t>) = </a:t>
            </a:r>
            <a:r>
              <a:rPr dirty="0" sz="2350" spc="10" b="1">
                <a:solidFill>
                  <a:srgbClr val="FF0000"/>
                </a:solidFill>
                <a:latin typeface="Century Schoolbook"/>
                <a:cs typeface="Century Schoolbook"/>
              </a:rPr>
              <a:t>a </a:t>
            </a:r>
            <a:r>
              <a:rPr dirty="0" sz="2350" spc="10" b="1">
                <a:latin typeface="Century Schoolbook"/>
                <a:cs typeface="Century Schoolbook"/>
              </a:rPr>
              <a:t>* </a:t>
            </a:r>
            <a:r>
              <a:rPr dirty="0" sz="2350" spc="10" b="1">
                <a:solidFill>
                  <a:srgbClr val="0000FF"/>
                </a:solidFill>
                <a:latin typeface="Century Schoolbook"/>
                <a:cs typeface="Century Schoolbook"/>
              </a:rPr>
              <a:t>x </a:t>
            </a:r>
            <a:r>
              <a:rPr dirty="0" sz="2350" spc="10" b="1">
                <a:latin typeface="Century Schoolbook"/>
                <a:cs typeface="Century Schoolbook"/>
              </a:rPr>
              <a:t>+ </a:t>
            </a:r>
            <a:r>
              <a:rPr dirty="0" sz="2350" spc="15" b="1">
                <a:solidFill>
                  <a:srgbClr val="FF0000"/>
                </a:solidFill>
                <a:latin typeface="Century Schoolbook"/>
                <a:cs typeface="Century Schoolbook"/>
              </a:rPr>
              <a:t>b </a:t>
            </a:r>
            <a:r>
              <a:rPr dirty="0" sz="2350" spc="10" b="1">
                <a:latin typeface="Century Schoolbook"/>
                <a:cs typeface="Century Schoolbook"/>
              </a:rPr>
              <a:t>* </a:t>
            </a:r>
            <a:r>
              <a:rPr dirty="0" sz="2350" spc="10" b="1">
                <a:solidFill>
                  <a:srgbClr val="0000FF"/>
                </a:solidFill>
                <a:latin typeface="Century Schoolbook"/>
                <a:cs typeface="Century Schoolbook"/>
              </a:rPr>
              <a:t>y </a:t>
            </a:r>
            <a:r>
              <a:rPr dirty="0" sz="2350" spc="10" b="1">
                <a:latin typeface="Century Schoolbook"/>
                <a:cs typeface="Century Schoolbook"/>
              </a:rPr>
              <a:t>+ </a:t>
            </a:r>
            <a:r>
              <a:rPr dirty="0" sz="2350" spc="10" b="1">
                <a:solidFill>
                  <a:srgbClr val="FF0000"/>
                </a:solidFill>
                <a:latin typeface="Century Schoolbook"/>
                <a:cs typeface="Century Schoolbook"/>
              </a:rPr>
              <a:t>c </a:t>
            </a:r>
            <a:r>
              <a:rPr dirty="0" sz="2350" spc="10" b="1">
                <a:latin typeface="Century Schoolbook"/>
                <a:cs typeface="Century Schoolbook"/>
              </a:rPr>
              <a:t>*</a:t>
            </a:r>
            <a:r>
              <a:rPr dirty="0" sz="2350" spc="-120" b="1">
                <a:latin typeface="Century Schoolbook"/>
                <a:cs typeface="Century Schoolbook"/>
              </a:rPr>
              <a:t> </a:t>
            </a:r>
            <a:r>
              <a:rPr dirty="0" sz="2350" spc="10" b="1">
                <a:solidFill>
                  <a:srgbClr val="0000FF"/>
                </a:solidFill>
                <a:latin typeface="Century Schoolbook"/>
                <a:cs typeface="Century Schoolbook"/>
              </a:rPr>
              <a:t>z</a:t>
            </a:r>
            <a:endParaRPr sz="2350">
              <a:latin typeface="Century Schoolbook"/>
              <a:cs typeface="Century Schoolboo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11625" y="3050775"/>
            <a:ext cx="482137" cy="374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98671" y="3179614"/>
            <a:ext cx="116378" cy="116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87990" y="3102076"/>
            <a:ext cx="332740" cy="88900"/>
          </a:xfrm>
          <a:custGeom>
            <a:avLst/>
            <a:gdLst/>
            <a:ahLst/>
            <a:cxnLst/>
            <a:rect l="l" t="t" r="r" b="b"/>
            <a:pathLst>
              <a:path w="332739" h="88900">
                <a:moveTo>
                  <a:pt x="332333" y="0"/>
                </a:moveTo>
                <a:lnTo>
                  <a:pt x="0" y="0"/>
                </a:lnTo>
                <a:lnTo>
                  <a:pt x="0" y="88633"/>
                </a:lnTo>
                <a:lnTo>
                  <a:pt x="332333" y="88633"/>
                </a:lnTo>
                <a:lnTo>
                  <a:pt x="332333" y="0"/>
                </a:lnTo>
                <a:close/>
              </a:path>
            </a:pathLst>
          </a:custGeom>
          <a:solidFill>
            <a:srgbClr val="8A8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87990" y="3235020"/>
            <a:ext cx="332740" cy="88900"/>
          </a:xfrm>
          <a:custGeom>
            <a:avLst/>
            <a:gdLst/>
            <a:ahLst/>
            <a:cxnLst/>
            <a:rect l="l" t="t" r="r" b="b"/>
            <a:pathLst>
              <a:path w="332739" h="88900">
                <a:moveTo>
                  <a:pt x="332333" y="0"/>
                </a:moveTo>
                <a:lnTo>
                  <a:pt x="0" y="0"/>
                </a:lnTo>
                <a:lnTo>
                  <a:pt x="0" y="88633"/>
                </a:lnTo>
                <a:lnTo>
                  <a:pt x="332333" y="88633"/>
                </a:lnTo>
                <a:lnTo>
                  <a:pt x="332333" y="0"/>
                </a:lnTo>
                <a:close/>
              </a:path>
            </a:pathLst>
          </a:custGeom>
          <a:solidFill>
            <a:srgbClr val="8A8F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87991" y="3102063"/>
            <a:ext cx="332740" cy="88900"/>
          </a:xfrm>
          <a:custGeom>
            <a:avLst/>
            <a:gdLst/>
            <a:ahLst/>
            <a:cxnLst/>
            <a:rect l="l" t="t" r="r" b="b"/>
            <a:pathLst>
              <a:path w="332739" h="88900">
                <a:moveTo>
                  <a:pt x="0" y="0"/>
                </a:moveTo>
                <a:lnTo>
                  <a:pt x="332334" y="0"/>
                </a:lnTo>
                <a:lnTo>
                  <a:pt x="332334" y="88632"/>
                </a:lnTo>
                <a:lnTo>
                  <a:pt x="0" y="88632"/>
                </a:lnTo>
                <a:lnTo>
                  <a:pt x="0" y="0"/>
                </a:lnTo>
                <a:close/>
              </a:path>
            </a:pathLst>
          </a:custGeom>
          <a:ln w="345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87991" y="3235017"/>
            <a:ext cx="332740" cy="88900"/>
          </a:xfrm>
          <a:custGeom>
            <a:avLst/>
            <a:gdLst/>
            <a:ahLst/>
            <a:cxnLst/>
            <a:rect l="l" t="t" r="r" b="b"/>
            <a:pathLst>
              <a:path w="332739" h="88900">
                <a:moveTo>
                  <a:pt x="0" y="0"/>
                </a:moveTo>
                <a:lnTo>
                  <a:pt x="332334" y="0"/>
                </a:lnTo>
                <a:lnTo>
                  <a:pt x="332334" y="88632"/>
                </a:lnTo>
                <a:lnTo>
                  <a:pt x="0" y="88632"/>
                </a:lnTo>
                <a:lnTo>
                  <a:pt x="0" y="0"/>
                </a:lnTo>
                <a:close/>
              </a:path>
            </a:pathLst>
          </a:custGeom>
          <a:ln w="345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515015" y="2010111"/>
            <a:ext cx="948055" cy="4254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1430">
              <a:lnSpc>
                <a:spcPct val="100000"/>
              </a:lnSpc>
            </a:pPr>
            <a:r>
              <a:rPr dirty="0" sz="1550" spc="20" b="1">
                <a:latin typeface="Century Schoolbook"/>
                <a:cs typeface="Century Schoolbook"/>
              </a:rPr>
              <a:t>q</a:t>
            </a:r>
            <a:endParaRPr sz="1550">
              <a:latin typeface="Century Schoolbook"/>
              <a:cs typeface="Century Schoolbook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150" spc="20" b="1">
                <a:latin typeface="Century Schoolbook"/>
                <a:cs typeface="Century Schoolbook"/>
              </a:rPr>
              <a:t>5 x 3</a:t>
            </a:r>
            <a:r>
              <a:rPr dirty="0" sz="1150" spc="-100" b="1">
                <a:latin typeface="Century Schoolbook"/>
                <a:cs typeface="Century Schoolbook"/>
              </a:rPr>
              <a:t> </a:t>
            </a:r>
            <a:r>
              <a:rPr dirty="0" sz="1150" spc="20" b="1">
                <a:latin typeface="Century Schoolbook"/>
                <a:cs typeface="Century Schoolbook"/>
              </a:rPr>
              <a:t>matrix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92138" y="5996888"/>
            <a:ext cx="108585" cy="465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305">
                <a:latin typeface="Times New Roman"/>
                <a:cs typeface="Times New Roman"/>
              </a:rPr>
              <a:t>ˆ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9532" y="6027017"/>
            <a:ext cx="48260" cy="465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935" i="1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75024" y="6269800"/>
            <a:ext cx="189865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i="1">
                <a:latin typeface="Times New Roman"/>
                <a:cs typeface="Times New Roman"/>
              </a:rPr>
              <a:t>ui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8400" y="6269800"/>
            <a:ext cx="84455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i="1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98400" y="6017479"/>
            <a:ext cx="142875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5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46290" y="6027017"/>
            <a:ext cx="960119" cy="518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60400" algn="l"/>
              </a:tabLst>
            </a:pP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140">
                <a:latin typeface="Times New Roman"/>
                <a:cs typeface="Times New Roman"/>
              </a:rPr>
              <a:t> </a:t>
            </a:r>
            <a:r>
              <a:rPr dirty="0" sz="2850" spc="-5" i="1">
                <a:latin typeface="Times New Roman"/>
                <a:cs typeface="Times New Roman"/>
              </a:rPr>
              <a:t>q</a:t>
            </a:r>
            <a:r>
              <a:rPr dirty="0" sz="2850" i="1">
                <a:latin typeface="Times New Roman"/>
                <a:cs typeface="Times New Roman"/>
              </a:rPr>
              <a:t>	</a:t>
            </a:r>
            <a:r>
              <a:rPr dirty="0" sz="2850" spc="-5" i="1">
                <a:latin typeface="Times New Roman"/>
                <a:cs typeface="Times New Roman"/>
              </a:rPr>
              <a:t>p</a:t>
            </a:r>
            <a:r>
              <a:rPr dirty="0" baseline="-23569" sz="2475" spc="7" i="1">
                <a:latin typeface="Times New Roman"/>
                <a:cs typeface="Times New Roman"/>
              </a:rPr>
              <a:t>u</a:t>
            </a:r>
            <a:endParaRPr baseline="-23569" sz="247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88208" y="6322762"/>
            <a:ext cx="12700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 b="1">
                <a:solidFill>
                  <a:srgbClr val="FFFFFF"/>
                </a:solidFill>
                <a:latin typeface="Century Schoolbook"/>
                <a:cs typeface="Century Schoolbook"/>
              </a:rPr>
              <a:t>4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94240" y="6560194"/>
            <a:ext cx="2870200" cy="601980"/>
          </a:xfrm>
          <a:custGeom>
            <a:avLst/>
            <a:gdLst/>
            <a:ahLst/>
            <a:cxnLst/>
            <a:rect l="l" t="t" r="r" b="b"/>
            <a:pathLst>
              <a:path w="2870200" h="601979">
                <a:moveTo>
                  <a:pt x="0" y="276648"/>
                </a:moveTo>
                <a:lnTo>
                  <a:pt x="5110" y="251336"/>
                </a:lnTo>
                <a:lnTo>
                  <a:pt x="19048" y="230664"/>
                </a:lnTo>
                <a:lnTo>
                  <a:pt x="39720" y="216727"/>
                </a:lnTo>
                <a:lnTo>
                  <a:pt x="65032" y="211616"/>
                </a:lnTo>
                <a:lnTo>
                  <a:pt x="478314" y="211616"/>
                </a:lnTo>
                <a:lnTo>
                  <a:pt x="322265" y="0"/>
                </a:lnTo>
                <a:lnTo>
                  <a:pt x="1195801" y="211616"/>
                </a:lnTo>
                <a:lnTo>
                  <a:pt x="2804884" y="211616"/>
                </a:lnTo>
                <a:lnTo>
                  <a:pt x="2830197" y="216727"/>
                </a:lnTo>
                <a:lnTo>
                  <a:pt x="2850868" y="230664"/>
                </a:lnTo>
                <a:lnTo>
                  <a:pt x="2864806" y="251336"/>
                </a:lnTo>
                <a:lnTo>
                  <a:pt x="2869917" y="276648"/>
                </a:lnTo>
                <a:lnTo>
                  <a:pt x="2869917" y="374202"/>
                </a:lnTo>
                <a:lnTo>
                  <a:pt x="2869917" y="536779"/>
                </a:lnTo>
                <a:lnTo>
                  <a:pt x="2864806" y="562092"/>
                </a:lnTo>
                <a:lnTo>
                  <a:pt x="2850868" y="582763"/>
                </a:lnTo>
                <a:lnTo>
                  <a:pt x="2830197" y="596701"/>
                </a:lnTo>
                <a:lnTo>
                  <a:pt x="2804884" y="601812"/>
                </a:lnTo>
                <a:lnTo>
                  <a:pt x="1195801" y="601812"/>
                </a:lnTo>
                <a:lnTo>
                  <a:pt x="478314" y="601812"/>
                </a:lnTo>
                <a:lnTo>
                  <a:pt x="65032" y="601812"/>
                </a:lnTo>
                <a:lnTo>
                  <a:pt x="39720" y="596701"/>
                </a:lnTo>
                <a:lnTo>
                  <a:pt x="19048" y="582763"/>
                </a:lnTo>
                <a:lnTo>
                  <a:pt x="5110" y="562092"/>
                </a:lnTo>
                <a:lnTo>
                  <a:pt x="0" y="536779"/>
                </a:lnTo>
                <a:lnTo>
                  <a:pt x="0" y="374202"/>
                </a:lnTo>
                <a:lnTo>
                  <a:pt x="0" y="276648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338185" y="6865804"/>
            <a:ext cx="258826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entury Schoolbook"/>
                <a:cs typeface="Century Schoolbook"/>
              </a:rPr>
              <a:t>Movie Preference Factor</a:t>
            </a:r>
            <a:r>
              <a:rPr dirty="0" sz="1350" spc="-4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Vector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873371" y="6061202"/>
            <a:ext cx="2959100" cy="390525"/>
          </a:xfrm>
          <a:custGeom>
            <a:avLst/>
            <a:gdLst/>
            <a:ahLst/>
            <a:cxnLst/>
            <a:rect l="l" t="t" r="r" b="b"/>
            <a:pathLst>
              <a:path w="2959100" h="390525">
                <a:moveTo>
                  <a:pt x="0" y="217855"/>
                </a:moveTo>
                <a:lnTo>
                  <a:pt x="259829" y="325158"/>
                </a:lnTo>
                <a:lnTo>
                  <a:pt x="264940" y="350469"/>
                </a:lnTo>
                <a:lnTo>
                  <a:pt x="278879" y="371138"/>
                </a:lnTo>
                <a:lnTo>
                  <a:pt x="299552" y="385072"/>
                </a:lnTo>
                <a:lnTo>
                  <a:pt x="324865" y="390182"/>
                </a:lnTo>
                <a:lnTo>
                  <a:pt x="2893568" y="390182"/>
                </a:lnTo>
                <a:lnTo>
                  <a:pt x="2918881" y="385072"/>
                </a:lnTo>
                <a:lnTo>
                  <a:pt x="2939554" y="371138"/>
                </a:lnTo>
                <a:lnTo>
                  <a:pt x="2953493" y="350469"/>
                </a:lnTo>
                <a:lnTo>
                  <a:pt x="2958604" y="325158"/>
                </a:lnTo>
                <a:lnTo>
                  <a:pt x="2958604" y="227609"/>
                </a:lnTo>
                <a:lnTo>
                  <a:pt x="259829" y="227609"/>
                </a:lnTo>
                <a:lnTo>
                  <a:pt x="0" y="217855"/>
                </a:lnTo>
                <a:close/>
              </a:path>
              <a:path w="2959100" h="390525">
                <a:moveTo>
                  <a:pt x="2893568" y="0"/>
                </a:moveTo>
                <a:lnTo>
                  <a:pt x="324865" y="0"/>
                </a:lnTo>
                <a:lnTo>
                  <a:pt x="299552" y="5111"/>
                </a:lnTo>
                <a:lnTo>
                  <a:pt x="278879" y="19050"/>
                </a:lnTo>
                <a:lnTo>
                  <a:pt x="264940" y="39722"/>
                </a:lnTo>
                <a:lnTo>
                  <a:pt x="259829" y="65036"/>
                </a:lnTo>
                <a:lnTo>
                  <a:pt x="259829" y="227609"/>
                </a:lnTo>
                <a:lnTo>
                  <a:pt x="2958604" y="227609"/>
                </a:lnTo>
                <a:lnTo>
                  <a:pt x="2958604" y="65036"/>
                </a:lnTo>
                <a:lnTo>
                  <a:pt x="2953493" y="39722"/>
                </a:lnTo>
                <a:lnTo>
                  <a:pt x="2939554" y="19050"/>
                </a:lnTo>
                <a:lnTo>
                  <a:pt x="2918881" y="5111"/>
                </a:lnTo>
                <a:lnTo>
                  <a:pt x="28935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73370" y="6061197"/>
            <a:ext cx="2959100" cy="390525"/>
          </a:xfrm>
          <a:custGeom>
            <a:avLst/>
            <a:gdLst/>
            <a:ahLst/>
            <a:cxnLst/>
            <a:rect l="l" t="t" r="r" b="b"/>
            <a:pathLst>
              <a:path w="2959100" h="390525">
                <a:moveTo>
                  <a:pt x="259834" y="65032"/>
                </a:moveTo>
                <a:lnTo>
                  <a:pt x="264945" y="39720"/>
                </a:lnTo>
                <a:lnTo>
                  <a:pt x="278882" y="19048"/>
                </a:lnTo>
                <a:lnTo>
                  <a:pt x="299554" y="5110"/>
                </a:lnTo>
                <a:lnTo>
                  <a:pt x="324867" y="0"/>
                </a:lnTo>
                <a:lnTo>
                  <a:pt x="709633" y="0"/>
                </a:lnTo>
                <a:lnTo>
                  <a:pt x="1384322" y="0"/>
                </a:lnTo>
                <a:lnTo>
                  <a:pt x="2893576" y="0"/>
                </a:lnTo>
                <a:lnTo>
                  <a:pt x="2918889" y="5110"/>
                </a:lnTo>
                <a:lnTo>
                  <a:pt x="2939560" y="19048"/>
                </a:lnTo>
                <a:lnTo>
                  <a:pt x="2953498" y="39720"/>
                </a:lnTo>
                <a:lnTo>
                  <a:pt x="2958609" y="65032"/>
                </a:lnTo>
                <a:lnTo>
                  <a:pt x="2958609" y="227609"/>
                </a:lnTo>
                <a:lnTo>
                  <a:pt x="2958609" y="325153"/>
                </a:lnTo>
                <a:lnTo>
                  <a:pt x="2953498" y="350466"/>
                </a:lnTo>
                <a:lnTo>
                  <a:pt x="2939560" y="371137"/>
                </a:lnTo>
                <a:lnTo>
                  <a:pt x="2918889" y="385075"/>
                </a:lnTo>
                <a:lnTo>
                  <a:pt x="2893576" y="390186"/>
                </a:lnTo>
                <a:lnTo>
                  <a:pt x="1384322" y="390186"/>
                </a:lnTo>
                <a:lnTo>
                  <a:pt x="709633" y="390186"/>
                </a:lnTo>
                <a:lnTo>
                  <a:pt x="324867" y="390186"/>
                </a:lnTo>
                <a:lnTo>
                  <a:pt x="299554" y="385075"/>
                </a:lnTo>
                <a:lnTo>
                  <a:pt x="278882" y="371137"/>
                </a:lnTo>
                <a:lnTo>
                  <a:pt x="264945" y="350466"/>
                </a:lnTo>
                <a:lnTo>
                  <a:pt x="259834" y="325153"/>
                </a:lnTo>
                <a:lnTo>
                  <a:pt x="0" y="217857"/>
                </a:lnTo>
                <a:lnTo>
                  <a:pt x="259834" y="227609"/>
                </a:lnTo>
                <a:lnTo>
                  <a:pt x="259834" y="65032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242063" y="6155185"/>
            <a:ext cx="248729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entury Schoolbook"/>
                <a:cs typeface="Century Schoolbook"/>
              </a:rPr>
              <a:t>User Preference Factor</a:t>
            </a:r>
            <a:r>
              <a:rPr dirty="0" sz="1350" spc="-50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Vector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80745" y="6119296"/>
            <a:ext cx="2112645" cy="390525"/>
          </a:xfrm>
          <a:custGeom>
            <a:avLst/>
            <a:gdLst/>
            <a:ahLst/>
            <a:cxnLst/>
            <a:rect l="l" t="t" r="r" b="b"/>
            <a:pathLst>
              <a:path w="2112645" h="390525">
                <a:moveTo>
                  <a:pt x="0" y="65032"/>
                </a:moveTo>
                <a:lnTo>
                  <a:pt x="5110" y="39720"/>
                </a:lnTo>
                <a:lnTo>
                  <a:pt x="19047" y="19048"/>
                </a:lnTo>
                <a:lnTo>
                  <a:pt x="39718" y="5110"/>
                </a:lnTo>
                <a:lnTo>
                  <a:pt x="65032" y="0"/>
                </a:lnTo>
                <a:lnTo>
                  <a:pt x="1043852" y="0"/>
                </a:lnTo>
                <a:lnTo>
                  <a:pt x="1491218" y="0"/>
                </a:lnTo>
                <a:lnTo>
                  <a:pt x="1724436" y="0"/>
                </a:lnTo>
                <a:lnTo>
                  <a:pt x="1749748" y="5110"/>
                </a:lnTo>
                <a:lnTo>
                  <a:pt x="1770420" y="19048"/>
                </a:lnTo>
                <a:lnTo>
                  <a:pt x="1784357" y="39720"/>
                </a:lnTo>
                <a:lnTo>
                  <a:pt x="1789468" y="65032"/>
                </a:lnTo>
                <a:lnTo>
                  <a:pt x="2112051" y="174910"/>
                </a:lnTo>
                <a:lnTo>
                  <a:pt x="1789468" y="162576"/>
                </a:lnTo>
                <a:lnTo>
                  <a:pt x="1789468" y="325153"/>
                </a:lnTo>
                <a:lnTo>
                  <a:pt x="1784357" y="350466"/>
                </a:lnTo>
                <a:lnTo>
                  <a:pt x="1770420" y="371137"/>
                </a:lnTo>
                <a:lnTo>
                  <a:pt x="1749748" y="385075"/>
                </a:lnTo>
                <a:lnTo>
                  <a:pt x="1724436" y="390186"/>
                </a:lnTo>
                <a:lnTo>
                  <a:pt x="1491218" y="390186"/>
                </a:lnTo>
                <a:lnTo>
                  <a:pt x="1043852" y="390186"/>
                </a:lnTo>
                <a:lnTo>
                  <a:pt x="65032" y="390186"/>
                </a:lnTo>
                <a:lnTo>
                  <a:pt x="39718" y="385075"/>
                </a:lnTo>
                <a:lnTo>
                  <a:pt x="19047" y="371137"/>
                </a:lnTo>
                <a:lnTo>
                  <a:pt x="5110" y="350466"/>
                </a:lnTo>
                <a:lnTo>
                  <a:pt x="0" y="325153"/>
                </a:lnTo>
                <a:lnTo>
                  <a:pt x="0" y="162576"/>
                </a:lnTo>
                <a:lnTo>
                  <a:pt x="0" y="65032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547636" y="6213288"/>
            <a:ext cx="146177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entury Schoolbook"/>
                <a:cs typeface="Century Schoolbook"/>
              </a:rPr>
              <a:t>Rating</a:t>
            </a:r>
            <a:r>
              <a:rPr dirty="0" sz="1350" spc="-6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Prediction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3760"/>
              </a:lnSpc>
            </a:pPr>
            <a:r>
              <a:rPr dirty="0" spc="5"/>
              <a:t>Making Prediction as Filling</a:t>
            </a:r>
            <a:r>
              <a:rPr dirty="0" spc="-25"/>
              <a:t> </a:t>
            </a:r>
            <a:r>
              <a:rPr dirty="0" spc="5"/>
              <a:t>Missing  </a:t>
            </a:r>
            <a:r>
              <a:rPr dirty="0" spc="-25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1852117" y="5599764"/>
            <a:ext cx="2067166" cy="1316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574169" y="2859888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4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89996" y="2859888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4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76854" y="2859888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4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34768" y="2859888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4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61040" y="3225966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32083" y="3592043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47897" y="3592043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34768" y="3592043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03126" y="3958121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32083" y="3958121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718940" y="3958121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05811" y="3958121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61040" y="4324186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976854" y="4324186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316277" y="2493809"/>
            <a:ext cx="0" cy="2576830"/>
          </a:xfrm>
          <a:custGeom>
            <a:avLst/>
            <a:gdLst/>
            <a:ahLst/>
            <a:cxnLst/>
            <a:rect l="l" t="t" r="r" b="b"/>
            <a:pathLst>
              <a:path w="0" h="2576829">
                <a:moveTo>
                  <a:pt x="0" y="0"/>
                </a:moveTo>
                <a:lnTo>
                  <a:pt x="0" y="2576662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45229" y="2493809"/>
            <a:ext cx="0" cy="2576830"/>
          </a:xfrm>
          <a:custGeom>
            <a:avLst/>
            <a:gdLst/>
            <a:ahLst/>
            <a:cxnLst/>
            <a:rect l="l" t="t" r="r" b="b"/>
            <a:pathLst>
              <a:path w="0" h="2576829">
                <a:moveTo>
                  <a:pt x="0" y="0"/>
                </a:moveTo>
                <a:lnTo>
                  <a:pt x="0" y="2576662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574182" y="2493809"/>
            <a:ext cx="0" cy="2576830"/>
          </a:xfrm>
          <a:custGeom>
            <a:avLst/>
            <a:gdLst/>
            <a:ahLst/>
            <a:cxnLst/>
            <a:rect l="l" t="t" r="r" b="b"/>
            <a:pathLst>
              <a:path w="0" h="2576829">
                <a:moveTo>
                  <a:pt x="0" y="0"/>
                </a:moveTo>
                <a:lnTo>
                  <a:pt x="0" y="2576662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203134" y="2493809"/>
            <a:ext cx="0" cy="2576830"/>
          </a:xfrm>
          <a:custGeom>
            <a:avLst/>
            <a:gdLst/>
            <a:ahLst/>
            <a:cxnLst/>
            <a:rect l="l" t="t" r="r" b="b"/>
            <a:pathLst>
              <a:path w="0" h="2576829">
                <a:moveTo>
                  <a:pt x="0" y="0"/>
                </a:moveTo>
                <a:lnTo>
                  <a:pt x="0" y="2576662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832086" y="2493809"/>
            <a:ext cx="0" cy="2576830"/>
          </a:xfrm>
          <a:custGeom>
            <a:avLst/>
            <a:gdLst/>
            <a:ahLst/>
            <a:cxnLst/>
            <a:rect l="l" t="t" r="r" b="b"/>
            <a:pathLst>
              <a:path w="0" h="2576829">
                <a:moveTo>
                  <a:pt x="0" y="0"/>
                </a:moveTo>
                <a:lnTo>
                  <a:pt x="0" y="2576662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461049" y="2493809"/>
            <a:ext cx="0" cy="2576830"/>
          </a:xfrm>
          <a:custGeom>
            <a:avLst/>
            <a:gdLst/>
            <a:ahLst/>
            <a:cxnLst/>
            <a:rect l="l" t="t" r="r" b="b"/>
            <a:pathLst>
              <a:path w="0" h="2576829">
                <a:moveTo>
                  <a:pt x="0" y="0"/>
                </a:moveTo>
                <a:lnTo>
                  <a:pt x="0" y="2576662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90001" y="2493809"/>
            <a:ext cx="0" cy="2576830"/>
          </a:xfrm>
          <a:custGeom>
            <a:avLst/>
            <a:gdLst/>
            <a:ahLst/>
            <a:cxnLst/>
            <a:rect l="l" t="t" r="r" b="b"/>
            <a:pathLst>
              <a:path w="0" h="2576829">
                <a:moveTo>
                  <a:pt x="0" y="0"/>
                </a:moveTo>
                <a:lnTo>
                  <a:pt x="0" y="2576662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18953" y="2493809"/>
            <a:ext cx="0" cy="2576830"/>
          </a:xfrm>
          <a:custGeom>
            <a:avLst/>
            <a:gdLst/>
            <a:ahLst/>
            <a:cxnLst/>
            <a:rect l="l" t="t" r="r" b="b"/>
            <a:pathLst>
              <a:path w="0" h="2576829">
                <a:moveTo>
                  <a:pt x="0" y="0"/>
                </a:moveTo>
                <a:lnTo>
                  <a:pt x="0" y="2576662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347905" y="2493809"/>
            <a:ext cx="0" cy="2576830"/>
          </a:xfrm>
          <a:custGeom>
            <a:avLst/>
            <a:gdLst/>
            <a:ahLst/>
            <a:cxnLst/>
            <a:rect l="l" t="t" r="r" b="b"/>
            <a:pathLst>
              <a:path w="0" h="2576829">
                <a:moveTo>
                  <a:pt x="0" y="0"/>
                </a:moveTo>
                <a:lnTo>
                  <a:pt x="0" y="2576662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76858" y="2493809"/>
            <a:ext cx="0" cy="2576830"/>
          </a:xfrm>
          <a:custGeom>
            <a:avLst/>
            <a:gdLst/>
            <a:ahLst/>
            <a:cxnLst/>
            <a:rect l="l" t="t" r="r" b="b"/>
            <a:pathLst>
              <a:path w="0" h="2576829">
                <a:moveTo>
                  <a:pt x="0" y="0"/>
                </a:moveTo>
                <a:lnTo>
                  <a:pt x="0" y="2576662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05816" y="2493809"/>
            <a:ext cx="0" cy="2576830"/>
          </a:xfrm>
          <a:custGeom>
            <a:avLst/>
            <a:gdLst/>
            <a:ahLst/>
            <a:cxnLst/>
            <a:rect l="l" t="t" r="r" b="b"/>
            <a:pathLst>
              <a:path w="0" h="2576829">
                <a:moveTo>
                  <a:pt x="0" y="0"/>
                </a:moveTo>
                <a:lnTo>
                  <a:pt x="0" y="2576662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34770" y="2493809"/>
            <a:ext cx="0" cy="352425"/>
          </a:xfrm>
          <a:custGeom>
            <a:avLst/>
            <a:gdLst/>
            <a:ahLst/>
            <a:cxnLst/>
            <a:rect l="l" t="t" r="r" b="b"/>
            <a:pathLst>
              <a:path w="0" h="352425">
                <a:moveTo>
                  <a:pt x="0" y="0"/>
                </a:moveTo>
                <a:lnTo>
                  <a:pt x="0" y="351945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34770" y="2845755"/>
            <a:ext cx="0" cy="2225040"/>
          </a:xfrm>
          <a:custGeom>
            <a:avLst/>
            <a:gdLst/>
            <a:ahLst/>
            <a:cxnLst/>
            <a:rect l="l" t="t" r="r" b="b"/>
            <a:pathLst>
              <a:path w="0" h="2225040">
                <a:moveTo>
                  <a:pt x="0" y="0"/>
                </a:moveTo>
                <a:lnTo>
                  <a:pt x="0" y="2224716"/>
                </a:lnTo>
              </a:path>
            </a:pathLst>
          </a:custGeom>
          <a:ln w="28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20639" y="2859886"/>
            <a:ext cx="4481195" cy="0"/>
          </a:xfrm>
          <a:custGeom>
            <a:avLst/>
            <a:gdLst/>
            <a:ahLst/>
            <a:cxnLst/>
            <a:rect l="l" t="t" r="r" b="b"/>
            <a:pathLst>
              <a:path w="4481195" h="0">
                <a:moveTo>
                  <a:pt x="0" y="0"/>
                </a:moveTo>
                <a:lnTo>
                  <a:pt x="4480809" y="0"/>
                </a:lnTo>
              </a:path>
            </a:pathLst>
          </a:custGeom>
          <a:ln w="28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863725" y="2859886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5" h="0">
                <a:moveTo>
                  <a:pt x="0" y="0"/>
                </a:moveTo>
                <a:lnTo>
                  <a:pt x="356914" y="0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863725" y="3225963"/>
            <a:ext cx="4838065" cy="0"/>
          </a:xfrm>
          <a:custGeom>
            <a:avLst/>
            <a:gdLst/>
            <a:ahLst/>
            <a:cxnLst/>
            <a:rect l="l" t="t" r="r" b="b"/>
            <a:pathLst>
              <a:path w="4838065" h="0">
                <a:moveTo>
                  <a:pt x="0" y="0"/>
                </a:moveTo>
                <a:lnTo>
                  <a:pt x="4837724" y="0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863725" y="3592037"/>
            <a:ext cx="4838065" cy="0"/>
          </a:xfrm>
          <a:custGeom>
            <a:avLst/>
            <a:gdLst/>
            <a:ahLst/>
            <a:cxnLst/>
            <a:rect l="l" t="t" r="r" b="b"/>
            <a:pathLst>
              <a:path w="4838065" h="0">
                <a:moveTo>
                  <a:pt x="0" y="0"/>
                </a:moveTo>
                <a:lnTo>
                  <a:pt x="4837724" y="0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863725" y="3958120"/>
            <a:ext cx="4838065" cy="0"/>
          </a:xfrm>
          <a:custGeom>
            <a:avLst/>
            <a:gdLst/>
            <a:ahLst/>
            <a:cxnLst/>
            <a:rect l="l" t="t" r="r" b="b"/>
            <a:pathLst>
              <a:path w="4838065" h="0">
                <a:moveTo>
                  <a:pt x="0" y="0"/>
                </a:moveTo>
                <a:lnTo>
                  <a:pt x="4837724" y="0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863725" y="4324192"/>
            <a:ext cx="4838065" cy="0"/>
          </a:xfrm>
          <a:custGeom>
            <a:avLst/>
            <a:gdLst/>
            <a:ahLst/>
            <a:cxnLst/>
            <a:rect l="l" t="t" r="r" b="b"/>
            <a:pathLst>
              <a:path w="4838065" h="0">
                <a:moveTo>
                  <a:pt x="0" y="0"/>
                </a:moveTo>
                <a:lnTo>
                  <a:pt x="4837724" y="0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863725" y="4690265"/>
            <a:ext cx="4838065" cy="0"/>
          </a:xfrm>
          <a:custGeom>
            <a:avLst/>
            <a:gdLst/>
            <a:ahLst/>
            <a:cxnLst/>
            <a:rect l="l" t="t" r="r" b="b"/>
            <a:pathLst>
              <a:path w="4838065" h="0">
                <a:moveTo>
                  <a:pt x="0" y="0"/>
                </a:moveTo>
                <a:lnTo>
                  <a:pt x="4837724" y="0"/>
                </a:lnTo>
              </a:path>
            </a:pathLst>
          </a:custGeom>
          <a:ln w="125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687315" y="2845755"/>
            <a:ext cx="0" cy="2225040"/>
          </a:xfrm>
          <a:custGeom>
            <a:avLst/>
            <a:gdLst/>
            <a:ahLst/>
            <a:cxnLst/>
            <a:rect l="l" t="t" r="r" b="b"/>
            <a:pathLst>
              <a:path w="0" h="2225040">
                <a:moveTo>
                  <a:pt x="0" y="0"/>
                </a:moveTo>
                <a:lnTo>
                  <a:pt x="0" y="2224716"/>
                </a:lnTo>
              </a:path>
            </a:pathLst>
          </a:custGeom>
          <a:ln w="28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20639" y="5056347"/>
            <a:ext cx="4481195" cy="0"/>
          </a:xfrm>
          <a:custGeom>
            <a:avLst/>
            <a:gdLst/>
            <a:ahLst/>
            <a:cxnLst/>
            <a:rect l="l" t="t" r="r" b="b"/>
            <a:pathLst>
              <a:path w="4481195" h="0">
                <a:moveTo>
                  <a:pt x="0" y="0"/>
                </a:moveTo>
                <a:lnTo>
                  <a:pt x="4480809" y="0"/>
                </a:lnTo>
              </a:path>
            </a:pathLst>
          </a:custGeom>
          <a:ln w="282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990695" y="2909522"/>
            <a:ext cx="12382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61738" y="2543445"/>
            <a:ext cx="4204970" cy="9823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83540" algn="l"/>
                <a:tab pos="754380" algn="l"/>
                <a:tab pos="1125220" algn="l"/>
                <a:tab pos="1496695" algn="l"/>
                <a:tab pos="1867535" algn="l"/>
                <a:tab pos="2238375" algn="l"/>
                <a:tab pos="2609850" algn="l"/>
                <a:tab pos="2980690" algn="l"/>
                <a:tab pos="3302635" algn="l"/>
                <a:tab pos="3683635" algn="l"/>
                <a:tab pos="4093845" algn="l"/>
              </a:tabLst>
            </a:pPr>
            <a:r>
              <a:rPr dirty="0" sz="1350" spc="15">
                <a:latin typeface="Arial"/>
                <a:cs typeface="Arial"/>
              </a:rPr>
              <a:t>1</a:t>
            </a:r>
            <a:r>
              <a:rPr dirty="0" sz="1350" spc="15">
                <a:latin typeface="Arial"/>
                <a:cs typeface="Arial"/>
              </a:rPr>
              <a:t>	</a:t>
            </a:r>
            <a:r>
              <a:rPr dirty="0" sz="1350" spc="15">
                <a:latin typeface="Arial"/>
                <a:cs typeface="Arial"/>
              </a:rPr>
              <a:t>2</a:t>
            </a:r>
            <a:r>
              <a:rPr dirty="0" sz="1350" spc="15">
                <a:latin typeface="Arial"/>
                <a:cs typeface="Arial"/>
              </a:rPr>
              <a:t>	</a:t>
            </a:r>
            <a:r>
              <a:rPr dirty="0" sz="1350" spc="15">
                <a:latin typeface="Arial"/>
                <a:cs typeface="Arial"/>
              </a:rPr>
              <a:t>3</a:t>
            </a:r>
            <a:r>
              <a:rPr dirty="0" sz="1350" spc="15">
                <a:latin typeface="Arial"/>
                <a:cs typeface="Arial"/>
              </a:rPr>
              <a:t>	</a:t>
            </a:r>
            <a:r>
              <a:rPr dirty="0" sz="1350" spc="15">
                <a:latin typeface="Arial"/>
                <a:cs typeface="Arial"/>
              </a:rPr>
              <a:t>4</a:t>
            </a:r>
            <a:r>
              <a:rPr dirty="0" sz="1350" spc="15">
                <a:latin typeface="Arial"/>
                <a:cs typeface="Arial"/>
              </a:rPr>
              <a:t>	</a:t>
            </a:r>
            <a:r>
              <a:rPr dirty="0" sz="1350" spc="15">
                <a:latin typeface="Arial"/>
                <a:cs typeface="Arial"/>
              </a:rPr>
              <a:t>5</a:t>
            </a:r>
            <a:r>
              <a:rPr dirty="0" sz="1350" spc="15">
                <a:latin typeface="Arial"/>
                <a:cs typeface="Arial"/>
              </a:rPr>
              <a:t>	</a:t>
            </a:r>
            <a:r>
              <a:rPr dirty="0" sz="1350" spc="15">
                <a:latin typeface="Arial"/>
                <a:cs typeface="Arial"/>
              </a:rPr>
              <a:t>6</a:t>
            </a:r>
            <a:r>
              <a:rPr dirty="0" sz="1350" spc="15">
                <a:latin typeface="Arial"/>
                <a:cs typeface="Arial"/>
              </a:rPr>
              <a:t>	</a:t>
            </a:r>
            <a:r>
              <a:rPr dirty="0" sz="1350" spc="15">
                <a:latin typeface="Arial"/>
                <a:cs typeface="Arial"/>
              </a:rPr>
              <a:t>7</a:t>
            </a:r>
            <a:r>
              <a:rPr dirty="0" sz="1350" spc="15">
                <a:latin typeface="Arial"/>
                <a:cs typeface="Arial"/>
              </a:rPr>
              <a:t>	</a:t>
            </a:r>
            <a:r>
              <a:rPr dirty="0" sz="1350" spc="15">
                <a:latin typeface="Arial"/>
                <a:cs typeface="Arial"/>
              </a:rPr>
              <a:t>8</a:t>
            </a:r>
            <a:r>
              <a:rPr dirty="0" sz="1350" spc="15">
                <a:latin typeface="Arial"/>
                <a:cs typeface="Arial"/>
              </a:rPr>
              <a:t>	</a:t>
            </a:r>
            <a:r>
              <a:rPr dirty="0" sz="1350" spc="15">
                <a:latin typeface="Arial"/>
                <a:cs typeface="Arial"/>
              </a:rPr>
              <a:t>9</a:t>
            </a:r>
            <a:r>
              <a:rPr dirty="0" sz="1350" spc="15">
                <a:latin typeface="Arial"/>
                <a:cs typeface="Arial"/>
              </a:rPr>
              <a:t>	</a:t>
            </a:r>
            <a:r>
              <a:rPr dirty="0" sz="1350" spc="10">
                <a:latin typeface="Arial"/>
                <a:cs typeface="Arial"/>
              </a:rPr>
              <a:t>1</a:t>
            </a:r>
            <a:r>
              <a:rPr dirty="0" sz="1350" spc="15">
                <a:latin typeface="Arial"/>
                <a:cs typeface="Arial"/>
              </a:rPr>
              <a:t>0</a:t>
            </a:r>
            <a:r>
              <a:rPr dirty="0" sz="1350">
                <a:latin typeface="Arial"/>
                <a:cs typeface="Arial"/>
              </a:rPr>
              <a:t>	</a:t>
            </a:r>
            <a:r>
              <a:rPr dirty="0" sz="1350" spc="30">
                <a:latin typeface="Arial"/>
                <a:cs typeface="Arial"/>
              </a:rPr>
              <a:t>…</a:t>
            </a:r>
            <a:r>
              <a:rPr dirty="0" sz="1350">
                <a:latin typeface="Arial"/>
                <a:cs typeface="Arial"/>
              </a:rPr>
              <a:t>	</a:t>
            </a:r>
            <a:r>
              <a:rPr dirty="0" sz="1350" spc="15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54380" algn="l"/>
                <a:tab pos="1867535" algn="l"/>
                <a:tab pos="3351529" algn="l"/>
              </a:tabLst>
            </a:pPr>
            <a:r>
              <a:rPr dirty="0" sz="1350" spc="15">
                <a:latin typeface="Arial"/>
                <a:cs typeface="Arial"/>
              </a:rPr>
              <a:t>5	4	4	3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2238375">
              <a:lnSpc>
                <a:spcPct val="100000"/>
              </a:lnSpc>
              <a:tabLst>
                <a:tab pos="2975610" algn="l"/>
              </a:tabLst>
            </a:pPr>
            <a:r>
              <a:rPr dirty="0" sz="1350" spc="15">
                <a:latin typeface="Arial"/>
                <a:cs typeface="Arial"/>
              </a:rPr>
              <a:t>3	</a:t>
            </a:r>
            <a:r>
              <a:rPr dirty="0" sz="1350" spc="20" b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90695" y="3275600"/>
            <a:ext cx="12382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990695" y="3641664"/>
            <a:ext cx="12382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90695" y="4007742"/>
            <a:ext cx="12382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61738" y="3673973"/>
            <a:ext cx="3091815" cy="949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378460" algn="l"/>
                <a:tab pos="1125220" algn="l"/>
                <a:tab pos="1491615" algn="l"/>
                <a:tab pos="2609850" algn="l"/>
              </a:tabLst>
            </a:pPr>
            <a:r>
              <a:rPr dirty="0" sz="1350" spc="15">
                <a:latin typeface="Arial"/>
                <a:cs typeface="Arial"/>
              </a:rPr>
              <a:t>3	</a:t>
            </a:r>
            <a:r>
              <a:rPr dirty="0" sz="1350" spc="20" b="1">
                <a:solidFill>
                  <a:srgbClr val="FF0000"/>
                </a:solidFill>
                <a:latin typeface="Arial"/>
                <a:cs typeface="Arial"/>
              </a:rPr>
              <a:t>?	</a:t>
            </a:r>
            <a:r>
              <a:rPr dirty="0" sz="1350" spc="15">
                <a:latin typeface="Arial"/>
                <a:cs typeface="Arial"/>
              </a:rPr>
              <a:t>5	</a:t>
            </a:r>
            <a:r>
              <a:rPr dirty="0" sz="1350" spc="20" b="1">
                <a:solidFill>
                  <a:srgbClr val="FF0000"/>
                </a:solidFill>
                <a:latin typeface="Arial"/>
                <a:cs typeface="Arial"/>
              </a:rPr>
              <a:t>?	</a:t>
            </a:r>
            <a:r>
              <a:rPr dirty="0" sz="1350" spc="15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383540">
              <a:lnSpc>
                <a:spcPct val="100000"/>
              </a:lnSpc>
              <a:tabLst>
                <a:tab pos="1496695" algn="l"/>
                <a:tab pos="2609850" algn="l"/>
                <a:tab pos="2980690" algn="l"/>
              </a:tabLst>
            </a:pPr>
            <a:r>
              <a:rPr dirty="0" sz="1350" spc="15">
                <a:latin typeface="Arial"/>
                <a:cs typeface="Arial"/>
              </a:rPr>
              <a:t>3</a:t>
            </a:r>
            <a:r>
              <a:rPr dirty="0" sz="1350" spc="15">
                <a:latin typeface="Arial"/>
                <a:cs typeface="Arial"/>
              </a:rPr>
              <a:t>	</a:t>
            </a:r>
            <a:r>
              <a:rPr dirty="0" sz="1350" spc="15">
                <a:latin typeface="Arial"/>
                <a:cs typeface="Arial"/>
              </a:rPr>
              <a:t>3</a:t>
            </a:r>
            <a:r>
              <a:rPr dirty="0" sz="1350" spc="15">
                <a:latin typeface="Arial"/>
                <a:cs typeface="Arial"/>
              </a:rPr>
              <a:t>	</a:t>
            </a:r>
            <a:r>
              <a:rPr dirty="0" sz="1350" spc="15">
                <a:latin typeface="Arial"/>
                <a:cs typeface="Arial"/>
              </a:rPr>
              <a:t>4</a:t>
            </a:r>
            <a:r>
              <a:rPr dirty="0" sz="1350" spc="15">
                <a:latin typeface="Arial"/>
                <a:cs typeface="Arial"/>
              </a:rPr>
              <a:t>	</a:t>
            </a:r>
            <a:r>
              <a:rPr dirty="0" sz="1350" spc="15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Times New Roman"/>
              <a:cs typeface="Times New Roman"/>
            </a:endParaRPr>
          </a:p>
          <a:p>
            <a:pPr marL="754380">
              <a:lnSpc>
                <a:spcPct val="100000"/>
              </a:lnSpc>
              <a:tabLst>
                <a:tab pos="2238375" algn="l"/>
              </a:tabLst>
            </a:pPr>
            <a:r>
              <a:rPr dirty="0" sz="1350" spc="15">
                <a:latin typeface="Arial"/>
                <a:cs typeface="Arial"/>
              </a:rPr>
              <a:t>4	4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22400" y="4409310"/>
            <a:ext cx="201295" cy="20129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490"/>
              </a:lnSpc>
            </a:pPr>
            <a:r>
              <a:rPr dirty="0" sz="1350">
                <a:latin typeface="Arial"/>
                <a:cs typeface="Arial"/>
              </a:rPr>
              <a:t>…</a:t>
            </a:r>
            <a:endParaRPr sz="13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66351" y="4739897"/>
            <a:ext cx="172085" cy="2178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5">
                <a:latin typeface="Arial"/>
                <a:cs typeface="Arial"/>
              </a:rPr>
              <a:t>m</a:t>
            </a:r>
            <a:endParaRPr sz="13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81830" y="2162490"/>
            <a:ext cx="648970" cy="297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950" spc="10">
                <a:latin typeface="Century Schoolbook"/>
                <a:cs typeface="Century Schoolbook"/>
              </a:rPr>
              <a:t>users</a:t>
            </a:r>
            <a:endParaRPr sz="1950">
              <a:latin typeface="Century Schoolbook"/>
              <a:cs typeface="Century Schoolboo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497758" y="3515588"/>
            <a:ext cx="276860" cy="6680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950">
                <a:latin typeface="Century Schoolbook"/>
                <a:cs typeface="Century Schoolbook"/>
              </a:rPr>
              <a:t>items</a:t>
            </a:r>
            <a:endParaRPr sz="1950">
              <a:latin typeface="Century Schoolbook"/>
              <a:cs typeface="Century Schoolboo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88208" y="6322762"/>
            <a:ext cx="12700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 b="1">
                <a:solidFill>
                  <a:srgbClr val="FFFFFF"/>
                </a:solidFill>
                <a:latin typeface="Century Schoolbook"/>
                <a:cs typeface="Century Schoolbook"/>
              </a:rPr>
              <a:t>5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18818" y="5745378"/>
            <a:ext cx="108585" cy="465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305">
                <a:latin typeface="Times New Roman"/>
                <a:cs typeface="Times New Roman"/>
              </a:rPr>
              <a:t>ˆ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96212" y="5775506"/>
            <a:ext cx="48260" cy="465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935" i="1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01705" y="6018289"/>
            <a:ext cx="189865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i="1">
                <a:latin typeface="Times New Roman"/>
                <a:cs typeface="Times New Roman"/>
              </a:rPr>
              <a:t>ui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72970" y="5775506"/>
            <a:ext cx="477520" cy="4832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latin typeface="Symbol"/>
                <a:cs typeface="Symbol"/>
              </a:rPr>
              <a:t></a:t>
            </a:r>
            <a:r>
              <a:rPr dirty="0" sz="2850" spc="-235">
                <a:latin typeface="Times New Roman"/>
                <a:cs typeface="Times New Roman"/>
              </a:rPr>
              <a:t> </a:t>
            </a:r>
            <a:r>
              <a:rPr dirty="0" sz="2850" spc="-5" i="1">
                <a:latin typeface="Times New Roman"/>
                <a:cs typeface="Times New Roman"/>
              </a:rPr>
              <a:t>q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25080" y="6018289"/>
            <a:ext cx="84455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i="1">
                <a:latin typeface="Times New Roman"/>
                <a:cs typeface="Times New Roman"/>
              </a:rPr>
              <a:t>i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25080" y="5765968"/>
            <a:ext cx="142875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5" i="1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20995" y="5775506"/>
            <a:ext cx="311785" cy="518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 i="1">
                <a:latin typeface="Times New Roman"/>
                <a:cs typeface="Times New Roman"/>
              </a:rPr>
              <a:t>p</a:t>
            </a:r>
            <a:r>
              <a:rPr dirty="0" baseline="-23569" sz="2475" spc="7" i="1">
                <a:latin typeface="Times New Roman"/>
                <a:cs typeface="Times New Roman"/>
              </a:rPr>
              <a:t>u</a:t>
            </a:r>
            <a:endParaRPr baseline="-23569" sz="2475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20918" y="6308668"/>
            <a:ext cx="2825115" cy="601980"/>
          </a:xfrm>
          <a:custGeom>
            <a:avLst/>
            <a:gdLst/>
            <a:ahLst/>
            <a:cxnLst/>
            <a:rect l="l" t="t" r="r" b="b"/>
            <a:pathLst>
              <a:path w="2825115" h="601979">
                <a:moveTo>
                  <a:pt x="0" y="276648"/>
                </a:moveTo>
                <a:lnTo>
                  <a:pt x="5110" y="251337"/>
                </a:lnTo>
                <a:lnTo>
                  <a:pt x="19048" y="230669"/>
                </a:lnTo>
                <a:lnTo>
                  <a:pt x="39720" y="216735"/>
                </a:lnTo>
                <a:lnTo>
                  <a:pt x="65032" y="211625"/>
                </a:lnTo>
                <a:lnTo>
                  <a:pt x="470748" y="211625"/>
                </a:lnTo>
                <a:lnTo>
                  <a:pt x="317162" y="0"/>
                </a:lnTo>
                <a:lnTo>
                  <a:pt x="1176880" y="211625"/>
                </a:lnTo>
                <a:lnTo>
                  <a:pt x="2759475" y="211625"/>
                </a:lnTo>
                <a:lnTo>
                  <a:pt x="2784788" y="216735"/>
                </a:lnTo>
                <a:lnTo>
                  <a:pt x="2805459" y="230669"/>
                </a:lnTo>
                <a:lnTo>
                  <a:pt x="2819397" y="251337"/>
                </a:lnTo>
                <a:lnTo>
                  <a:pt x="2824508" y="276648"/>
                </a:lnTo>
                <a:lnTo>
                  <a:pt x="2824508" y="374202"/>
                </a:lnTo>
                <a:lnTo>
                  <a:pt x="2824508" y="536779"/>
                </a:lnTo>
                <a:lnTo>
                  <a:pt x="2819397" y="562092"/>
                </a:lnTo>
                <a:lnTo>
                  <a:pt x="2805459" y="582763"/>
                </a:lnTo>
                <a:lnTo>
                  <a:pt x="2784788" y="596701"/>
                </a:lnTo>
                <a:lnTo>
                  <a:pt x="2759475" y="601812"/>
                </a:lnTo>
                <a:lnTo>
                  <a:pt x="1176880" y="601812"/>
                </a:lnTo>
                <a:lnTo>
                  <a:pt x="470748" y="601812"/>
                </a:lnTo>
                <a:lnTo>
                  <a:pt x="65032" y="601812"/>
                </a:lnTo>
                <a:lnTo>
                  <a:pt x="39720" y="596701"/>
                </a:lnTo>
                <a:lnTo>
                  <a:pt x="19048" y="582763"/>
                </a:lnTo>
                <a:lnTo>
                  <a:pt x="5110" y="562092"/>
                </a:lnTo>
                <a:lnTo>
                  <a:pt x="0" y="536779"/>
                </a:lnTo>
                <a:lnTo>
                  <a:pt x="0" y="374202"/>
                </a:lnTo>
                <a:lnTo>
                  <a:pt x="0" y="276648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5642098" y="6614279"/>
            <a:ext cx="258826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entury Schoolbook"/>
                <a:cs typeface="Century Schoolbook"/>
              </a:rPr>
              <a:t>Movie Preference Factor</a:t>
            </a:r>
            <a:r>
              <a:rPr dirty="0" sz="1350" spc="-4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Vector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200838" y="5809678"/>
            <a:ext cx="2949575" cy="390525"/>
          </a:xfrm>
          <a:custGeom>
            <a:avLst/>
            <a:gdLst/>
            <a:ahLst/>
            <a:cxnLst/>
            <a:rect l="l" t="t" r="r" b="b"/>
            <a:pathLst>
              <a:path w="2949575" h="390525">
                <a:moveTo>
                  <a:pt x="0" y="217855"/>
                </a:moveTo>
                <a:lnTo>
                  <a:pt x="259041" y="325158"/>
                </a:lnTo>
                <a:lnTo>
                  <a:pt x="264153" y="350469"/>
                </a:lnTo>
                <a:lnTo>
                  <a:pt x="278091" y="371138"/>
                </a:lnTo>
                <a:lnTo>
                  <a:pt x="298764" y="385072"/>
                </a:lnTo>
                <a:lnTo>
                  <a:pt x="324078" y="390182"/>
                </a:lnTo>
                <a:lnTo>
                  <a:pt x="2884487" y="390182"/>
                </a:lnTo>
                <a:lnTo>
                  <a:pt x="2909801" y="385072"/>
                </a:lnTo>
                <a:lnTo>
                  <a:pt x="2930474" y="371138"/>
                </a:lnTo>
                <a:lnTo>
                  <a:pt x="2944412" y="350469"/>
                </a:lnTo>
                <a:lnTo>
                  <a:pt x="2949524" y="325158"/>
                </a:lnTo>
                <a:lnTo>
                  <a:pt x="2949524" y="227609"/>
                </a:lnTo>
                <a:lnTo>
                  <a:pt x="259041" y="227609"/>
                </a:lnTo>
                <a:lnTo>
                  <a:pt x="0" y="217855"/>
                </a:lnTo>
                <a:close/>
              </a:path>
              <a:path w="2949575" h="390525">
                <a:moveTo>
                  <a:pt x="2884487" y="0"/>
                </a:moveTo>
                <a:lnTo>
                  <a:pt x="324078" y="0"/>
                </a:lnTo>
                <a:lnTo>
                  <a:pt x="298764" y="5109"/>
                </a:lnTo>
                <a:lnTo>
                  <a:pt x="278091" y="19043"/>
                </a:lnTo>
                <a:lnTo>
                  <a:pt x="264153" y="39712"/>
                </a:lnTo>
                <a:lnTo>
                  <a:pt x="259041" y="65023"/>
                </a:lnTo>
                <a:lnTo>
                  <a:pt x="259041" y="227609"/>
                </a:lnTo>
                <a:lnTo>
                  <a:pt x="2949524" y="227609"/>
                </a:lnTo>
                <a:lnTo>
                  <a:pt x="2949524" y="65023"/>
                </a:lnTo>
                <a:lnTo>
                  <a:pt x="2944412" y="39712"/>
                </a:lnTo>
                <a:lnTo>
                  <a:pt x="2930474" y="19043"/>
                </a:lnTo>
                <a:lnTo>
                  <a:pt x="2909801" y="5109"/>
                </a:lnTo>
                <a:lnTo>
                  <a:pt x="2884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00849" y="5809671"/>
            <a:ext cx="2949575" cy="390525"/>
          </a:xfrm>
          <a:custGeom>
            <a:avLst/>
            <a:gdLst/>
            <a:ahLst/>
            <a:cxnLst/>
            <a:rect l="l" t="t" r="r" b="b"/>
            <a:pathLst>
              <a:path w="2949575" h="390525">
                <a:moveTo>
                  <a:pt x="259033" y="65032"/>
                </a:moveTo>
                <a:lnTo>
                  <a:pt x="264144" y="39720"/>
                </a:lnTo>
                <a:lnTo>
                  <a:pt x="278081" y="19048"/>
                </a:lnTo>
                <a:lnTo>
                  <a:pt x="298753" y="5110"/>
                </a:lnTo>
                <a:lnTo>
                  <a:pt x="324065" y="0"/>
                </a:lnTo>
                <a:lnTo>
                  <a:pt x="707447" y="0"/>
                </a:lnTo>
                <a:lnTo>
                  <a:pt x="1380069" y="0"/>
                </a:lnTo>
                <a:lnTo>
                  <a:pt x="2884486" y="0"/>
                </a:lnTo>
                <a:lnTo>
                  <a:pt x="2909799" y="5110"/>
                </a:lnTo>
                <a:lnTo>
                  <a:pt x="2930470" y="19048"/>
                </a:lnTo>
                <a:lnTo>
                  <a:pt x="2944408" y="39720"/>
                </a:lnTo>
                <a:lnTo>
                  <a:pt x="2949519" y="65032"/>
                </a:lnTo>
                <a:lnTo>
                  <a:pt x="2949519" y="227609"/>
                </a:lnTo>
                <a:lnTo>
                  <a:pt x="2949519" y="325153"/>
                </a:lnTo>
                <a:lnTo>
                  <a:pt x="2944408" y="350470"/>
                </a:lnTo>
                <a:lnTo>
                  <a:pt x="2930470" y="371141"/>
                </a:lnTo>
                <a:lnTo>
                  <a:pt x="2909799" y="385077"/>
                </a:lnTo>
                <a:lnTo>
                  <a:pt x="2884486" y="390186"/>
                </a:lnTo>
                <a:lnTo>
                  <a:pt x="1380069" y="390186"/>
                </a:lnTo>
                <a:lnTo>
                  <a:pt x="707447" y="390186"/>
                </a:lnTo>
                <a:lnTo>
                  <a:pt x="324065" y="390186"/>
                </a:lnTo>
                <a:lnTo>
                  <a:pt x="298753" y="385077"/>
                </a:lnTo>
                <a:lnTo>
                  <a:pt x="278081" y="371141"/>
                </a:lnTo>
                <a:lnTo>
                  <a:pt x="264144" y="350470"/>
                </a:lnTo>
                <a:lnTo>
                  <a:pt x="259033" y="325153"/>
                </a:lnTo>
                <a:lnTo>
                  <a:pt x="0" y="217867"/>
                </a:lnTo>
                <a:lnTo>
                  <a:pt x="259033" y="227609"/>
                </a:lnTo>
                <a:lnTo>
                  <a:pt x="259033" y="65032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6564818" y="5903662"/>
            <a:ext cx="2487295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entury Schoolbook"/>
                <a:cs typeface="Century Schoolbook"/>
              </a:rPr>
              <a:t>User Preference Factor</a:t>
            </a:r>
            <a:r>
              <a:rPr dirty="0" sz="1350" spc="-50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Vector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059163" y="6285649"/>
            <a:ext cx="1865630" cy="591185"/>
          </a:xfrm>
          <a:custGeom>
            <a:avLst/>
            <a:gdLst/>
            <a:ahLst/>
            <a:cxnLst/>
            <a:rect l="l" t="t" r="r" b="b"/>
            <a:pathLst>
              <a:path w="1865629" h="591184">
                <a:moveTo>
                  <a:pt x="1724431" y="200875"/>
                </a:moveTo>
                <a:lnTo>
                  <a:pt x="65036" y="200875"/>
                </a:lnTo>
                <a:lnTo>
                  <a:pt x="39722" y="205987"/>
                </a:lnTo>
                <a:lnTo>
                  <a:pt x="19050" y="219926"/>
                </a:lnTo>
                <a:lnTo>
                  <a:pt x="5111" y="240600"/>
                </a:lnTo>
                <a:lnTo>
                  <a:pt x="0" y="265913"/>
                </a:lnTo>
                <a:lnTo>
                  <a:pt x="0" y="526037"/>
                </a:lnTo>
                <a:lnTo>
                  <a:pt x="5111" y="551351"/>
                </a:lnTo>
                <a:lnTo>
                  <a:pt x="19050" y="572022"/>
                </a:lnTo>
                <a:lnTo>
                  <a:pt x="39722" y="585959"/>
                </a:lnTo>
                <a:lnTo>
                  <a:pt x="65036" y="591070"/>
                </a:lnTo>
                <a:lnTo>
                  <a:pt x="1724431" y="591070"/>
                </a:lnTo>
                <a:lnTo>
                  <a:pt x="1749745" y="585959"/>
                </a:lnTo>
                <a:lnTo>
                  <a:pt x="1770418" y="572022"/>
                </a:lnTo>
                <a:lnTo>
                  <a:pt x="1784356" y="551351"/>
                </a:lnTo>
                <a:lnTo>
                  <a:pt x="1789468" y="526037"/>
                </a:lnTo>
                <a:lnTo>
                  <a:pt x="1789467" y="265913"/>
                </a:lnTo>
                <a:lnTo>
                  <a:pt x="1784356" y="240600"/>
                </a:lnTo>
                <a:lnTo>
                  <a:pt x="1770418" y="219926"/>
                </a:lnTo>
                <a:lnTo>
                  <a:pt x="1749745" y="205987"/>
                </a:lnTo>
                <a:lnTo>
                  <a:pt x="1724431" y="200875"/>
                </a:lnTo>
                <a:close/>
              </a:path>
              <a:path w="1865629" h="591184">
                <a:moveTo>
                  <a:pt x="1865109" y="0"/>
                </a:moveTo>
                <a:lnTo>
                  <a:pt x="1043851" y="200875"/>
                </a:lnTo>
                <a:lnTo>
                  <a:pt x="1491221" y="200875"/>
                </a:lnTo>
                <a:lnTo>
                  <a:pt x="18651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059169" y="6285641"/>
            <a:ext cx="1865630" cy="591185"/>
          </a:xfrm>
          <a:custGeom>
            <a:avLst/>
            <a:gdLst/>
            <a:ahLst/>
            <a:cxnLst/>
            <a:rect l="l" t="t" r="r" b="b"/>
            <a:pathLst>
              <a:path w="1865629" h="591184">
                <a:moveTo>
                  <a:pt x="0" y="265917"/>
                </a:moveTo>
                <a:lnTo>
                  <a:pt x="5109" y="240604"/>
                </a:lnTo>
                <a:lnTo>
                  <a:pt x="19044" y="219933"/>
                </a:lnTo>
                <a:lnTo>
                  <a:pt x="39716" y="205995"/>
                </a:lnTo>
                <a:lnTo>
                  <a:pt x="65032" y="200884"/>
                </a:lnTo>
                <a:lnTo>
                  <a:pt x="1043847" y="200884"/>
                </a:lnTo>
                <a:lnTo>
                  <a:pt x="1865099" y="0"/>
                </a:lnTo>
                <a:lnTo>
                  <a:pt x="1491213" y="200884"/>
                </a:lnTo>
                <a:lnTo>
                  <a:pt x="1724431" y="200884"/>
                </a:lnTo>
                <a:lnTo>
                  <a:pt x="1749743" y="205995"/>
                </a:lnTo>
                <a:lnTo>
                  <a:pt x="1770415" y="219933"/>
                </a:lnTo>
                <a:lnTo>
                  <a:pt x="1784352" y="240604"/>
                </a:lnTo>
                <a:lnTo>
                  <a:pt x="1789463" y="265917"/>
                </a:lnTo>
                <a:lnTo>
                  <a:pt x="1789463" y="363461"/>
                </a:lnTo>
                <a:lnTo>
                  <a:pt x="1789463" y="526038"/>
                </a:lnTo>
                <a:lnTo>
                  <a:pt x="1784352" y="551355"/>
                </a:lnTo>
                <a:lnTo>
                  <a:pt x="1770415" y="572026"/>
                </a:lnTo>
                <a:lnTo>
                  <a:pt x="1749743" y="585961"/>
                </a:lnTo>
                <a:lnTo>
                  <a:pt x="1724431" y="591071"/>
                </a:lnTo>
                <a:lnTo>
                  <a:pt x="1491213" y="591071"/>
                </a:lnTo>
                <a:lnTo>
                  <a:pt x="1043847" y="591071"/>
                </a:lnTo>
                <a:lnTo>
                  <a:pt x="65032" y="591071"/>
                </a:lnTo>
                <a:lnTo>
                  <a:pt x="39716" y="585961"/>
                </a:lnTo>
                <a:lnTo>
                  <a:pt x="19044" y="572026"/>
                </a:lnTo>
                <a:lnTo>
                  <a:pt x="5109" y="551355"/>
                </a:lnTo>
                <a:lnTo>
                  <a:pt x="0" y="526038"/>
                </a:lnTo>
                <a:lnTo>
                  <a:pt x="0" y="363461"/>
                </a:lnTo>
                <a:lnTo>
                  <a:pt x="0" y="265917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3226056" y="6580520"/>
            <a:ext cx="146177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5">
                <a:latin typeface="Century Schoolbook"/>
                <a:cs typeface="Century Schoolbook"/>
              </a:rPr>
              <a:t>Rating</a:t>
            </a:r>
            <a:r>
              <a:rPr dirty="0" sz="1350" spc="-6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Prediction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36072" y="3848785"/>
            <a:ext cx="1072342" cy="2144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004345" y="3886294"/>
            <a:ext cx="835025" cy="1900555"/>
          </a:xfrm>
          <a:custGeom>
            <a:avLst/>
            <a:gdLst/>
            <a:ahLst/>
            <a:cxnLst/>
            <a:rect l="l" t="t" r="r" b="b"/>
            <a:pathLst>
              <a:path w="835025" h="1900554">
                <a:moveTo>
                  <a:pt x="0" y="0"/>
                </a:moveTo>
                <a:lnTo>
                  <a:pt x="834525" y="1900430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754067" y="5686768"/>
            <a:ext cx="108585" cy="123189"/>
          </a:xfrm>
          <a:custGeom>
            <a:avLst/>
            <a:gdLst/>
            <a:ahLst/>
            <a:cxnLst/>
            <a:rect l="l" t="t" r="r" b="b"/>
            <a:pathLst>
              <a:path w="108585" h="123189">
                <a:moveTo>
                  <a:pt x="16014" y="34391"/>
                </a:moveTo>
                <a:lnTo>
                  <a:pt x="8166" y="35636"/>
                </a:lnTo>
                <a:lnTo>
                  <a:pt x="0" y="46850"/>
                </a:lnTo>
                <a:lnTo>
                  <a:pt x="1244" y="54711"/>
                </a:lnTo>
                <a:lnTo>
                  <a:pt x="94818" y="122783"/>
                </a:lnTo>
                <a:lnTo>
                  <a:pt x="100062" y="77139"/>
                </a:lnTo>
                <a:lnTo>
                  <a:pt x="74777" y="77139"/>
                </a:lnTo>
                <a:lnTo>
                  <a:pt x="16014" y="34391"/>
                </a:lnTo>
                <a:close/>
              </a:path>
              <a:path w="108585" h="123189">
                <a:moveTo>
                  <a:pt x="89293" y="0"/>
                </a:moveTo>
                <a:lnTo>
                  <a:pt x="83057" y="4953"/>
                </a:lnTo>
                <a:lnTo>
                  <a:pt x="74777" y="77139"/>
                </a:lnTo>
                <a:lnTo>
                  <a:pt x="100062" y="77139"/>
                </a:lnTo>
                <a:lnTo>
                  <a:pt x="108026" y="7823"/>
                </a:lnTo>
                <a:lnTo>
                  <a:pt x="103073" y="1587"/>
                </a:lnTo>
                <a:lnTo>
                  <a:pt x="89293" y="0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4682" y="3375127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11552" y="3375127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95725" y="3741205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82595" y="3741205"/>
            <a:ext cx="371475" cy="366395"/>
          </a:xfrm>
          <a:custGeom>
            <a:avLst/>
            <a:gdLst/>
            <a:ahLst/>
            <a:cxnLst/>
            <a:rect l="l" t="t" r="r" b="b"/>
            <a:pathLst>
              <a:path w="371475" h="366395">
                <a:moveTo>
                  <a:pt x="0" y="366076"/>
                </a:moveTo>
                <a:lnTo>
                  <a:pt x="371045" y="366076"/>
                </a:lnTo>
                <a:lnTo>
                  <a:pt x="371045" y="0"/>
                </a:lnTo>
                <a:lnTo>
                  <a:pt x="0" y="0"/>
                </a:lnTo>
                <a:lnTo>
                  <a:pt x="0" y="3660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53639" y="4107283"/>
            <a:ext cx="371475" cy="282575"/>
          </a:xfrm>
          <a:custGeom>
            <a:avLst/>
            <a:gdLst/>
            <a:ahLst/>
            <a:cxnLst/>
            <a:rect l="l" t="t" r="r" b="b"/>
            <a:pathLst>
              <a:path w="371475" h="282575">
                <a:moveTo>
                  <a:pt x="0" y="281976"/>
                </a:moveTo>
                <a:lnTo>
                  <a:pt x="371045" y="281976"/>
                </a:lnTo>
                <a:lnTo>
                  <a:pt x="371045" y="0"/>
                </a:lnTo>
                <a:lnTo>
                  <a:pt x="0" y="0"/>
                </a:lnTo>
                <a:lnTo>
                  <a:pt x="0" y="281976"/>
                </a:lnTo>
                <a:close/>
              </a:path>
            </a:pathLst>
          </a:custGeom>
          <a:solidFill>
            <a:srgbClr val="FFFB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26377" y="2276893"/>
          <a:ext cx="4866005" cy="212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45"/>
                <a:gridCol w="371045"/>
                <a:gridCol w="371041"/>
                <a:gridCol w="371047"/>
                <a:gridCol w="371047"/>
                <a:gridCol w="371047"/>
                <a:gridCol w="371047"/>
                <a:gridCol w="371037"/>
                <a:gridCol w="371047"/>
                <a:gridCol w="371047"/>
                <a:gridCol w="371047"/>
                <a:gridCol w="371047"/>
                <a:gridCol w="371037"/>
              </a:tblGrid>
              <a:tr h="366076">
                <a:tc>
                  <a:txBody>
                    <a:bodyPr/>
                    <a:lstStyle/>
                    <a:p>
                      <a:pPr/>
                      <a:endParaRPr sz="1150">
                        <a:latin typeface="Century Schoolbook"/>
                        <a:cs typeface="Century Schoolbook"/>
                      </a:endParaRPr>
                    </a:p>
                  </a:txBody>
                  <a:tcPr marL="0" marR="0" marB="0" marT="0">
                    <a:lnR w="12561">
                      <a:solidFill>
                        <a:srgbClr val="000000"/>
                      </a:solidFill>
                      <a:prstDash val="solid"/>
                    </a:lnR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 spc="10">
                          <a:latin typeface="Arial"/>
                          <a:cs typeface="Arial"/>
                        </a:rPr>
                        <a:t>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…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076"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263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28263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074"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263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082"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263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072"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263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1982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…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 vert="vert"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263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85378" y="4389259"/>
            <a:ext cx="5593715" cy="130937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269875">
              <a:lnSpc>
                <a:spcPct val="100000"/>
              </a:lnSpc>
              <a:spcBef>
                <a:spcPts val="1050"/>
              </a:spcBef>
            </a:pPr>
            <a:r>
              <a:rPr dirty="0" sz="1350" spc="25">
                <a:latin typeface="Arial"/>
                <a:cs typeface="Arial"/>
              </a:rPr>
              <a:t>m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7031" y="1310262"/>
            <a:ext cx="4679315" cy="94106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 spc="5"/>
              <a:t>Learn </a:t>
            </a:r>
            <a:r>
              <a:rPr dirty="0" sz="3550" spc="-25"/>
              <a:t>Factor</a:t>
            </a:r>
            <a:r>
              <a:rPr dirty="0" sz="3550" spc="-105"/>
              <a:t> </a:t>
            </a:r>
            <a:r>
              <a:rPr dirty="0" sz="3550" spc="-20"/>
              <a:t>Vectors</a:t>
            </a:r>
            <a:endParaRPr sz="3550"/>
          </a:p>
          <a:p>
            <a:pPr marL="3034030">
              <a:lnSpc>
                <a:spcPct val="100000"/>
              </a:lnSpc>
              <a:spcBef>
                <a:spcPts val="740"/>
              </a:spcBef>
            </a:pPr>
            <a:r>
              <a:rPr dirty="0" sz="1950" spc="10">
                <a:solidFill>
                  <a:srgbClr val="000000"/>
                </a:solidFill>
                <a:latin typeface="Century Schoolbook"/>
                <a:cs typeface="Century Schoolbook"/>
              </a:rPr>
              <a:t>users</a:t>
            </a:r>
            <a:endParaRPr sz="1950">
              <a:latin typeface="Century Schoolbook"/>
              <a:cs typeface="Century Schoolboo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4542" y="3298685"/>
            <a:ext cx="276860" cy="6680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950">
                <a:latin typeface="Century Schoolbook"/>
                <a:cs typeface="Century Schoolbook"/>
              </a:rPr>
              <a:t>items</a:t>
            </a:r>
            <a:endParaRPr sz="1950">
              <a:latin typeface="Century Schoolbook"/>
              <a:cs typeface="Century Schoolboo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85378" y="4389259"/>
            <a:ext cx="5593715" cy="1309370"/>
          </a:xfrm>
          <a:custGeom>
            <a:avLst/>
            <a:gdLst/>
            <a:ahLst/>
            <a:cxnLst/>
            <a:rect l="l" t="t" r="r" b="b"/>
            <a:pathLst>
              <a:path w="5593715" h="1309370">
                <a:moveTo>
                  <a:pt x="0" y="1309001"/>
                </a:moveTo>
                <a:lnTo>
                  <a:pt x="5593283" y="1309001"/>
                </a:lnTo>
                <a:lnTo>
                  <a:pt x="5593283" y="0"/>
                </a:lnTo>
                <a:lnTo>
                  <a:pt x="0" y="0"/>
                </a:lnTo>
                <a:lnTo>
                  <a:pt x="0" y="13090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14078" y="4488863"/>
            <a:ext cx="1074420" cy="635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+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U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3-4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*</a:t>
            </a:r>
            <a:r>
              <a:rPr dirty="0" baseline="14336" sz="2325" spc="-135" b="1">
                <a:solidFill>
                  <a:srgbClr val="595959"/>
                </a:solidFill>
                <a:latin typeface="Century Schoolbook"/>
                <a:cs typeface="Century Schoolbook"/>
              </a:rPr>
              <a:t>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I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1-4</a:t>
            </a:r>
            <a:endParaRPr sz="1050">
              <a:latin typeface="Century Schoolbook"/>
              <a:cs typeface="Century Schoolbook"/>
            </a:endParaRPr>
          </a:p>
          <a:p>
            <a:pPr marL="12700">
              <a:lnSpc>
                <a:spcPts val="1839"/>
              </a:lnSpc>
              <a:spcBef>
                <a:spcPts val="1305"/>
              </a:spcBef>
            </a:pP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+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U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7-4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*</a:t>
            </a:r>
            <a:r>
              <a:rPr dirty="0" baseline="14336" sz="2325" spc="-135" b="1">
                <a:solidFill>
                  <a:srgbClr val="595959"/>
                </a:solidFill>
                <a:latin typeface="Century Schoolbook"/>
                <a:cs typeface="Century Schoolbook"/>
              </a:rPr>
              <a:t>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I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2-4</a:t>
            </a:r>
            <a:endParaRPr sz="1050">
              <a:latin typeface="Century Schoolbook"/>
              <a:cs typeface="Century Schoolboo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3115" y="4488863"/>
            <a:ext cx="3461385" cy="807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4 =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U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3-1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*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I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1-1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+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U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3-2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*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I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1-2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+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U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3-3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*</a:t>
            </a:r>
            <a:r>
              <a:rPr dirty="0" baseline="14336" sz="2325" spc="-165" b="1">
                <a:solidFill>
                  <a:srgbClr val="595959"/>
                </a:solidFill>
                <a:latin typeface="Century Schoolbook"/>
                <a:cs typeface="Century Schoolbook"/>
              </a:rPr>
              <a:t>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I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1-3</a:t>
            </a:r>
            <a:endParaRPr sz="1050">
              <a:latin typeface="Century Schoolbook"/>
              <a:cs typeface="Century Schoolbook"/>
            </a:endParaRPr>
          </a:p>
          <a:p>
            <a:pPr marL="12700">
              <a:lnSpc>
                <a:spcPts val="1855"/>
              </a:lnSpc>
              <a:spcBef>
                <a:spcPts val="1305"/>
              </a:spcBef>
            </a:pP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3 =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U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7-1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*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I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2-1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+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U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7-2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*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I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2-2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+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U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7-3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*</a:t>
            </a:r>
            <a:r>
              <a:rPr dirty="0" baseline="14336" sz="2325" spc="-165" b="1">
                <a:solidFill>
                  <a:srgbClr val="595959"/>
                </a:solidFill>
                <a:latin typeface="Century Schoolbook"/>
                <a:cs typeface="Century Schoolbook"/>
              </a:rPr>
              <a:t>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I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2-3</a:t>
            </a:r>
            <a:endParaRPr sz="1050">
              <a:latin typeface="Century Schoolbook"/>
              <a:cs typeface="Century Schoolbook"/>
            </a:endParaRPr>
          </a:p>
          <a:p>
            <a:pPr marL="12700">
              <a:lnSpc>
                <a:spcPts val="1255"/>
              </a:lnSpc>
            </a:pPr>
            <a:r>
              <a:rPr dirty="0" sz="1050" b="1">
                <a:solidFill>
                  <a:srgbClr val="595959"/>
                </a:solidFill>
                <a:latin typeface="Century Schoolbook"/>
                <a:cs typeface="Century Schoolbook"/>
              </a:rPr>
              <a:t>…..</a:t>
            </a:r>
            <a:endParaRPr sz="1050">
              <a:latin typeface="Century Schoolbook"/>
              <a:cs typeface="Century Schoolboo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5752" y="4376648"/>
            <a:ext cx="365760" cy="1417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44758" y="4421511"/>
            <a:ext cx="240665" cy="1276985"/>
          </a:xfrm>
          <a:custGeom>
            <a:avLst/>
            <a:gdLst/>
            <a:ahLst/>
            <a:cxnLst/>
            <a:rect l="l" t="t" r="r" b="b"/>
            <a:pathLst>
              <a:path w="240664" h="1276985">
                <a:moveTo>
                  <a:pt x="240613" y="1276758"/>
                </a:moveTo>
                <a:lnTo>
                  <a:pt x="193787" y="1275182"/>
                </a:lnTo>
                <a:lnTo>
                  <a:pt x="155547" y="1270883"/>
                </a:lnTo>
                <a:lnTo>
                  <a:pt x="129764" y="1264507"/>
                </a:lnTo>
                <a:lnTo>
                  <a:pt x="120310" y="1256699"/>
                </a:lnTo>
                <a:lnTo>
                  <a:pt x="120310" y="658428"/>
                </a:lnTo>
                <a:lnTo>
                  <a:pt x="110855" y="650622"/>
                </a:lnTo>
                <a:lnTo>
                  <a:pt x="85071" y="644249"/>
                </a:lnTo>
                <a:lnTo>
                  <a:pt x="46829" y="639954"/>
                </a:lnTo>
                <a:lnTo>
                  <a:pt x="0" y="638379"/>
                </a:lnTo>
                <a:lnTo>
                  <a:pt x="46829" y="636802"/>
                </a:lnTo>
                <a:lnTo>
                  <a:pt x="85071" y="632504"/>
                </a:lnTo>
                <a:lnTo>
                  <a:pt x="110855" y="626128"/>
                </a:lnTo>
                <a:lnTo>
                  <a:pt x="120310" y="618320"/>
                </a:lnTo>
                <a:lnTo>
                  <a:pt x="120310" y="20048"/>
                </a:lnTo>
                <a:lnTo>
                  <a:pt x="129764" y="12242"/>
                </a:lnTo>
                <a:lnTo>
                  <a:pt x="155547" y="5870"/>
                </a:lnTo>
                <a:lnTo>
                  <a:pt x="193787" y="1574"/>
                </a:lnTo>
                <a:lnTo>
                  <a:pt x="240613" y="0"/>
                </a:lnTo>
              </a:path>
            </a:pathLst>
          </a:custGeom>
          <a:ln w="25122">
            <a:solidFill>
              <a:srgbClr val="6C6C6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295427" y="6257343"/>
            <a:ext cx="1165225" cy="748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ct val="100000"/>
              </a:lnSpc>
            </a:pPr>
            <a:r>
              <a:rPr dirty="0" sz="1550" spc="20" b="1">
                <a:solidFill>
                  <a:srgbClr val="FE8637"/>
                </a:solidFill>
                <a:latin typeface="Century Schoolbook"/>
                <a:cs typeface="Century Schoolbook"/>
              </a:rPr>
              <a:t>2X </a:t>
            </a:r>
            <a:r>
              <a:rPr dirty="0" sz="1550" spc="15" b="1">
                <a:solidFill>
                  <a:srgbClr val="FE8637"/>
                </a:solidFill>
                <a:latin typeface="Century Schoolbook"/>
                <a:cs typeface="Century Schoolbook"/>
              </a:rPr>
              <a:t>+ </a:t>
            </a:r>
            <a:r>
              <a:rPr dirty="0" sz="1550" spc="20" b="1">
                <a:solidFill>
                  <a:srgbClr val="FE8637"/>
                </a:solidFill>
                <a:latin typeface="Century Schoolbook"/>
                <a:cs typeface="Century Schoolbook"/>
              </a:rPr>
              <a:t>3Y </a:t>
            </a:r>
            <a:r>
              <a:rPr dirty="0" sz="1550" spc="15" b="1">
                <a:solidFill>
                  <a:srgbClr val="FE8637"/>
                </a:solidFill>
                <a:latin typeface="Century Schoolbook"/>
                <a:cs typeface="Century Schoolbook"/>
              </a:rPr>
              <a:t>=</a:t>
            </a:r>
            <a:r>
              <a:rPr dirty="0" sz="1550" spc="-120" b="1">
                <a:solidFill>
                  <a:srgbClr val="FE8637"/>
                </a:solidFill>
                <a:latin typeface="Century Schoolbook"/>
                <a:cs typeface="Century Schoolbook"/>
              </a:rPr>
              <a:t> </a:t>
            </a:r>
            <a:r>
              <a:rPr dirty="0" sz="1550" spc="15" b="1">
                <a:solidFill>
                  <a:srgbClr val="FE8637"/>
                </a:solidFill>
                <a:latin typeface="Century Schoolbook"/>
                <a:cs typeface="Century Schoolbook"/>
              </a:rPr>
              <a:t>5</a:t>
            </a:r>
            <a:endParaRPr sz="155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550" spc="20" b="1">
                <a:solidFill>
                  <a:srgbClr val="FE8637"/>
                </a:solidFill>
                <a:latin typeface="Century Schoolbook"/>
                <a:cs typeface="Century Schoolbook"/>
              </a:rPr>
              <a:t>4X </a:t>
            </a:r>
            <a:r>
              <a:rPr dirty="0" sz="1550" spc="10" b="1">
                <a:solidFill>
                  <a:srgbClr val="FE8637"/>
                </a:solidFill>
                <a:latin typeface="Century Schoolbook"/>
                <a:cs typeface="Century Schoolbook"/>
              </a:rPr>
              <a:t>- </a:t>
            </a:r>
            <a:r>
              <a:rPr dirty="0" sz="1550" spc="20" b="1">
                <a:solidFill>
                  <a:srgbClr val="FE8637"/>
                </a:solidFill>
                <a:latin typeface="Century Schoolbook"/>
                <a:cs typeface="Century Schoolbook"/>
              </a:rPr>
              <a:t>2Y </a:t>
            </a:r>
            <a:r>
              <a:rPr dirty="0" sz="1550" spc="15" b="1">
                <a:solidFill>
                  <a:srgbClr val="FE8637"/>
                </a:solidFill>
                <a:latin typeface="Century Schoolbook"/>
                <a:cs typeface="Century Schoolbook"/>
              </a:rPr>
              <a:t>=</a:t>
            </a:r>
            <a:r>
              <a:rPr dirty="0" sz="1550" spc="-120" b="1">
                <a:solidFill>
                  <a:srgbClr val="FE8637"/>
                </a:solidFill>
                <a:latin typeface="Century Schoolbook"/>
                <a:cs typeface="Century Schoolbook"/>
              </a:rPr>
              <a:t> </a:t>
            </a:r>
            <a:r>
              <a:rPr dirty="0" sz="1550" spc="15" b="1">
                <a:solidFill>
                  <a:srgbClr val="FE8637"/>
                </a:solidFill>
                <a:latin typeface="Century Schoolbook"/>
                <a:cs typeface="Century Schoolbook"/>
              </a:rPr>
              <a:t>2</a:t>
            </a:r>
            <a:endParaRPr sz="155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50" spc="20" b="1">
                <a:solidFill>
                  <a:srgbClr val="FE8637"/>
                </a:solidFill>
                <a:latin typeface="Century Schoolbook"/>
                <a:cs typeface="Century Schoolbook"/>
              </a:rPr>
              <a:t>3X </a:t>
            </a:r>
            <a:r>
              <a:rPr dirty="0" sz="1550" spc="10" b="1">
                <a:solidFill>
                  <a:srgbClr val="FE8637"/>
                </a:solidFill>
                <a:latin typeface="Century Schoolbook"/>
                <a:cs typeface="Century Schoolbook"/>
              </a:rPr>
              <a:t>- </a:t>
            </a:r>
            <a:r>
              <a:rPr dirty="0" sz="1550" spc="20" b="1">
                <a:solidFill>
                  <a:srgbClr val="FE8637"/>
                </a:solidFill>
                <a:latin typeface="Century Schoolbook"/>
                <a:cs typeface="Century Schoolbook"/>
              </a:rPr>
              <a:t>2Y </a:t>
            </a:r>
            <a:r>
              <a:rPr dirty="0" sz="1550" spc="15" b="1">
                <a:solidFill>
                  <a:srgbClr val="FE8637"/>
                </a:solidFill>
                <a:latin typeface="Century Schoolbook"/>
                <a:cs typeface="Century Schoolbook"/>
              </a:rPr>
              <a:t>=</a:t>
            </a:r>
            <a:r>
              <a:rPr dirty="0" sz="1550" spc="-120" b="1">
                <a:solidFill>
                  <a:srgbClr val="FE8637"/>
                </a:solidFill>
                <a:latin typeface="Century Schoolbook"/>
                <a:cs typeface="Century Schoolbook"/>
              </a:rPr>
              <a:t> </a:t>
            </a:r>
            <a:r>
              <a:rPr dirty="0" sz="1550" spc="15" b="1">
                <a:solidFill>
                  <a:srgbClr val="FE8637"/>
                </a:solidFill>
                <a:latin typeface="Century Schoolbook"/>
                <a:cs typeface="Century Schoolbook"/>
              </a:rPr>
              <a:t>2</a:t>
            </a:r>
            <a:endParaRPr sz="1550">
              <a:latin typeface="Century Schoolbook"/>
              <a:cs typeface="Century Schoolbook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96742" y="6217920"/>
            <a:ext cx="286788" cy="86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67646" y="6265662"/>
            <a:ext cx="157480" cy="727075"/>
          </a:xfrm>
          <a:custGeom>
            <a:avLst/>
            <a:gdLst/>
            <a:ahLst/>
            <a:cxnLst/>
            <a:rect l="l" t="t" r="r" b="b"/>
            <a:pathLst>
              <a:path w="157480" h="727075">
                <a:moveTo>
                  <a:pt x="157038" y="726922"/>
                </a:moveTo>
                <a:lnTo>
                  <a:pt x="126475" y="725894"/>
                </a:lnTo>
                <a:lnTo>
                  <a:pt x="101515" y="723091"/>
                </a:lnTo>
                <a:lnTo>
                  <a:pt x="84685" y="718931"/>
                </a:lnTo>
                <a:lnTo>
                  <a:pt x="78514" y="713837"/>
                </a:lnTo>
                <a:lnTo>
                  <a:pt x="78514" y="376547"/>
                </a:lnTo>
                <a:lnTo>
                  <a:pt x="72343" y="371452"/>
                </a:lnTo>
                <a:lnTo>
                  <a:pt x="55517" y="367292"/>
                </a:lnTo>
                <a:lnTo>
                  <a:pt x="30561" y="364489"/>
                </a:lnTo>
                <a:lnTo>
                  <a:pt x="0" y="363461"/>
                </a:lnTo>
                <a:lnTo>
                  <a:pt x="30561" y="362433"/>
                </a:lnTo>
                <a:lnTo>
                  <a:pt x="55517" y="359629"/>
                </a:lnTo>
                <a:lnTo>
                  <a:pt x="72343" y="355470"/>
                </a:lnTo>
                <a:lnTo>
                  <a:pt x="78514" y="350375"/>
                </a:lnTo>
                <a:lnTo>
                  <a:pt x="78514" y="13085"/>
                </a:lnTo>
                <a:lnTo>
                  <a:pt x="84685" y="7990"/>
                </a:lnTo>
                <a:lnTo>
                  <a:pt x="101515" y="3831"/>
                </a:lnTo>
                <a:lnTo>
                  <a:pt x="126475" y="1027"/>
                </a:lnTo>
                <a:lnTo>
                  <a:pt x="157038" y="0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525282" y="6166103"/>
            <a:ext cx="1530985" cy="578485"/>
          </a:xfrm>
          <a:custGeom>
            <a:avLst/>
            <a:gdLst/>
            <a:ahLst/>
            <a:cxnLst/>
            <a:rect l="l" t="t" r="r" b="b"/>
            <a:pathLst>
              <a:path w="1530985" h="578484">
                <a:moveTo>
                  <a:pt x="0" y="578396"/>
                </a:moveTo>
                <a:lnTo>
                  <a:pt x="1530743" y="578396"/>
                </a:lnTo>
                <a:lnTo>
                  <a:pt x="1530743" y="0"/>
                </a:lnTo>
                <a:lnTo>
                  <a:pt x="0" y="0"/>
                </a:lnTo>
                <a:lnTo>
                  <a:pt x="0" y="578396"/>
                </a:lnTo>
                <a:close/>
              </a:path>
            </a:pathLst>
          </a:custGeom>
          <a:solidFill>
            <a:srgbClr val="FFFFFF">
              <a:alpha val="9215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660734" y="6215462"/>
            <a:ext cx="1136650" cy="484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20" b="1">
                <a:solidFill>
                  <a:srgbClr val="FE8637"/>
                </a:solidFill>
                <a:latin typeface="Century Schoolbook"/>
                <a:cs typeface="Century Schoolbook"/>
              </a:rPr>
              <a:t>2X </a:t>
            </a:r>
            <a:r>
              <a:rPr dirty="0" sz="1550" spc="15" b="1">
                <a:solidFill>
                  <a:srgbClr val="FE8637"/>
                </a:solidFill>
                <a:latin typeface="Century Schoolbook"/>
                <a:cs typeface="Century Schoolbook"/>
              </a:rPr>
              <a:t>+ </a:t>
            </a:r>
            <a:r>
              <a:rPr dirty="0" sz="1550" spc="20" b="1">
                <a:solidFill>
                  <a:srgbClr val="FE8637"/>
                </a:solidFill>
                <a:latin typeface="Century Schoolbook"/>
                <a:cs typeface="Century Schoolbook"/>
              </a:rPr>
              <a:t>3Y </a:t>
            </a:r>
            <a:r>
              <a:rPr dirty="0" sz="1550" spc="15" b="1">
                <a:solidFill>
                  <a:srgbClr val="FE8637"/>
                </a:solidFill>
                <a:latin typeface="Century Schoolbook"/>
                <a:cs typeface="Century Schoolbook"/>
              </a:rPr>
              <a:t>=</a:t>
            </a:r>
            <a:r>
              <a:rPr dirty="0" sz="1550" spc="-120" b="1">
                <a:solidFill>
                  <a:srgbClr val="FE8637"/>
                </a:solidFill>
                <a:latin typeface="Century Schoolbook"/>
                <a:cs typeface="Century Schoolbook"/>
              </a:rPr>
              <a:t> </a:t>
            </a:r>
            <a:r>
              <a:rPr dirty="0" sz="1550" spc="15" b="1">
                <a:solidFill>
                  <a:srgbClr val="FE8637"/>
                </a:solidFill>
                <a:latin typeface="Century Schoolbook"/>
                <a:cs typeface="Century Schoolbook"/>
              </a:rPr>
              <a:t>5</a:t>
            </a:r>
            <a:endParaRPr sz="155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550" spc="20" b="1">
                <a:solidFill>
                  <a:srgbClr val="FE8637"/>
                </a:solidFill>
                <a:latin typeface="Century Schoolbook"/>
                <a:cs typeface="Century Schoolbook"/>
              </a:rPr>
              <a:t>4X </a:t>
            </a:r>
            <a:r>
              <a:rPr dirty="0" sz="1550" spc="10" b="1">
                <a:solidFill>
                  <a:srgbClr val="FE8637"/>
                </a:solidFill>
                <a:latin typeface="Century Schoolbook"/>
                <a:cs typeface="Century Schoolbook"/>
              </a:rPr>
              <a:t>- </a:t>
            </a:r>
            <a:r>
              <a:rPr dirty="0" sz="1550" spc="20" b="1">
                <a:solidFill>
                  <a:srgbClr val="FE8637"/>
                </a:solidFill>
                <a:latin typeface="Century Schoolbook"/>
                <a:cs typeface="Century Schoolbook"/>
              </a:rPr>
              <a:t>2Y </a:t>
            </a:r>
            <a:r>
              <a:rPr dirty="0" sz="1550" spc="15" b="1">
                <a:solidFill>
                  <a:srgbClr val="FE8637"/>
                </a:solidFill>
                <a:latin typeface="Century Schoolbook"/>
                <a:cs typeface="Century Schoolbook"/>
              </a:rPr>
              <a:t>=</a:t>
            </a:r>
            <a:r>
              <a:rPr dirty="0" sz="1550" spc="-120" b="1">
                <a:solidFill>
                  <a:srgbClr val="FE8637"/>
                </a:solidFill>
                <a:latin typeface="Century Schoolbook"/>
                <a:cs typeface="Century Schoolbook"/>
              </a:rPr>
              <a:t> </a:t>
            </a:r>
            <a:r>
              <a:rPr dirty="0" sz="1550" spc="15" b="1">
                <a:solidFill>
                  <a:srgbClr val="FE8637"/>
                </a:solidFill>
                <a:latin typeface="Century Schoolbook"/>
                <a:cs typeface="Century Schoolbook"/>
              </a:rPr>
              <a:t>2</a:t>
            </a:r>
            <a:endParaRPr sz="1550">
              <a:latin typeface="Century Schoolbook"/>
              <a:cs typeface="Century Schoolbook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75752" y="6201294"/>
            <a:ext cx="332508" cy="594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444758" y="6247255"/>
            <a:ext cx="204470" cy="454659"/>
          </a:xfrm>
          <a:custGeom>
            <a:avLst/>
            <a:gdLst/>
            <a:ahLst/>
            <a:cxnLst/>
            <a:rect l="l" t="t" r="r" b="b"/>
            <a:pathLst>
              <a:path w="204469" h="454659">
                <a:moveTo>
                  <a:pt x="204006" y="454289"/>
                </a:moveTo>
                <a:lnTo>
                  <a:pt x="164300" y="452954"/>
                </a:lnTo>
                <a:lnTo>
                  <a:pt x="131877" y="449313"/>
                </a:lnTo>
                <a:lnTo>
                  <a:pt x="110017" y="443912"/>
                </a:lnTo>
                <a:lnTo>
                  <a:pt x="102002" y="437297"/>
                </a:lnTo>
                <a:lnTo>
                  <a:pt x="102002" y="244147"/>
                </a:lnTo>
                <a:lnTo>
                  <a:pt x="93986" y="237530"/>
                </a:lnTo>
                <a:lnTo>
                  <a:pt x="72126" y="232126"/>
                </a:lnTo>
                <a:lnTo>
                  <a:pt x="39704" y="228481"/>
                </a:lnTo>
                <a:lnTo>
                  <a:pt x="0" y="227144"/>
                </a:lnTo>
                <a:lnTo>
                  <a:pt x="39704" y="225809"/>
                </a:lnTo>
                <a:lnTo>
                  <a:pt x="72126" y="222168"/>
                </a:lnTo>
                <a:lnTo>
                  <a:pt x="93986" y="216767"/>
                </a:lnTo>
                <a:lnTo>
                  <a:pt x="102002" y="210152"/>
                </a:lnTo>
                <a:lnTo>
                  <a:pt x="102002" y="17002"/>
                </a:lnTo>
                <a:lnTo>
                  <a:pt x="110017" y="10381"/>
                </a:lnTo>
                <a:lnTo>
                  <a:pt x="131877" y="4977"/>
                </a:lnTo>
                <a:lnTo>
                  <a:pt x="164300" y="1335"/>
                </a:lnTo>
                <a:lnTo>
                  <a:pt x="204006" y="0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720735" y="2876207"/>
            <a:ext cx="1404848" cy="1845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894880" y="2915540"/>
            <a:ext cx="1161415" cy="1604645"/>
          </a:xfrm>
          <a:custGeom>
            <a:avLst/>
            <a:gdLst/>
            <a:ahLst/>
            <a:cxnLst/>
            <a:rect l="l" t="t" r="r" b="b"/>
            <a:pathLst>
              <a:path w="1161414" h="1604645">
                <a:moveTo>
                  <a:pt x="1160926" y="0"/>
                </a:moveTo>
                <a:lnTo>
                  <a:pt x="0" y="1604612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880260" y="4420133"/>
            <a:ext cx="109220" cy="120650"/>
          </a:xfrm>
          <a:custGeom>
            <a:avLst/>
            <a:gdLst/>
            <a:ahLst/>
            <a:cxnLst/>
            <a:rect l="l" t="t" r="r" b="b"/>
            <a:pathLst>
              <a:path w="109219" h="120650">
                <a:moveTo>
                  <a:pt x="17500" y="0"/>
                </a:moveTo>
                <a:lnTo>
                  <a:pt x="11353" y="5054"/>
                </a:lnTo>
                <a:lnTo>
                  <a:pt x="0" y="120218"/>
                </a:lnTo>
                <a:lnTo>
                  <a:pt x="91340" y="79819"/>
                </a:lnTo>
                <a:lnTo>
                  <a:pt x="29235" y="79819"/>
                </a:lnTo>
                <a:lnTo>
                  <a:pt x="36360" y="7518"/>
                </a:lnTo>
                <a:lnTo>
                  <a:pt x="31318" y="1358"/>
                </a:lnTo>
                <a:lnTo>
                  <a:pt x="17500" y="0"/>
                </a:lnTo>
                <a:close/>
              </a:path>
              <a:path w="109219" h="120650">
                <a:moveTo>
                  <a:pt x="95681" y="50431"/>
                </a:moveTo>
                <a:lnTo>
                  <a:pt x="29235" y="79819"/>
                </a:lnTo>
                <a:lnTo>
                  <a:pt x="91340" y="79819"/>
                </a:lnTo>
                <a:lnTo>
                  <a:pt x="105841" y="73406"/>
                </a:lnTo>
                <a:lnTo>
                  <a:pt x="108712" y="65989"/>
                </a:lnTo>
                <a:lnTo>
                  <a:pt x="103098" y="53301"/>
                </a:lnTo>
                <a:lnTo>
                  <a:pt x="95681" y="50431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720735" y="3175469"/>
            <a:ext cx="2909455" cy="19576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901220" y="3221130"/>
            <a:ext cx="2664460" cy="1716405"/>
          </a:xfrm>
          <a:custGeom>
            <a:avLst/>
            <a:gdLst/>
            <a:ahLst/>
            <a:cxnLst/>
            <a:rect l="l" t="t" r="r" b="b"/>
            <a:pathLst>
              <a:path w="2664460" h="1716404">
                <a:moveTo>
                  <a:pt x="2664305" y="0"/>
                </a:moveTo>
                <a:lnTo>
                  <a:pt x="0" y="1716083"/>
                </a:lnTo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880260" y="4845100"/>
            <a:ext cx="121285" cy="106045"/>
          </a:xfrm>
          <a:custGeom>
            <a:avLst/>
            <a:gdLst/>
            <a:ahLst/>
            <a:cxnLst/>
            <a:rect l="l" t="t" r="r" b="b"/>
            <a:pathLst>
              <a:path w="121285" h="106045">
                <a:moveTo>
                  <a:pt x="60032" y="0"/>
                </a:moveTo>
                <a:lnTo>
                  <a:pt x="52463" y="2463"/>
                </a:lnTo>
                <a:lnTo>
                  <a:pt x="0" y="105613"/>
                </a:lnTo>
                <a:lnTo>
                  <a:pt x="115620" y="100507"/>
                </a:lnTo>
                <a:lnTo>
                  <a:pt x="120992" y="94640"/>
                </a:lnTo>
                <a:lnTo>
                  <a:pt x="120370" y="80784"/>
                </a:lnTo>
                <a:lnTo>
                  <a:pt x="118012" y="78625"/>
                </a:lnTo>
                <a:lnTo>
                  <a:pt x="41922" y="78625"/>
                </a:lnTo>
                <a:lnTo>
                  <a:pt x="74853" y="13855"/>
                </a:lnTo>
                <a:lnTo>
                  <a:pt x="72402" y="6299"/>
                </a:lnTo>
                <a:lnTo>
                  <a:pt x="60032" y="0"/>
                </a:lnTo>
                <a:close/>
              </a:path>
              <a:path w="121285" h="106045">
                <a:moveTo>
                  <a:pt x="114503" y="75412"/>
                </a:moveTo>
                <a:lnTo>
                  <a:pt x="41922" y="78625"/>
                </a:lnTo>
                <a:lnTo>
                  <a:pt x="118012" y="78625"/>
                </a:lnTo>
                <a:lnTo>
                  <a:pt x="114503" y="75412"/>
                </a:lnTo>
                <a:close/>
              </a:path>
            </a:pathLst>
          </a:custGeom>
          <a:solidFill>
            <a:srgbClr val="FF99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8788208" y="6322762"/>
            <a:ext cx="127000" cy="215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20" b="1">
                <a:solidFill>
                  <a:srgbClr val="FFFFFF"/>
                </a:solidFill>
                <a:latin typeface="Century Schoolbook"/>
                <a:cs typeface="Century Schoolbook"/>
              </a:rPr>
              <a:t>6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63115" y="5456095"/>
            <a:ext cx="6122035" cy="669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3 =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U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86-1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*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I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12-1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+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U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86-2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*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I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12-2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+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U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86-3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*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I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12-3 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+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U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86-4 </a:t>
            </a:r>
            <a:r>
              <a:rPr dirty="0" baseline="14336" sz="2325" spc="22" b="1">
                <a:solidFill>
                  <a:srgbClr val="595959"/>
                </a:solidFill>
                <a:latin typeface="Century Schoolbook"/>
                <a:cs typeface="Century Schoolbook"/>
              </a:rPr>
              <a:t>*</a:t>
            </a:r>
            <a:r>
              <a:rPr dirty="0" baseline="14336" sz="2325" spc="-209" b="1">
                <a:solidFill>
                  <a:srgbClr val="595959"/>
                </a:solidFill>
                <a:latin typeface="Century Schoolbook"/>
                <a:cs typeface="Century Schoolbook"/>
              </a:rPr>
              <a:t> </a:t>
            </a:r>
            <a:r>
              <a:rPr dirty="0" baseline="14336" sz="2325" spc="7" b="1">
                <a:solidFill>
                  <a:srgbClr val="595959"/>
                </a:solidFill>
                <a:latin typeface="Century Schoolbook"/>
                <a:cs typeface="Century Schoolbook"/>
              </a:rPr>
              <a:t>I</a:t>
            </a:r>
            <a:r>
              <a:rPr dirty="0" sz="1050" spc="5" b="1">
                <a:solidFill>
                  <a:srgbClr val="595959"/>
                </a:solidFill>
                <a:latin typeface="Century Schoolbook"/>
                <a:cs typeface="Century Schoolbook"/>
              </a:rPr>
              <a:t>12-4</a:t>
            </a:r>
            <a:endParaRPr sz="1050">
              <a:latin typeface="Century Schoolbook"/>
              <a:cs typeface="Century Schoolbook"/>
            </a:endParaRPr>
          </a:p>
          <a:p>
            <a:pPr marL="2150110">
              <a:lnSpc>
                <a:spcPct val="100000"/>
              </a:lnSpc>
              <a:spcBef>
                <a:spcPts val="1240"/>
              </a:spcBef>
            </a:pPr>
            <a:r>
              <a:rPr dirty="0" sz="1750" spc="15" b="1">
                <a:solidFill>
                  <a:srgbClr val="FF0000"/>
                </a:solidFill>
                <a:latin typeface="Century Schoolbook"/>
                <a:cs typeface="Century Schoolbook"/>
              </a:rPr>
              <a:t>Note: only train on </a:t>
            </a:r>
            <a:r>
              <a:rPr dirty="0" sz="1750" spc="20" b="1">
                <a:solidFill>
                  <a:srgbClr val="FF0000"/>
                </a:solidFill>
                <a:latin typeface="Century Schoolbook"/>
                <a:cs typeface="Century Schoolbook"/>
              </a:rPr>
              <a:t>known</a:t>
            </a:r>
            <a:r>
              <a:rPr dirty="0" sz="1750" spc="-95" b="1">
                <a:solidFill>
                  <a:srgbClr val="FF0000"/>
                </a:solidFill>
                <a:latin typeface="Century Schoolbook"/>
                <a:cs typeface="Century Schoolbook"/>
              </a:rPr>
              <a:t> </a:t>
            </a:r>
            <a:r>
              <a:rPr dirty="0" sz="1750" spc="15" b="1">
                <a:solidFill>
                  <a:srgbClr val="FF0000"/>
                </a:solidFill>
                <a:latin typeface="Century Schoolbook"/>
                <a:cs typeface="Century Schoolbook"/>
              </a:rPr>
              <a:t>entries</a:t>
            </a:r>
            <a:endParaRPr sz="17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 spc="-5"/>
              <a:t>Why </a:t>
            </a:r>
            <a:r>
              <a:rPr dirty="0" sz="3550"/>
              <a:t>not </a:t>
            </a:r>
            <a:r>
              <a:rPr dirty="0" sz="3550" spc="5"/>
              <a:t>use </a:t>
            </a:r>
            <a:r>
              <a:rPr dirty="0" sz="3550"/>
              <a:t>standard</a:t>
            </a:r>
            <a:r>
              <a:rPr dirty="0" sz="3550" spc="-35"/>
              <a:t> </a:t>
            </a:r>
            <a:r>
              <a:rPr dirty="0" sz="3550" spc="5"/>
              <a:t>SVD?</a:t>
            </a:r>
            <a:endParaRPr sz="355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ts val="1505"/>
              </a:lnSpc>
            </a:pPr>
            <a:fld id="{81D60167-4931-47E6-BA6A-407CBD079E47}" type="slidenum">
              <a:rPr dirty="0" spc="20"/>
              <a:t>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37031" y="2119512"/>
            <a:ext cx="7253605" cy="3404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8925" marR="5080" indent="-276225">
              <a:lnSpc>
                <a:spcPct val="101699"/>
              </a:lnSpc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Standard </a:t>
            </a:r>
            <a:r>
              <a:rPr dirty="0" sz="2350" spc="15">
                <a:latin typeface="Century Schoolbook"/>
                <a:cs typeface="Century Schoolbook"/>
              </a:rPr>
              <a:t>SVD </a:t>
            </a:r>
            <a:r>
              <a:rPr dirty="0" sz="2350" spc="10">
                <a:latin typeface="Century Schoolbook"/>
                <a:cs typeface="Century Schoolbook"/>
              </a:rPr>
              <a:t>assumes </a:t>
            </a:r>
            <a:r>
              <a:rPr dirty="0" sz="2350" spc="5">
                <a:latin typeface="Century Schoolbook"/>
                <a:cs typeface="Century Schoolbook"/>
              </a:rPr>
              <a:t>all </a:t>
            </a:r>
            <a:r>
              <a:rPr dirty="0" sz="2350" spc="10">
                <a:latin typeface="Century Schoolbook"/>
                <a:cs typeface="Century Schoolbook"/>
              </a:rPr>
              <a:t>missing entries are  </a:t>
            </a:r>
            <a:r>
              <a:rPr dirty="0" sz="2350" spc="5">
                <a:latin typeface="Century Schoolbook"/>
                <a:cs typeface="Century Schoolbook"/>
              </a:rPr>
              <a:t>zero. </a:t>
            </a:r>
            <a:r>
              <a:rPr dirty="0" sz="2350" spc="10">
                <a:latin typeface="Century Schoolbook"/>
                <a:cs typeface="Century Schoolbook"/>
              </a:rPr>
              <a:t>This leads to bad prediction </a:t>
            </a:r>
            <a:r>
              <a:rPr dirty="0" sz="2350" spc="5">
                <a:latin typeface="Century Schoolbook"/>
                <a:cs typeface="Century Schoolbook"/>
              </a:rPr>
              <a:t>accuracy,  </a:t>
            </a:r>
            <a:r>
              <a:rPr dirty="0" sz="2350" spc="10">
                <a:latin typeface="Century Schoolbook"/>
                <a:cs typeface="Century Schoolbook"/>
              </a:rPr>
              <a:t>especially when dataset </a:t>
            </a:r>
            <a:r>
              <a:rPr dirty="0" sz="2350" spc="5">
                <a:latin typeface="Century Schoolbook"/>
                <a:cs typeface="Century Schoolbook"/>
              </a:rPr>
              <a:t>is </a:t>
            </a:r>
            <a:r>
              <a:rPr dirty="0" sz="2350" spc="10">
                <a:latin typeface="Century Schoolbook"/>
                <a:cs typeface="Century Schoolbook"/>
              </a:rPr>
              <a:t>extremely sparse.</a:t>
            </a:r>
            <a:r>
              <a:rPr dirty="0" sz="2350" spc="-45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(98%</a:t>
            </a:r>
            <a:endParaRPr sz="2350">
              <a:latin typeface="Century Schoolbook"/>
              <a:cs typeface="Century Schoolbook"/>
            </a:endParaRPr>
          </a:p>
          <a:p>
            <a:pPr marL="288925">
              <a:lnSpc>
                <a:spcPts val="2770"/>
              </a:lnSpc>
            </a:pPr>
            <a:r>
              <a:rPr dirty="0" sz="2350" spc="5">
                <a:latin typeface="Century Schoolbook"/>
                <a:cs typeface="Century Schoolbook"/>
              </a:rPr>
              <a:t>-</a:t>
            </a:r>
            <a:r>
              <a:rPr dirty="0" sz="2350" spc="-80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99.9%)</a:t>
            </a:r>
            <a:endParaRPr sz="23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640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See Appendix for</a:t>
            </a:r>
            <a:r>
              <a:rPr dirty="0" sz="2350" spc="-70">
                <a:latin typeface="Century Schoolbook"/>
                <a:cs typeface="Century Schoolbook"/>
              </a:rPr>
              <a:t> </a:t>
            </a:r>
            <a:r>
              <a:rPr dirty="0" sz="2350" spc="15">
                <a:latin typeface="Century Schoolbook"/>
                <a:cs typeface="Century Schoolbook"/>
              </a:rPr>
              <a:t>SVD</a:t>
            </a:r>
            <a:endParaRPr sz="2350">
              <a:latin typeface="Century Schoolbook"/>
              <a:cs typeface="Century Schoolbook"/>
            </a:endParaRPr>
          </a:p>
          <a:p>
            <a:pPr marL="288925" marR="48895" indent="-276225">
              <a:lnSpc>
                <a:spcPct val="100499"/>
              </a:lnSpc>
              <a:spcBef>
                <a:spcPts val="625"/>
              </a:spcBef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In some published </a:t>
            </a:r>
            <a:r>
              <a:rPr dirty="0" sz="2350" spc="5">
                <a:latin typeface="Century Schoolbook"/>
                <a:cs typeface="Century Schoolbook"/>
              </a:rPr>
              <a:t>literatures, </a:t>
            </a:r>
            <a:r>
              <a:rPr dirty="0" sz="2350" spc="10">
                <a:latin typeface="Century Schoolbook"/>
                <a:cs typeface="Century Schoolbook"/>
              </a:rPr>
              <a:t>they </a:t>
            </a:r>
            <a:r>
              <a:rPr dirty="0" sz="2350" spc="5">
                <a:latin typeface="Century Schoolbook"/>
                <a:cs typeface="Century Schoolbook"/>
              </a:rPr>
              <a:t>call </a:t>
            </a:r>
            <a:r>
              <a:rPr dirty="0" sz="2350" spc="10">
                <a:latin typeface="Century Schoolbook"/>
                <a:cs typeface="Century Schoolbook"/>
              </a:rPr>
              <a:t>Matrix  Factorization as SVD, but note </a:t>
            </a:r>
            <a:r>
              <a:rPr dirty="0" sz="2350" spc="5">
                <a:latin typeface="Century Schoolbook"/>
                <a:cs typeface="Century Schoolbook"/>
              </a:rPr>
              <a:t>it’s </a:t>
            </a:r>
            <a:r>
              <a:rPr dirty="0" sz="2350" spc="15">
                <a:latin typeface="Century Schoolbook"/>
                <a:cs typeface="Century Schoolbook"/>
              </a:rPr>
              <a:t>NOT </a:t>
            </a:r>
            <a:r>
              <a:rPr dirty="0" sz="2350" spc="10">
                <a:latin typeface="Century Schoolbook"/>
                <a:cs typeface="Century Schoolbook"/>
              </a:rPr>
              <a:t>the</a:t>
            </a:r>
            <a:r>
              <a:rPr dirty="0" sz="2350" spc="-45">
                <a:latin typeface="Century Schoolbook"/>
                <a:cs typeface="Century Schoolbook"/>
              </a:rPr>
              <a:t> </a:t>
            </a:r>
            <a:r>
              <a:rPr dirty="0" sz="2350" spc="10">
                <a:latin typeface="Century Schoolbook"/>
                <a:cs typeface="Century Schoolbook"/>
              </a:rPr>
              <a:t>same  kind of </a:t>
            </a:r>
            <a:r>
              <a:rPr dirty="0" sz="2350" spc="5">
                <a:latin typeface="Century Schoolbook"/>
                <a:cs typeface="Century Schoolbook"/>
              </a:rPr>
              <a:t>classical </a:t>
            </a:r>
            <a:r>
              <a:rPr dirty="0" sz="2350" spc="10">
                <a:latin typeface="Century Schoolbook"/>
                <a:cs typeface="Century Schoolbook"/>
              </a:rPr>
              <a:t>low-rank </a:t>
            </a:r>
            <a:r>
              <a:rPr dirty="0" sz="2350" spc="15">
                <a:latin typeface="Century Schoolbook"/>
                <a:cs typeface="Century Schoolbook"/>
              </a:rPr>
              <a:t>SVD </a:t>
            </a:r>
            <a:r>
              <a:rPr dirty="0" sz="2350" spc="10">
                <a:latin typeface="Century Schoolbook"/>
                <a:cs typeface="Century Schoolbook"/>
              </a:rPr>
              <a:t>produced by  </a:t>
            </a:r>
            <a:r>
              <a:rPr dirty="0" sz="2350" spc="5">
                <a:latin typeface="Century Schoolbook"/>
                <a:cs typeface="Century Schoolbook"/>
              </a:rPr>
              <a:t>svdlibc.</a:t>
            </a:r>
            <a:endParaRPr sz="23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 spc="5"/>
              <a:t>How </a:t>
            </a:r>
            <a:r>
              <a:rPr dirty="0" sz="3550"/>
              <a:t>to </a:t>
            </a:r>
            <a:r>
              <a:rPr dirty="0" sz="3550" spc="5"/>
              <a:t>Learn </a:t>
            </a:r>
            <a:r>
              <a:rPr dirty="0" sz="3550" spc="-25"/>
              <a:t>Factor</a:t>
            </a:r>
            <a:r>
              <a:rPr dirty="0" sz="3550" spc="-100"/>
              <a:t> </a:t>
            </a:r>
            <a:r>
              <a:rPr dirty="0" sz="3550" spc="-20"/>
              <a:t>Vectors</a:t>
            </a:r>
            <a:endParaRPr sz="3550"/>
          </a:p>
        </p:txBody>
      </p:sp>
      <p:sp>
        <p:nvSpPr>
          <p:cNvPr id="3" name="object 3"/>
          <p:cNvSpPr txBox="1"/>
          <p:nvPr/>
        </p:nvSpPr>
        <p:spPr>
          <a:xfrm>
            <a:off x="1037031" y="2125740"/>
            <a:ext cx="7628890" cy="11093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indent="-271145">
              <a:lnSpc>
                <a:spcPct val="100000"/>
              </a:lnSpc>
              <a:buClr>
                <a:srgbClr val="FE8637"/>
              </a:buClr>
              <a:buSzPct val="71111"/>
              <a:buFont typeface="Wingdings"/>
              <a:buChar char=""/>
              <a:tabLst>
                <a:tab pos="284480" algn="l"/>
              </a:tabLst>
            </a:pPr>
            <a:r>
              <a:rPr dirty="0" sz="2250" spc="15">
                <a:latin typeface="Century Schoolbook"/>
                <a:cs typeface="Century Schoolbook"/>
              </a:rPr>
              <a:t>How </a:t>
            </a:r>
            <a:r>
              <a:rPr dirty="0" sz="2250" spc="10">
                <a:latin typeface="Century Schoolbook"/>
                <a:cs typeface="Century Schoolbook"/>
              </a:rPr>
              <a:t>do </a:t>
            </a:r>
            <a:r>
              <a:rPr dirty="0" sz="2250" spc="15">
                <a:latin typeface="Century Schoolbook"/>
                <a:cs typeface="Century Schoolbook"/>
              </a:rPr>
              <a:t>we </a:t>
            </a:r>
            <a:r>
              <a:rPr dirty="0" sz="2250" spc="10">
                <a:latin typeface="Century Schoolbook"/>
                <a:cs typeface="Century Schoolbook"/>
              </a:rPr>
              <a:t>learn preference factor vectors </a:t>
            </a:r>
            <a:r>
              <a:rPr dirty="0" sz="2250" spc="10" b="1">
                <a:latin typeface="Century Schoolbook"/>
                <a:cs typeface="Century Schoolbook"/>
              </a:rPr>
              <a:t>(</a:t>
            </a:r>
            <a:r>
              <a:rPr dirty="0" sz="2250" spc="10" b="1">
                <a:solidFill>
                  <a:srgbClr val="FF0000"/>
                </a:solidFill>
                <a:latin typeface="Century Schoolbook"/>
                <a:cs typeface="Century Schoolbook"/>
              </a:rPr>
              <a:t>a</a:t>
            </a:r>
            <a:r>
              <a:rPr dirty="0" sz="2250" spc="10" b="1">
                <a:latin typeface="Century Schoolbook"/>
                <a:cs typeface="Century Schoolbook"/>
              </a:rPr>
              <a:t>, </a:t>
            </a:r>
            <a:r>
              <a:rPr dirty="0" sz="2250" spc="10" b="1">
                <a:solidFill>
                  <a:srgbClr val="FF0000"/>
                </a:solidFill>
                <a:latin typeface="Century Schoolbook"/>
                <a:cs typeface="Century Schoolbook"/>
              </a:rPr>
              <a:t>b</a:t>
            </a:r>
            <a:r>
              <a:rPr dirty="0" sz="2250" spc="10" b="1">
                <a:latin typeface="Century Schoolbook"/>
                <a:cs typeface="Century Schoolbook"/>
              </a:rPr>
              <a:t>, </a:t>
            </a:r>
            <a:r>
              <a:rPr dirty="0" sz="2250" spc="10" b="1">
                <a:solidFill>
                  <a:srgbClr val="FF0000"/>
                </a:solidFill>
                <a:latin typeface="Century Schoolbook"/>
                <a:cs typeface="Century Schoolbook"/>
              </a:rPr>
              <a:t>c</a:t>
            </a:r>
            <a:r>
              <a:rPr dirty="0" sz="2250" spc="10" b="1">
                <a:latin typeface="Century Schoolbook"/>
                <a:cs typeface="Century Schoolbook"/>
              </a:rPr>
              <a:t>)</a:t>
            </a:r>
            <a:r>
              <a:rPr dirty="0" sz="2250" spc="-100" b="1">
                <a:latin typeface="Century Schoolbook"/>
                <a:cs typeface="Century Schoolbook"/>
              </a:rPr>
              <a:t> </a:t>
            </a:r>
            <a:r>
              <a:rPr dirty="0" sz="2250" spc="10">
                <a:latin typeface="Century Schoolbook"/>
                <a:cs typeface="Century Schoolbook"/>
              </a:rPr>
              <a:t>and</a:t>
            </a:r>
            <a:endParaRPr sz="2250">
              <a:latin typeface="Century Schoolbook"/>
              <a:cs typeface="Century Schoolbook"/>
            </a:endParaRPr>
          </a:p>
          <a:p>
            <a:pPr marL="288925">
              <a:lnSpc>
                <a:spcPct val="100000"/>
              </a:lnSpc>
              <a:spcBef>
                <a:spcPts val="70"/>
              </a:spcBef>
            </a:pPr>
            <a:r>
              <a:rPr dirty="0" sz="2250" spc="10" b="1">
                <a:latin typeface="Century Schoolbook"/>
                <a:cs typeface="Century Schoolbook"/>
              </a:rPr>
              <a:t>(</a:t>
            </a:r>
            <a:r>
              <a:rPr dirty="0" sz="2250" spc="10" b="1">
                <a:solidFill>
                  <a:srgbClr val="0000FF"/>
                </a:solidFill>
                <a:latin typeface="Century Schoolbook"/>
                <a:cs typeface="Century Schoolbook"/>
              </a:rPr>
              <a:t>x</a:t>
            </a:r>
            <a:r>
              <a:rPr dirty="0" sz="2250" spc="10" b="1">
                <a:latin typeface="Century Schoolbook"/>
                <a:cs typeface="Century Schoolbook"/>
              </a:rPr>
              <a:t>, </a:t>
            </a:r>
            <a:r>
              <a:rPr dirty="0" sz="2250" spc="10" b="1">
                <a:solidFill>
                  <a:srgbClr val="0000FF"/>
                </a:solidFill>
                <a:latin typeface="Century Schoolbook"/>
                <a:cs typeface="Century Schoolbook"/>
              </a:rPr>
              <a:t>y</a:t>
            </a:r>
            <a:r>
              <a:rPr dirty="0" sz="2250" spc="10" b="1">
                <a:latin typeface="Century Schoolbook"/>
                <a:cs typeface="Century Schoolbook"/>
              </a:rPr>
              <a:t>,</a:t>
            </a:r>
            <a:r>
              <a:rPr dirty="0" sz="2250" spc="-95" b="1">
                <a:latin typeface="Century Schoolbook"/>
                <a:cs typeface="Century Schoolbook"/>
              </a:rPr>
              <a:t> </a:t>
            </a:r>
            <a:r>
              <a:rPr dirty="0" sz="2250" spc="10" b="1">
                <a:solidFill>
                  <a:srgbClr val="0000FF"/>
                </a:solidFill>
                <a:latin typeface="Century Schoolbook"/>
                <a:cs typeface="Century Schoolbook"/>
              </a:rPr>
              <a:t>z</a:t>
            </a:r>
            <a:r>
              <a:rPr dirty="0" sz="2250" spc="10" b="1">
                <a:latin typeface="Century Schoolbook"/>
                <a:cs typeface="Century Schoolbook"/>
              </a:rPr>
              <a:t>)</a:t>
            </a:r>
            <a:r>
              <a:rPr dirty="0" sz="2250" spc="10">
                <a:latin typeface="Century Schoolbook"/>
                <a:cs typeface="Century Schoolbook"/>
              </a:rPr>
              <a:t>?</a:t>
            </a:r>
            <a:endParaRPr sz="2250">
              <a:latin typeface="Century Schoolbook"/>
              <a:cs typeface="Century Schoolbook"/>
            </a:endParaRPr>
          </a:p>
          <a:p>
            <a:pPr marL="283845" indent="-271145">
              <a:lnSpc>
                <a:spcPct val="100000"/>
              </a:lnSpc>
              <a:spcBef>
                <a:spcPts val="565"/>
              </a:spcBef>
              <a:buClr>
                <a:srgbClr val="FE8637"/>
              </a:buClr>
              <a:buSzPct val="71111"/>
              <a:buFont typeface="Wingdings"/>
              <a:buChar char=""/>
              <a:tabLst>
                <a:tab pos="284480" algn="l"/>
              </a:tabLst>
            </a:pPr>
            <a:r>
              <a:rPr dirty="0" sz="2250" spc="10">
                <a:latin typeface="Century Schoolbook"/>
                <a:cs typeface="Century Schoolbook"/>
              </a:rPr>
              <a:t>Minimize </a:t>
            </a:r>
            <a:r>
              <a:rPr dirty="0" sz="2250" spc="5">
                <a:latin typeface="Century Schoolbook"/>
                <a:cs typeface="Century Schoolbook"/>
              </a:rPr>
              <a:t>errors </a:t>
            </a:r>
            <a:r>
              <a:rPr dirty="0" sz="2250" spc="10">
                <a:latin typeface="Century Schoolbook"/>
                <a:cs typeface="Century Schoolbook"/>
              </a:rPr>
              <a:t>on the </a:t>
            </a:r>
            <a:r>
              <a:rPr dirty="0" sz="2250" spc="15">
                <a:latin typeface="Century Schoolbook"/>
                <a:cs typeface="Century Schoolbook"/>
              </a:rPr>
              <a:t>known</a:t>
            </a:r>
            <a:r>
              <a:rPr dirty="0" sz="2250" spc="-40">
                <a:latin typeface="Century Schoolbook"/>
                <a:cs typeface="Century Schoolbook"/>
              </a:rPr>
              <a:t> </a:t>
            </a:r>
            <a:r>
              <a:rPr dirty="0" sz="2250" spc="10">
                <a:latin typeface="Century Schoolbook"/>
                <a:cs typeface="Century Schoolbook"/>
              </a:rPr>
              <a:t>ratings</a:t>
            </a:r>
            <a:endParaRPr sz="2250">
              <a:latin typeface="Century Schoolbook"/>
              <a:cs typeface="Century Schoolboo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2154" y="3546421"/>
            <a:ext cx="131445" cy="275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5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83402" y="3378385"/>
            <a:ext cx="2449195" cy="767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50" spc="-5">
                <a:latin typeface="Times New Roman"/>
                <a:cs typeface="Times New Roman"/>
              </a:rPr>
              <a:t>min</a:t>
            </a:r>
            <a:r>
              <a:rPr dirty="0" sz="2850" spc="210">
                <a:latin typeface="Times New Roman"/>
                <a:cs typeface="Times New Roman"/>
              </a:rPr>
              <a:t> </a:t>
            </a:r>
            <a:r>
              <a:rPr dirty="0" baseline="-5228" sz="6375" spc="254">
                <a:latin typeface="Symbol"/>
                <a:cs typeface="Symbol"/>
              </a:rPr>
              <a:t></a:t>
            </a:r>
            <a:r>
              <a:rPr dirty="0" sz="2850" spc="80">
                <a:latin typeface="Times New Roman"/>
                <a:cs typeface="Times New Roman"/>
              </a:rPr>
              <a:t>(</a:t>
            </a:r>
            <a:r>
              <a:rPr dirty="0" sz="2850" spc="-285" i="1">
                <a:latin typeface="Times New Roman"/>
                <a:cs typeface="Times New Roman"/>
              </a:rPr>
              <a:t>r</a:t>
            </a:r>
            <a:r>
              <a:rPr dirty="0" baseline="-23569" sz="2475" i="1">
                <a:latin typeface="Times New Roman"/>
                <a:cs typeface="Times New Roman"/>
              </a:rPr>
              <a:t>ui</a:t>
            </a:r>
            <a:r>
              <a:rPr dirty="0" baseline="-23569" sz="2475" spc="15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Symbol"/>
                <a:cs typeface="Symbol"/>
              </a:rPr>
              <a:t></a:t>
            </a:r>
            <a:r>
              <a:rPr dirty="0" sz="2850" spc="-25">
                <a:latin typeface="Times New Roman"/>
                <a:cs typeface="Times New Roman"/>
              </a:rPr>
              <a:t> </a:t>
            </a:r>
            <a:r>
              <a:rPr dirty="0" sz="2850" spc="150" i="1">
                <a:latin typeface="Times New Roman"/>
                <a:cs typeface="Times New Roman"/>
              </a:rPr>
              <a:t>x</a:t>
            </a:r>
            <a:r>
              <a:rPr dirty="0" baseline="-23569" sz="2475" i="1">
                <a:latin typeface="Times New Roman"/>
                <a:cs typeface="Times New Roman"/>
              </a:rPr>
              <a:t>ui</a:t>
            </a:r>
            <a:r>
              <a:rPr dirty="0" baseline="-23569" sz="2475" spc="-405" i="1">
                <a:latin typeface="Times New Roman"/>
                <a:cs typeface="Times New Roman"/>
              </a:rPr>
              <a:t> </a:t>
            </a:r>
            <a:r>
              <a:rPr dirty="0" sz="2850" spc="-5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18132" y="3527185"/>
            <a:ext cx="2332990" cy="540385"/>
          </a:xfrm>
          <a:custGeom>
            <a:avLst/>
            <a:gdLst/>
            <a:ahLst/>
            <a:cxnLst/>
            <a:rect l="l" t="t" r="r" b="b"/>
            <a:pathLst>
              <a:path w="2332990" h="540385">
                <a:moveTo>
                  <a:pt x="378258" y="89957"/>
                </a:moveTo>
                <a:lnTo>
                  <a:pt x="385329" y="54942"/>
                </a:lnTo>
                <a:lnTo>
                  <a:pt x="404611" y="26348"/>
                </a:lnTo>
                <a:lnTo>
                  <a:pt x="433208" y="7069"/>
                </a:lnTo>
                <a:lnTo>
                  <a:pt x="468225" y="0"/>
                </a:lnTo>
                <a:lnTo>
                  <a:pt x="704035" y="0"/>
                </a:lnTo>
                <a:lnTo>
                  <a:pt x="1192695" y="0"/>
                </a:lnTo>
                <a:lnTo>
                  <a:pt x="2242932" y="0"/>
                </a:lnTo>
                <a:lnTo>
                  <a:pt x="2277953" y="7069"/>
                </a:lnTo>
                <a:lnTo>
                  <a:pt x="2306550" y="26348"/>
                </a:lnTo>
                <a:lnTo>
                  <a:pt x="2325830" y="54942"/>
                </a:lnTo>
                <a:lnTo>
                  <a:pt x="2332900" y="89957"/>
                </a:lnTo>
                <a:lnTo>
                  <a:pt x="2332900" y="314857"/>
                </a:lnTo>
                <a:lnTo>
                  <a:pt x="2332900" y="449799"/>
                </a:lnTo>
                <a:lnTo>
                  <a:pt x="2325830" y="484820"/>
                </a:lnTo>
                <a:lnTo>
                  <a:pt x="2306550" y="513417"/>
                </a:lnTo>
                <a:lnTo>
                  <a:pt x="2277953" y="532697"/>
                </a:lnTo>
                <a:lnTo>
                  <a:pt x="2242932" y="539766"/>
                </a:lnTo>
                <a:lnTo>
                  <a:pt x="1192695" y="539766"/>
                </a:lnTo>
                <a:lnTo>
                  <a:pt x="704035" y="539766"/>
                </a:lnTo>
                <a:lnTo>
                  <a:pt x="468225" y="539766"/>
                </a:lnTo>
                <a:lnTo>
                  <a:pt x="433208" y="532697"/>
                </a:lnTo>
                <a:lnTo>
                  <a:pt x="404611" y="513417"/>
                </a:lnTo>
                <a:lnTo>
                  <a:pt x="385329" y="484820"/>
                </a:lnTo>
                <a:lnTo>
                  <a:pt x="378258" y="449799"/>
                </a:lnTo>
                <a:lnTo>
                  <a:pt x="0" y="362897"/>
                </a:lnTo>
                <a:lnTo>
                  <a:pt x="378258" y="314857"/>
                </a:lnTo>
                <a:lnTo>
                  <a:pt x="378258" y="89957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08562" y="3582627"/>
            <a:ext cx="1536700" cy="4711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1275" marR="5080" indent="-29209">
              <a:lnSpc>
                <a:spcPct val="103800"/>
              </a:lnSpc>
            </a:pPr>
            <a:r>
              <a:rPr dirty="0" sz="1350" spc="20">
                <a:latin typeface="Century Schoolbook"/>
                <a:cs typeface="Century Schoolbook"/>
              </a:rPr>
              <a:t>To </a:t>
            </a:r>
            <a:r>
              <a:rPr dirty="0" sz="1350" spc="15">
                <a:latin typeface="Century Schoolbook"/>
                <a:cs typeface="Century Schoolbook"/>
              </a:rPr>
              <a:t>learn the</a:t>
            </a:r>
            <a:r>
              <a:rPr dirty="0" sz="1350" spc="-100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factor  vectors (p</a:t>
            </a:r>
            <a:r>
              <a:rPr dirty="0" baseline="-21604" sz="1350" spc="22">
                <a:latin typeface="Century Schoolbook"/>
                <a:cs typeface="Century Schoolbook"/>
              </a:rPr>
              <a:t>u </a:t>
            </a:r>
            <a:r>
              <a:rPr dirty="0" sz="1350" spc="15">
                <a:latin typeface="Century Schoolbook"/>
                <a:cs typeface="Century Schoolbook"/>
              </a:rPr>
              <a:t>and</a:t>
            </a:r>
            <a:r>
              <a:rPr dirty="0" sz="1350" spc="-90">
                <a:latin typeface="Century Schoolbook"/>
                <a:cs typeface="Century Schoolbook"/>
              </a:rPr>
              <a:t> </a:t>
            </a:r>
            <a:r>
              <a:rPr dirty="0" sz="1350" spc="10">
                <a:latin typeface="Century Schoolbook"/>
                <a:cs typeface="Century Schoolbook"/>
              </a:rPr>
              <a:t>q</a:t>
            </a:r>
            <a:r>
              <a:rPr dirty="0" baseline="-21604" sz="1350" spc="15">
                <a:latin typeface="Century Schoolbook"/>
                <a:cs typeface="Century Schoolbook"/>
              </a:rPr>
              <a:t>i</a:t>
            </a:r>
            <a:r>
              <a:rPr dirty="0" sz="1350" spc="10">
                <a:latin typeface="Century Schoolbook"/>
                <a:cs typeface="Century Schoolbook"/>
              </a:rPr>
              <a:t>)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9456" y="4237901"/>
            <a:ext cx="2568575" cy="1005840"/>
          </a:xfrm>
          <a:custGeom>
            <a:avLst/>
            <a:gdLst/>
            <a:ahLst/>
            <a:cxnLst/>
            <a:rect l="l" t="t" r="r" b="b"/>
            <a:pathLst>
              <a:path w="2568575" h="1005839">
                <a:moveTo>
                  <a:pt x="2455562" y="328358"/>
                </a:moveTo>
                <a:lnTo>
                  <a:pt x="112908" y="328358"/>
                </a:lnTo>
                <a:lnTo>
                  <a:pt x="68959" y="337230"/>
                </a:lnTo>
                <a:lnTo>
                  <a:pt x="33070" y="361426"/>
                </a:lnTo>
                <a:lnTo>
                  <a:pt x="8872" y="397313"/>
                </a:lnTo>
                <a:lnTo>
                  <a:pt x="0" y="441261"/>
                </a:lnTo>
                <a:lnTo>
                  <a:pt x="0" y="892898"/>
                </a:lnTo>
                <a:lnTo>
                  <a:pt x="8872" y="936846"/>
                </a:lnTo>
                <a:lnTo>
                  <a:pt x="33070" y="972734"/>
                </a:lnTo>
                <a:lnTo>
                  <a:pt x="68959" y="996929"/>
                </a:lnTo>
                <a:lnTo>
                  <a:pt x="112908" y="1005801"/>
                </a:lnTo>
                <a:lnTo>
                  <a:pt x="2455562" y="1005801"/>
                </a:lnTo>
                <a:lnTo>
                  <a:pt x="2499512" y="996929"/>
                </a:lnTo>
                <a:lnTo>
                  <a:pt x="2535404" y="972734"/>
                </a:lnTo>
                <a:lnTo>
                  <a:pt x="2559604" y="936846"/>
                </a:lnTo>
                <a:lnTo>
                  <a:pt x="2568478" y="892898"/>
                </a:lnTo>
                <a:lnTo>
                  <a:pt x="2568478" y="441261"/>
                </a:lnTo>
                <a:lnTo>
                  <a:pt x="2559604" y="397313"/>
                </a:lnTo>
                <a:lnTo>
                  <a:pt x="2535404" y="361426"/>
                </a:lnTo>
                <a:lnTo>
                  <a:pt x="2499512" y="337230"/>
                </a:lnTo>
                <a:lnTo>
                  <a:pt x="2455562" y="328358"/>
                </a:lnTo>
                <a:close/>
              </a:path>
              <a:path w="2568575" h="1005839">
                <a:moveTo>
                  <a:pt x="1706516" y="0"/>
                </a:moveTo>
                <a:lnTo>
                  <a:pt x="1498274" y="328358"/>
                </a:lnTo>
                <a:lnTo>
                  <a:pt x="2140399" y="328358"/>
                </a:lnTo>
                <a:lnTo>
                  <a:pt x="1706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79456" y="4237886"/>
            <a:ext cx="2568575" cy="1005840"/>
          </a:xfrm>
          <a:custGeom>
            <a:avLst/>
            <a:gdLst/>
            <a:ahLst/>
            <a:cxnLst/>
            <a:rect l="l" t="t" r="r" b="b"/>
            <a:pathLst>
              <a:path w="2568575" h="1005839">
                <a:moveTo>
                  <a:pt x="0" y="441273"/>
                </a:moveTo>
                <a:lnTo>
                  <a:pt x="8873" y="397326"/>
                </a:lnTo>
                <a:lnTo>
                  <a:pt x="33070" y="361438"/>
                </a:lnTo>
                <a:lnTo>
                  <a:pt x="68960" y="337241"/>
                </a:lnTo>
                <a:lnTo>
                  <a:pt x="112910" y="328368"/>
                </a:lnTo>
                <a:lnTo>
                  <a:pt x="1498279" y="328368"/>
                </a:lnTo>
                <a:lnTo>
                  <a:pt x="1706522" y="0"/>
                </a:lnTo>
                <a:lnTo>
                  <a:pt x="2140397" y="328368"/>
                </a:lnTo>
                <a:lnTo>
                  <a:pt x="2455561" y="328368"/>
                </a:lnTo>
                <a:lnTo>
                  <a:pt x="2499513" y="337241"/>
                </a:lnTo>
                <a:lnTo>
                  <a:pt x="2535404" y="361438"/>
                </a:lnTo>
                <a:lnTo>
                  <a:pt x="2559602" y="397326"/>
                </a:lnTo>
                <a:lnTo>
                  <a:pt x="2568476" y="441273"/>
                </a:lnTo>
                <a:lnTo>
                  <a:pt x="2568476" y="610635"/>
                </a:lnTo>
                <a:lnTo>
                  <a:pt x="2568476" y="892902"/>
                </a:lnTo>
                <a:lnTo>
                  <a:pt x="2559602" y="936854"/>
                </a:lnTo>
                <a:lnTo>
                  <a:pt x="2535404" y="972745"/>
                </a:lnTo>
                <a:lnTo>
                  <a:pt x="2499513" y="996943"/>
                </a:lnTo>
                <a:lnTo>
                  <a:pt x="2455561" y="1005816"/>
                </a:lnTo>
                <a:lnTo>
                  <a:pt x="2140397" y="1005816"/>
                </a:lnTo>
                <a:lnTo>
                  <a:pt x="1498279" y="1005816"/>
                </a:lnTo>
                <a:lnTo>
                  <a:pt x="112910" y="1005816"/>
                </a:lnTo>
                <a:lnTo>
                  <a:pt x="68960" y="996943"/>
                </a:lnTo>
                <a:lnTo>
                  <a:pt x="33070" y="972745"/>
                </a:lnTo>
                <a:lnTo>
                  <a:pt x="8873" y="936854"/>
                </a:lnTo>
                <a:lnTo>
                  <a:pt x="0" y="892902"/>
                </a:lnTo>
                <a:lnTo>
                  <a:pt x="0" y="610635"/>
                </a:lnTo>
                <a:lnTo>
                  <a:pt x="0" y="441273"/>
                </a:lnTo>
                <a:close/>
              </a:path>
            </a:pathLst>
          </a:custGeom>
          <a:ln w="25122">
            <a:solidFill>
              <a:srgbClr val="FF994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88951" y="3919774"/>
            <a:ext cx="2670810" cy="12084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29385">
              <a:lnSpc>
                <a:spcPts val="1675"/>
              </a:lnSpc>
            </a:pPr>
            <a:r>
              <a:rPr dirty="0" sz="1650" spc="40" i="1">
                <a:latin typeface="Times New Roman"/>
                <a:cs typeface="Times New Roman"/>
              </a:rPr>
              <a:t>q</a:t>
            </a:r>
            <a:r>
              <a:rPr dirty="0" sz="1650" spc="40">
                <a:latin typeface="Times New Roman"/>
                <a:cs typeface="Times New Roman"/>
              </a:rPr>
              <a:t>*.</a:t>
            </a:r>
            <a:r>
              <a:rPr dirty="0" sz="1650" spc="-320">
                <a:latin typeface="Times New Roman"/>
                <a:cs typeface="Times New Roman"/>
              </a:rPr>
              <a:t> </a:t>
            </a:r>
            <a:r>
              <a:rPr dirty="0" sz="1650" spc="60" i="1">
                <a:latin typeface="Times New Roman"/>
                <a:cs typeface="Times New Roman"/>
              </a:rPr>
              <a:t>p</a:t>
            </a:r>
            <a:r>
              <a:rPr dirty="0" sz="1650" spc="60">
                <a:latin typeface="Times New Roman"/>
                <a:cs typeface="Times New Roman"/>
              </a:rPr>
              <a:t>*</a:t>
            </a:r>
            <a:endParaRPr sz="1650">
              <a:latin typeface="Times New Roman"/>
              <a:cs typeface="Times New Roman"/>
            </a:endParaRPr>
          </a:p>
          <a:p>
            <a:pPr marL="1998345">
              <a:lnSpc>
                <a:spcPts val="1675"/>
              </a:lnSpc>
            </a:pPr>
            <a:r>
              <a:rPr dirty="0" sz="1650" spc="125">
                <a:latin typeface="Times New Roman"/>
                <a:cs typeface="Times New Roman"/>
              </a:rPr>
              <a:t>(</a:t>
            </a:r>
            <a:r>
              <a:rPr dirty="0" sz="1650" spc="5" i="1">
                <a:latin typeface="Times New Roman"/>
                <a:cs typeface="Times New Roman"/>
              </a:rPr>
              <a:t>u</a:t>
            </a:r>
            <a:r>
              <a:rPr dirty="0" sz="1650" spc="55">
                <a:latin typeface="Times New Roman"/>
                <a:cs typeface="Times New Roman"/>
              </a:rPr>
              <a:t>,</a:t>
            </a:r>
            <a:r>
              <a:rPr dirty="0" sz="1650" spc="100" i="1">
                <a:latin typeface="Times New Roman"/>
                <a:cs typeface="Times New Roman"/>
              </a:rPr>
              <a:t>i</a:t>
            </a:r>
            <a:r>
              <a:rPr dirty="0" sz="1650" spc="40">
                <a:latin typeface="Times New Roman"/>
                <a:cs typeface="Times New Roman"/>
              </a:rPr>
              <a:t>)</a:t>
            </a:r>
            <a:r>
              <a:rPr dirty="0" sz="1650" spc="125">
                <a:latin typeface="Symbol"/>
                <a:cs typeface="Symbol"/>
              </a:rPr>
              <a:t></a:t>
            </a:r>
            <a:r>
              <a:rPr dirty="0" sz="1650" spc="5" i="1">
                <a:latin typeface="Times New Roman"/>
                <a:cs typeface="Times New Roman"/>
              </a:rPr>
              <a:t>k</a:t>
            </a:r>
            <a:endParaRPr sz="1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72390" marR="520700" indent="-60325">
              <a:lnSpc>
                <a:spcPct val="103800"/>
              </a:lnSpc>
            </a:pPr>
            <a:r>
              <a:rPr dirty="0" sz="1350" spc="15">
                <a:latin typeface="Century Schoolbook"/>
                <a:cs typeface="Century Schoolbook"/>
              </a:rPr>
              <a:t>Minimizing Cost</a:t>
            </a:r>
            <a:r>
              <a:rPr dirty="0" sz="1350" spc="-3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Function  (Least Squares</a:t>
            </a:r>
            <a:r>
              <a:rPr dirty="0" sz="1350" spc="-45">
                <a:latin typeface="Century Schoolbook"/>
                <a:cs typeface="Century Schoolbook"/>
              </a:rPr>
              <a:t> </a:t>
            </a:r>
            <a:r>
              <a:rPr dirty="0" sz="1350" spc="15">
                <a:latin typeface="Century Schoolbook"/>
                <a:cs typeface="Century Schoolbook"/>
              </a:rPr>
              <a:t>Problem)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ts val="1505"/>
              </a:lnSpc>
            </a:pPr>
            <a:fld id="{81D60167-4931-47E6-BA6A-407CBD079E47}" type="slidenum">
              <a:rPr dirty="0" spc="20"/>
              <a:t>7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5182311" y="5528809"/>
            <a:ext cx="3282950" cy="462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50" spc="10">
                <a:latin typeface="Century Schoolbook"/>
                <a:cs typeface="Century Schoolbook"/>
              </a:rPr>
              <a:t>r</a:t>
            </a:r>
            <a:r>
              <a:rPr dirty="0" baseline="-21604" sz="1350" spc="15">
                <a:latin typeface="Century Schoolbook"/>
                <a:cs typeface="Century Schoolbook"/>
              </a:rPr>
              <a:t>ui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actual rating </a:t>
            </a:r>
            <a:r>
              <a:rPr dirty="0" sz="1350" spc="10">
                <a:latin typeface="Century Schoolbook"/>
                <a:cs typeface="Century Schoolbook"/>
              </a:rPr>
              <a:t>for </a:t>
            </a:r>
            <a:r>
              <a:rPr dirty="0" sz="1350" spc="15">
                <a:latin typeface="Century Schoolbook"/>
                <a:cs typeface="Century Schoolbook"/>
              </a:rPr>
              <a:t>user </a:t>
            </a:r>
            <a:r>
              <a:rPr dirty="0" sz="1350" spc="20">
                <a:latin typeface="Century Schoolbook"/>
                <a:cs typeface="Century Schoolbook"/>
              </a:rPr>
              <a:t>u </a:t>
            </a:r>
            <a:r>
              <a:rPr dirty="0" sz="1350" spc="15">
                <a:latin typeface="Century Schoolbook"/>
                <a:cs typeface="Century Schoolbook"/>
              </a:rPr>
              <a:t>on item</a:t>
            </a:r>
            <a:r>
              <a:rPr dirty="0" sz="1350" spc="-160">
                <a:latin typeface="Century Schoolbook"/>
                <a:cs typeface="Century Schoolbook"/>
              </a:rPr>
              <a:t> </a:t>
            </a:r>
            <a:r>
              <a:rPr dirty="0" sz="1350" spc="10">
                <a:latin typeface="Century Schoolbook"/>
                <a:cs typeface="Century Schoolbook"/>
              </a:rPr>
              <a:t>I</a:t>
            </a:r>
            <a:endParaRPr sz="1350">
              <a:latin typeface="Century Schoolbook"/>
              <a:cs typeface="Century Schoolbook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350" spc="10">
                <a:latin typeface="Century Schoolbook"/>
                <a:cs typeface="Century Schoolbook"/>
              </a:rPr>
              <a:t>x</a:t>
            </a:r>
            <a:r>
              <a:rPr dirty="0" baseline="-21604" sz="1350" spc="15">
                <a:latin typeface="Century Schoolbook"/>
                <a:cs typeface="Century Schoolbook"/>
              </a:rPr>
              <a:t>ui </a:t>
            </a:r>
            <a:r>
              <a:rPr dirty="0" sz="1350" spc="5">
                <a:latin typeface="Century Schoolbook"/>
                <a:cs typeface="Century Schoolbook"/>
              </a:rPr>
              <a:t>: </a:t>
            </a:r>
            <a:r>
              <a:rPr dirty="0" sz="1350" spc="15">
                <a:latin typeface="Century Schoolbook"/>
                <a:cs typeface="Century Schoolbook"/>
              </a:rPr>
              <a:t>predicted rating </a:t>
            </a:r>
            <a:r>
              <a:rPr dirty="0" sz="1350" spc="10">
                <a:latin typeface="Century Schoolbook"/>
                <a:cs typeface="Century Schoolbook"/>
              </a:rPr>
              <a:t>for </a:t>
            </a:r>
            <a:r>
              <a:rPr dirty="0" sz="1350" spc="15">
                <a:latin typeface="Century Schoolbook"/>
                <a:cs typeface="Century Schoolbook"/>
              </a:rPr>
              <a:t>user </a:t>
            </a:r>
            <a:r>
              <a:rPr dirty="0" sz="1350" spc="20">
                <a:latin typeface="Century Schoolbook"/>
                <a:cs typeface="Century Schoolbook"/>
              </a:rPr>
              <a:t>u </a:t>
            </a:r>
            <a:r>
              <a:rPr dirty="0" sz="1350" spc="15">
                <a:latin typeface="Century Schoolbook"/>
                <a:cs typeface="Century Schoolbook"/>
              </a:rPr>
              <a:t>on item</a:t>
            </a:r>
            <a:r>
              <a:rPr dirty="0" sz="1350" spc="-155">
                <a:latin typeface="Century Schoolbook"/>
                <a:cs typeface="Century Schoolbook"/>
              </a:rPr>
              <a:t> </a:t>
            </a:r>
            <a:r>
              <a:rPr dirty="0" sz="1350" spc="10">
                <a:latin typeface="Century Schoolbook"/>
                <a:cs typeface="Century Schoolbook"/>
              </a:rPr>
              <a:t>I</a:t>
            </a:r>
            <a:endParaRPr sz="1350">
              <a:latin typeface="Century Schoolbook"/>
              <a:cs typeface="Century Schoolboo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347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550" spc="5"/>
              <a:t>Data</a:t>
            </a:r>
            <a:r>
              <a:rPr dirty="0" sz="3550" spc="-50"/>
              <a:t> </a:t>
            </a:r>
            <a:r>
              <a:rPr dirty="0" sz="3550"/>
              <a:t>Normalization</a:t>
            </a:r>
            <a:endParaRPr sz="3550"/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ts val="1505"/>
              </a:lnSpc>
            </a:pPr>
            <a:fld id="{81D60167-4931-47E6-BA6A-407CBD079E47}" type="slidenum">
              <a:rPr dirty="0" spc="20"/>
              <a:t>7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49593" y="2831032"/>
          <a:ext cx="4866005" cy="2576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45"/>
                <a:gridCol w="371045"/>
                <a:gridCol w="371041"/>
                <a:gridCol w="371047"/>
                <a:gridCol w="371047"/>
                <a:gridCol w="371047"/>
                <a:gridCol w="371047"/>
                <a:gridCol w="371037"/>
                <a:gridCol w="371047"/>
                <a:gridCol w="371047"/>
                <a:gridCol w="371047"/>
                <a:gridCol w="371047"/>
                <a:gridCol w="371037"/>
              </a:tblGrid>
              <a:tr h="366076">
                <a:tc>
                  <a:txBody>
                    <a:bodyPr/>
                    <a:lstStyle/>
                    <a:p>
                      <a:pPr/>
                      <a:endParaRPr sz="3550"/>
                    </a:p>
                  </a:txBody>
                  <a:tcPr marL="0" marR="0" marB="0" marT="0">
                    <a:lnR w="12561">
                      <a:solidFill>
                        <a:srgbClr val="000000"/>
                      </a:solidFill>
                      <a:prstDash val="solid"/>
                    </a:lnR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1938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 spc="10">
                          <a:latin typeface="Arial"/>
                          <a:cs typeface="Arial"/>
                        </a:rPr>
                        <a:t>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…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076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50" spc="10">
                          <a:latin typeface="Arial"/>
                          <a:cs typeface="Arial"/>
                        </a:rPr>
                        <a:t>1.5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263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-.9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50" spc="10">
                          <a:latin typeface="Arial"/>
                          <a:cs typeface="Arial"/>
                        </a:rPr>
                        <a:t>-.2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dirty="0" sz="1050" spc="15">
                          <a:latin typeface="Arial"/>
                          <a:cs typeface="Arial"/>
                        </a:rPr>
                        <a:t>.49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28263">
                      <a:solidFill>
                        <a:srgbClr val="000000"/>
                      </a:solidFill>
                      <a:prstDash val="solid"/>
                    </a:lnR>
                    <a:lnT w="28263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074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263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50" spc="15">
                          <a:latin typeface="Arial"/>
                          <a:cs typeface="Arial"/>
                        </a:rPr>
                        <a:t>.79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082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50" spc="10">
                          <a:latin typeface="Arial"/>
                          <a:cs typeface="Arial"/>
                        </a:rPr>
                        <a:t>0.6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263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143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50" spc="15">
                          <a:latin typeface="Arial"/>
                          <a:cs typeface="Arial"/>
                        </a:rPr>
                        <a:t>.46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dirty="0" sz="135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50" spc="10">
                          <a:latin typeface="Arial"/>
                          <a:cs typeface="Arial"/>
                        </a:rPr>
                        <a:t>-.4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072"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263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.39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50" spc="15">
                          <a:latin typeface="Arial"/>
                          <a:cs typeface="Arial"/>
                        </a:rPr>
                        <a:t>.82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50" spc="15">
                          <a:latin typeface="Arial"/>
                          <a:cs typeface="Arial"/>
                        </a:rPr>
                        <a:t>.76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50" spc="15">
                          <a:latin typeface="Arial"/>
                          <a:cs typeface="Arial"/>
                        </a:rPr>
                        <a:t>.69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072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…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 vert="vert"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263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239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50">
                          <a:latin typeface="Arial"/>
                          <a:cs typeface="Arial"/>
                        </a:rPr>
                        <a:t>.52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050" spc="15">
                          <a:latin typeface="Arial"/>
                          <a:cs typeface="Arial"/>
                        </a:rPr>
                        <a:t>.8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12561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6082"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350">
                          <a:latin typeface="Arial"/>
                          <a:cs typeface="Arial"/>
                        </a:rPr>
                        <a:t>m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28263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12561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561">
                      <a:solidFill>
                        <a:srgbClr val="000000"/>
                      </a:solidFill>
                      <a:prstDash val="solid"/>
                    </a:lnL>
                    <a:lnR w="28263">
                      <a:solidFill>
                        <a:srgbClr val="000000"/>
                      </a:solidFill>
                      <a:prstDash val="solid"/>
                    </a:lnR>
                    <a:lnT w="12561">
                      <a:solidFill>
                        <a:srgbClr val="000000"/>
                      </a:solidFill>
                      <a:prstDash val="solid"/>
                    </a:lnT>
                    <a:lnB w="28263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37031" y="2125601"/>
            <a:ext cx="3693795" cy="671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83845" indent="-271145">
              <a:lnSpc>
                <a:spcPct val="100000"/>
              </a:lnSpc>
              <a:buClr>
                <a:srgbClr val="FE8637"/>
              </a:buClr>
              <a:buSzPct val="70212"/>
              <a:buFont typeface="Wingdings"/>
              <a:buChar char=""/>
              <a:tabLst>
                <a:tab pos="284480" algn="l"/>
              </a:tabLst>
            </a:pPr>
            <a:r>
              <a:rPr dirty="0" sz="2350" spc="10">
                <a:latin typeface="Century Schoolbook"/>
                <a:cs typeface="Century Schoolbook"/>
              </a:rPr>
              <a:t>Remove Global</a:t>
            </a:r>
            <a:r>
              <a:rPr dirty="0" sz="2350" spc="-65">
                <a:latin typeface="Century Schoolbook"/>
                <a:cs typeface="Century Schoolbook"/>
              </a:rPr>
              <a:t> </a:t>
            </a:r>
            <a:r>
              <a:rPr dirty="0" sz="2350" spc="15">
                <a:latin typeface="Century Schoolbook"/>
                <a:cs typeface="Century Schoolbook"/>
              </a:rPr>
              <a:t>mean</a:t>
            </a:r>
            <a:endParaRPr sz="2350">
              <a:latin typeface="Century Schoolbook"/>
              <a:cs typeface="Century Schoolbook"/>
            </a:endParaRPr>
          </a:p>
          <a:p>
            <a:pPr algn="r" marR="5080">
              <a:lnSpc>
                <a:spcPct val="100000"/>
              </a:lnSpc>
              <a:spcBef>
                <a:spcPts val="125"/>
              </a:spcBef>
            </a:pPr>
            <a:r>
              <a:rPr dirty="0" sz="1950" spc="10">
                <a:latin typeface="Century Schoolbook"/>
                <a:cs typeface="Century Schoolbook"/>
              </a:rPr>
              <a:t>users</a:t>
            </a:r>
            <a:endParaRPr sz="1950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7758" y="3852824"/>
            <a:ext cx="276860" cy="66802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110"/>
              </a:lnSpc>
            </a:pPr>
            <a:r>
              <a:rPr dirty="0" sz="1950">
                <a:latin typeface="Century Schoolbook"/>
                <a:cs typeface="Century Schoolbook"/>
              </a:rPr>
              <a:t>items</a:t>
            </a:r>
            <a:endParaRPr sz="1950">
              <a:latin typeface="Century Schoolbook"/>
              <a:cs typeface="Century Schoolboo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3630" y="2866961"/>
            <a:ext cx="176530" cy="146050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305"/>
              </a:lnSpc>
            </a:pP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proprietary</a:t>
            </a:r>
            <a:r>
              <a:rPr dirty="0" sz="1150" spc="10">
                <a:solidFill>
                  <a:srgbClr val="575F6D"/>
                </a:solidFill>
                <a:latin typeface="Century Schoolbook"/>
                <a:cs typeface="Century Schoolbook"/>
              </a:rPr>
              <a:t> </a:t>
            </a:r>
            <a:r>
              <a:rPr dirty="0" sz="1150">
                <a:solidFill>
                  <a:srgbClr val="575F6D"/>
                </a:solidFill>
                <a:latin typeface="Century Schoolbook"/>
                <a:cs typeface="Century Schoolbook"/>
              </a:rPr>
              <a:t>material</a:t>
            </a:r>
            <a:endParaRPr sz="1150">
              <a:latin typeface="Century Schoolbook"/>
              <a:cs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2016-08-23T02:50:56Z</dcterms:created>
  <dcterms:modified xsi:type="dcterms:W3CDTF">2016-08-23T02:50:56Z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2016-08-23T00:00:00Z</vt:filetime>
  </property>
</Properties>
</file>