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CC00FF"/>
    <a:srgbClr val="FF7C80"/>
    <a:srgbClr val="FF9999"/>
    <a:srgbClr val="FF505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5FE7-3E7E-4C61-BB71-B24A0111049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645A-3244-48B4-AF6B-D4AB60BD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413218" y="2737518"/>
            <a:ext cx="1634133" cy="326325"/>
          </a:xfrm>
          <a:prstGeom prst="roundRect">
            <a:avLst/>
          </a:prstGeom>
          <a:solidFill>
            <a:schemeClr val="tx1">
              <a:alpha val="1000"/>
            </a:schemeClr>
          </a:solidFill>
          <a:ln>
            <a:gradFill flip="none" rotWithShape="1">
              <a:gsLst>
                <a:gs pos="31000">
                  <a:srgbClr val="00B0F0">
                    <a:alpha val="66000"/>
                  </a:srgbClr>
                </a:gs>
                <a:gs pos="70000">
                  <a:srgbClr val="00B0F0"/>
                </a:gs>
                <a:gs pos="1000">
                  <a:srgbClr val="00B0F0"/>
                </a:gs>
                <a:gs pos="99000">
                  <a:srgbClr val="CC00FF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413218" y="4983335"/>
            <a:ext cx="1634133" cy="531640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solidFill>
              <a:schemeClr val="accent3">
                <a:shade val="50000"/>
                <a:alpha val="4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598959" y="4471747"/>
            <a:ext cx="3832301" cy="51158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User with solid fill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51345" y="911250"/>
            <a:ext cx="747614" cy="74761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sp>
        <p:nvSpPr>
          <p:cNvPr id="29" name="Isosceles Triangle 28"/>
          <p:cNvSpPr/>
          <p:nvPr/>
        </p:nvSpPr>
        <p:spPr>
          <a:xfrm rot="10800000">
            <a:off x="4851347" y="1075556"/>
            <a:ext cx="747612" cy="1158063"/>
          </a:xfrm>
          <a:prstGeom prst="triangle">
            <a:avLst/>
          </a:prstGeom>
          <a:gradFill flip="none" rotWithShape="1">
            <a:gsLst>
              <a:gs pos="18000">
                <a:srgbClr val="00B0F0">
                  <a:alpha val="0"/>
                </a:srgbClr>
              </a:gs>
              <a:gs pos="44000">
                <a:srgbClr val="00B0F0">
                  <a:alpha val="26000"/>
                </a:srgbClr>
              </a:gs>
              <a:gs pos="94000">
                <a:srgbClr val="00B0F0">
                  <a:alpha val="0"/>
                </a:srgbClr>
              </a:gs>
            </a:gsLst>
            <a:lin ang="16200000" scaled="1"/>
            <a:tileRect/>
          </a:gradFill>
          <a:ln w="12700">
            <a:gradFill>
              <a:gsLst>
                <a:gs pos="66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rgbClr val="00B0F0">
                    <a:alpha val="0"/>
                  </a:srgbClr>
                </a:gs>
                <a:gs pos="30000">
                  <a:srgbClr val="00B0F0">
                    <a:alpha val="46000"/>
                  </a:srgbClr>
                </a:gs>
                <a:gs pos="46000">
                  <a:srgbClr val="00B0F0">
                    <a:alpha val="22000"/>
                  </a:srgb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83253" y="5878353"/>
            <a:ext cx="1683798" cy="603681"/>
          </a:xfrm>
          <a:prstGeom prst="roundRect">
            <a:avLst/>
          </a:prstGeom>
          <a:ln>
            <a:solidFill>
              <a:srgbClr val="CC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83253" y="3645702"/>
            <a:ext cx="1683798" cy="603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634" y="482075"/>
            <a:ext cx="2752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 Conversation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7991" y="1253810"/>
            <a:ext cx="252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Hey Iris, </a:t>
            </a:r>
            <a:r>
              <a:rPr lang="en-US" sz="1000" dirty="0">
                <a:solidFill>
                  <a:srgbClr val="CC00FF"/>
                </a:solidFill>
              </a:rPr>
              <a:t>how are you</a:t>
            </a:r>
            <a:r>
              <a:rPr lang="en-US" sz="1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7875" y="2977642"/>
            <a:ext cx="252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Hey Iris, </a:t>
            </a:r>
            <a:r>
              <a:rPr lang="en-US" sz="1000" dirty="0">
                <a:solidFill>
                  <a:srgbClr val="CC00FF"/>
                </a:solidFill>
              </a:rPr>
              <a:t>how are you</a:t>
            </a:r>
            <a:r>
              <a:rPr lang="en-US" sz="1000" dirty="0"/>
              <a:t>?</a:t>
            </a:r>
          </a:p>
          <a:p>
            <a:r>
              <a:rPr lang="en-US" sz="1000" b="1" dirty="0"/>
              <a:t>(Speech to text) + Facial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3220" y="2769471"/>
            <a:ext cx="1683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 am good,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Mike</a:t>
            </a:r>
            <a:r>
              <a:rPr lang="en-US" sz="1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3253" y="3732099"/>
            <a:ext cx="168379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Iris Engine</a:t>
            </a:r>
            <a:br>
              <a:rPr lang="en-US" sz="1000" dirty="0"/>
            </a:br>
            <a:r>
              <a:rPr lang="en-US" sz="1000" dirty="0"/>
              <a:t>(Facial Recognition Model)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6952" y="3670543"/>
            <a:ext cx="16837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Transformer:</a:t>
            </a:r>
          </a:p>
          <a:p>
            <a:r>
              <a:rPr lang="en-US" sz="1000" dirty="0"/>
              <a:t>I am good, </a:t>
            </a:r>
            <a:r>
              <a:rPr lang="en-US" sz="1000" dirty="0">
                <a:solidFill>
                  <a:schemeClr val="accent1"/>
                </a:solidFill>
              </a:rPr>
              <a:t>Mike.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9688" y="3824432"/>
            <a:ext cx="139065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Face Detected: </a:t>
            </a:r>
            <a:r>
              <a:rPr lang="en-US" sz="1000" b="1" dirty="0">
                <a:solidFill>
                  <a:schemeClr val="accent1"/>
                </a:solidFill>
              </a:rPr>
              <a:t>Mike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6435" y="4527486"/>
            <a:ext cx="377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Prompt:</a:t>
            </a:r>
          </a:p>
          <a:p>
            <a:r>
              <a:rPr lang="en-US" sz="1000" dirty="0"/>
              <a:t>Include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{username}, </a:t>
            </a:r>
            <a:r>
              <a:rPr lang="en-US" sz="1000" dirty="0"/>
              <a:t>in response to: Hey Iris, </a:t>
            </a:r>
            <a:r>
              <a:rPr lang="en-US" sz="1000" dirty="0">
                <a:solidFill>
                  <a:srgbClr val="CC00FF"/>
                </a:solidFill>
              </a:rPr>
              <a:t>how are you</a:t>
            </a:r>
            <a:r>
              <a:rPr lang="en-US" sz="10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3218" y="5049100"/>
            <a:ext cx="168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Response:</a:t>
            </a:r>
          </a:p>
          <a:p>
            <a:r>
              <a:rPr lang="en-US" sz="1000" dirty="0"/>
              <a:t>I am good,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{username}.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3253" y="5980139"/>
            <a:ext cx="168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9900CC"/>
                </a:solidFill>
              </a:rPr>
              <a:t>GPT Engine</a:t>
            </a:r>
            <a:br>
              <a:rPr lang="en-US" sz="1000" dirty="0">
                <a:solidFill>
                  <a:srgbClr val="9900CC"/>
                </a:solidFill>
              </a:rPr>
            </a:br>
            <a:r>
              <a:rPr lang="en-US" sz="1000" dirty="0">
                <a:solidFill>
                  <a:srgbClr val="9900CC"/>
                </a:solidFill>
              </a:rPr>
              <a:t>(Response Generator)</a:t>
            </a:r>
          </a:p>
        </p:txBody>
      </p:sp>
      <p:pic>
        <p:nvPicPr>
          <p:cNvPr id="24" name="Picture 23" descr="User with solid fil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6952" y="904743"/>
            <a:ext cx="747614" cy="747614"/>
          </a:xfrm>
          <a:prstGeom prst="rect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91" y="2094756"/>
            <a:ext cx="481723" cy="48172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851345" y="911250"/>
            <a:ext cx="747614" cy="747614"/>
          </a:xfrm>
          <a:prstGeom prst="ellipse">
            <a:avLst/>
          </a:prstGeom>
          <a:noFill/>
          <a:ln w="25400" cap="flat" cmpd="sng" algn="ctr">
            <a:gradFill flip="none" rotWithShape="1">
              <a:gsLst>
                <a:gs pos="0">
                  <a:srgbClr val="CC00FF">
                    <a:alpha val="0"/>
                  </a:srgbClr>
                </a:gs>
                <a:gs pos="10000">
                  <a:srgbClr val="00B0F0">
                    <a:alpha val="20000"/>
                  </a:srgbClr>
                </a:gs>
                <a:gs pos="100000">
                  <a:srgbClr val="00B0F0"/>
                </a:gs>
              </a:gsLst>
              <a:lin ang="162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5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168794" y="2636650"/>
            <a:ext cx="0" cy="70853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90238" y="2697480"/>
            <a:ext cx="0" cy="73450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168794" y="4405007"/>
            <a:ext cx="0" cy="1264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130551" y="3947543"/>
            <a:ext cx="3432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 flipH="1" flipV="1">
            <a:off x="6312920" y="4217422"/>
            <a:ext cx="606126" cy="312589"/>
          </a:xfrm>
          <a:prstGeom prst="bentConnector3">
            <a:avLst>
              <a:gd name="adj1" fmla="val 75143"/>
            </a:avLst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92184" y="3055624"/>
            <a:ext cx="949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(Text to Speech)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32" y="1130439"/>
            <a:ext cx="154618" cy="154618"/>
          </a:xfrm>
          <a:prstGeom prst="rect">
            <a:avLst/>
          </a:prstGeom>
        </p:spPr>
      </p:pic>
      <p:cxnSp>
        <p:nvCxnSpPr>
          <p:cNvPr id="3" name="Elbow Connector 2"/>
          <p:cNvCxnSpPr/>
          <p:nvPr/>
        </p:nvCxnSpPr>
        <p:spPr>
          <a:xfrm rot="5400000">
            <a:off x="4887069" y="5106143"/>
            <a:ext cx="1073940" cy="267599"/>
          </a:xfrm>
          <a:prstGeom prst="bentConnector3">
            <a:avLst>
              <a:gd name="adj1" fmla="val 77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F22B19-815E-C9FA-B51F-4C9565DEB5C0}"/>
              </a:ext>
            </a:extLst>
          </p:cNvPr>
          <p:cNvSpPr txBox="1"/>
          <p:nvPr/>
        </p:nvSpPr>
        <p:spPr>
          <a:xfrm>
            <a:off x="2550959" y="5386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anken Grotesk ExtraBold" pitchFamily="2" charset="0"/>
                <a:ea typeface="SF Pro Text" panose="00000500000000000000" pitchFamily="50" charset="0"/>
              </a:rPr>
              <a:t>IDENTITY RECOGNITION MODEL</a:t>
            </a:r>
          </a:p>
        </p:txBody>
      </p:sp>
    </p:spTree>
    <p:extLst>
      <p:ext uri="{BB962C8B-B14F-4D97-AF65-F5344CB8AC3E}">
        <p14:creationId xmlns:p14="http://schemas.microsoft.com/office/powerpoint/2010/main" val="17224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66" grpId="0" animBg="1"/>
      <p:bldP spid="65" grpId="0" animBg="1"/>
      <p:bldP spid="29" grpId="0" animBg="1"/>
      <p:bldP spid="18" grpId="0" animBg="1"/>
      <p:bldP spid="17" grpId="0" animBg="1"/>
      <p:bldP spid="4" grpId="0"/>
      <p:bldP spid="5" grpId="0"/>
      <p:bldP spid="5" grpId="1"/>
      <p:bldP spid="6" grpId="0"/>
      <p:bldP spid="7" grpId="0"/>
      <p:bldP spid="7" grpId="1"/>
      <p:bldP spid="8" grpId="0"/>
      <p:bldP spid="9" grpId="0"/>
      <p:bldP spid="10" grpId="0"/>
      <p:bldP spid="14" grpId="0"/>
      <p:bldP spid="14" grpId="1"/>
      <p:bldP spid="15" grpId="0"/>
      <p:bldP spid="16" grpId="0"/>
      <p:bldP spid="30" grpId="0" animBg="1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413218" y="2737518"/>
            <a:ext cx="1634133" cy="467861"/>
          </a:xfrm>
          <a:prstGeom prst="roundRect">
            <a:avLst/>
          </a:prstGeom>
          <a:solidFill>
            <a:schemeClr val="tx1">
              <a:alpha val="1000"/>
            </a:schemeClr>
          </a:solidFill>
          <a:ln>
            <a:gradFill flip="none" rotWithShape="1">
              <a:gsLst>
                <a:gs pos="31000">
                  <a:srgbClr val="00B0F0">
                    <a:alpha val="66000"/>
                  </a:srgbClr>
                </a:gs>
                <a:gs pos="70000">
                  <a:srgbClr val="00B0F0"/>
                </a:gs>
                <a:gs pos="1000">
                  <a:srgbClr val="00B0F0"/>
                </a:gs>
                <a:gs pos="99000">
                  <a:srgbClr val="CC00FF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413218" y="4983335"/>
            <a:ext cx="1634133" cy="531640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solidFill>
              <a:schemeClr val="accent3">
                <a:shade val="50000"/>
                <a:alpha val="4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598959" y="4471747"/>
            <a:ext cx="4502304" cy="7003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User with solid fill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51345" y="911250"/>
            <a:ext cx="747614" cy="747614"/>
          </a:xfrm>
          <a:prstGeom prst="rect">
            <a:avLst/>
          </a:prstGeom>
        </p:spPr>
      </p:pic>
      <p:sp>
        <p:nvSpPr>
          <p:cNvPr id="29" name="Isosceles Triangle 28"/>
          <p:cNvSpPr/>
          <p:nvPr/>
        </p:nvSpPr>
        <p:spPr>
          <a:xfrm rot="10800000">
            <a:off x="4851347" y="1075556"/>
            <a:ext cx="747612" cy="1158063"/>
          </a:xfrm>
          <a:prstGeom prst="triangle">
            <a:avLst/>
          </a:prstGeom>
          <a:gradFill flip="none" rotWithShape="1">
            <a:gsLst>
              <a:gs pos="18000">
                <a:srgbClr val="00B0F0">
                  <a:alpha val="0"/>
                </a:srgbClr>
              </a:gs>
              <a:gs pos="44000">
                <a:srgbClr val="00B0F0">
                  <a:alpha val="26000"/>
                </a:srgbClr>
              </a:gs>
              <a:gs pos="94000">
                <a:srgbClr val="00B0F0">
                  <a:alpha val="0"/>
                </a:srgbClr>
              </a:gs>
            </a:gsLst>
            <a:lin ang="16200000" scaled="1"/>
            <a:tileRect/>
          </a:gradFill>
          <a:ln w="12700">
            <a:gradFill>
              <a:gsLst>
                <a:gs pos="66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rgbClr val="00B0F0">
                    <a:alpha val="0"/>
                  </a:srgbClr>
                </a:gs>
                <a:gs pos="30000">
                  <a:srgbClr val="00B0F0">
                    <a:alpha val="46000"/>
                  </a:srgbClr>
                </a:gs>
                <a:gs pos="46000">
                  <a:srgbClr val="00B0F0">
                    <a:alpha val="22000"/>
                  </a:srgb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83253" y="5878353"/>
            <a:ext cx="1683798" cy="603681"/>
          </a:xfrm>
          <a:prstGeom prst="roundRect">
            <a:avLst/>
          </a:prstGeom>
          <a:ln>
            <a:solidFill>
              <a:srgbClr val="CC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83253" y="3645702"/>
            <a:ext cx="1683798" cy="603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287" y="199112"/>
            <a:ext cx="412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Controlling Electronic Appliances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7991" y="1253810"/>
            <a:ext cx="252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Hey Iris, Can you </a:t>
            </a:r>
            <a:r>
              <a:rPr lang="en-US" sz="1000" dirty="0">
                <a:solidFill>
                  <a:srgbClr val="CC00FF"/>
                </a:solidFill>
              </a:rPr>
              <a:t>turn on the lights</a:t>
            </a:r>
            <a:r>
              <a:rPr lang="en-US" sz="1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7875" y="2977642"/>
            <a:ext cx="252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Hey Iris, Can you </a:t>
            </a:r>
            <a:r>
              <a:rPr lang="en-US" sz="1000" dirty="0">
                <a:solidFill>
                  <a:srgbClr val="CC00FF"/>
                </a:solidFill>
              </a:rPr>
              <a:t>turn on the lights?</a:t>
            </a:r>
          </a:p>
          <a:p>
            <a:r>
              <a:rPr lang="en-US" sz="1000" b="1" dirty="0"/>
              <a:t>(Speech to text) + Facial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3220" y="2769471"/>
            <a:ext cx="146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Hey </a:t>
            </a:r>
            <a:r>
              <a:rPr lang="en-US" sz="1000" dirty="0">
                <a:solidFill>
                  <a:schemeClr val="accent1"/>
                </a:solidFill>
              </a:rPr>
              <a:t>Mike</a:t>
            </a:r>
            <a:r>
              <a:rPr lang="en-US" sz="1000" dirty="0"/>
              <a:t>, I’ve got it!</a:t>
            </a:r>
          </a:p>
          <a:p>
            <a:r>
              <a:rPr lang="en-US" sz="1000" dirty="0"/>
              <a:t>The lights are ON now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3253" y="3732099"/>
            <a:ext cx="168379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Iris Engine</a:t>
            </a:r>
            <a:br>
              <a:rPr lang="en-US" sz="1000" dirty="0"/>
            </a:br>
            <a:r>
              <a:rPr lang="en-US" sz="1000" dirty="0"/>
              <a:t>(Facial Recognition Model)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6952" y="3670543"/>
            <a:ext cx="168379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Transformer:</a:t>
            </a:r>
          </a:p>
          <a:p>
            <a:r>
              <a:rPr lang="en-US" sz="1000" dirty="0"/>
              <a:t>Hey </a:t>
            </a:r>
            <a:r>
              <a:rPr lang="en-US" sz="1000" dirty="0">
                <a:solidFill>
                  <a:schemeClr val="accent1"/>
                </a:solidFill>
              </a:rPr>
              <a:t>Mike</a:t>
            </a:r>
            <a:r>
              <a:rPr lang="en-US" sz="1000" dirty="0"/>
              <a:t>, I’ve got it!</a:t>
            </a:r>
          </a:p>
          <a:p>
            <a:r>
              <a:rPr lang="en-US" sz="1000" dirty="0"/>
              <a:t>The lights are now 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9688" y="3824432"/>
            <a:ext cx="139065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faceDetected:</a:t>
            </a:r>
            <a:r>
              <a:rPr lang="en-US" sz="1000" dirty="0"/>
              <a:t>  </a:t>
            </a:r>
            <a:r>
              <a:rPr lang="en-US" sz="1000" dirty="0" err="1">
                <a:solidFill>
                  <a:schemeClr val="accent1"/>
                </a:solidFill>
              </a:rPr>
              <a:t>MIke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6435" y="4527486"/>
            <a:ext cx="4666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Prompt:</a:t>
            </a:r>
          </a:p>
          <a:p>
            <a:r>
              <a:rPr lang="en-US" sz="1000" dirty="0"/>
              <a:t>You are an AI assistant using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{username}, {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</a:rPr>
              <a:t>userAuth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}? True ignore, {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</a:rPr>
              <a:t>lightStatus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}, </a:t>
            </a:r>
          </a:p>
          <a:p>
            <a:r>
              <a:rPr lang="en-US" sz="1000" dirty="0"/>
              <a:t>generate response to: Hey Iris, </a:t>
            </a:r>
            <a:r>
              <a:rPr lang="en-US" sz="1000" dirty="0">
                <a:solidFill>
                  <a:srgbClr val="CC00FF"/>
                </a:solidFill>
              </a:rPr>
              <a:t>Can you turn on the lights</a:t>
            </a:r>
            <a:r>
              <a:rPr lang="en-US" sz="10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1893" y="4955661"/>
            <a:ext cx="16881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Response:</a:t>
            </a:r>
          </a:p>
          <a:p>
            <a:r>
              <a:rPr lang="en-US" sz="1000" dirty="0"/>
              <a:t>Hey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{username}, </a:t>
            </a:r>
            <a:r>
              <a:rPr lang="en-US" sz="1000" dirty="0"/>
              <a:t>I’ve got it!</a:t>
            </a:r>
          </a:p>
          <a:p>
            <a:r>
              <a:rPr lang="en-US" sz="1000" dirty="0"/>
              <a:t>The lights are now ON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3253" y="5980139"/>
            <a:ext cx="168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9900CC"/>
                </a:solidFill>
              </a:rPr>
              <a:t>GPT Engine</a:t>
            </a:r>
            <a:br>
              <a:rPr lang="en-US" sz="1000" dirty="0">
                <a:solidFill>
                  <a:srgbClr val="9900CC"/>
                </a:solidFill>
              </a:rPr>
            </a:br>
            <a:r>
              <a:rPr lang="en-US" sz="1000" dirty="0">
                <a:solidFill>
                  <a:srgbClr val="9900CC"/>
                </a:solidFill>
              </a:rPr>
              <a:t>(Response Generator)</a:t>
            </a:r>
          </a:p>
        </p:txBody>
      </p:sp>
      <p:pic>
        <p:nvPicPr>
          <p:cNvPr id="24" name="Picture 23" descr="User with solid fil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6952" y="904743"/>
            <a:ext cx="747614" cy="747614"/>
          </a:xfrm>
          <a:prstGeom prst="rect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91" y="2094756"/>
            <a:ext cx="481723" cy="48172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851345" y="911250"/>
            <a:ext cx="747614" cy="747614"/>
          </a:xfrm>
          <a:prstGeom prst="ellipse">
            <a:avLst/>
          </a:prstGeom>
          <a:noFill/>
          <a:ln w="25400" cap="flat" cmpd="sng" algn="ctr">
            <a:gradFill flip="none" rotWithShape="1">
              <a:gsLst>
                <a:gs pos="0">
                  <a:srgbClr val="CC00FF">
                    <a:alpha val="0"/>
                  </a:srgbClr>
                </a:gs>
                <a:gs pos="10000">
                  <a:srgbClr val="00B0F0">
                    <a:alpha val="20000"/>
                  </a:srgbClr>
                </a:gs>
                <a:gs pos="100000">
                  <a:srgbClr val="00B0F0"/>
                </a:gs>
              </a:gsLst>
              <a:lin ang="162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5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168794" y="2636650"/>
            <a:ext cx="0" cy="70853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90238" y="2697480"/>
            <a:ext cx="0" cy="73450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168794" y="4405007"/>
            <a:ext cx="0" cy="1264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130551" y="3947543"/>
            <a:ext cx="3432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 flipH="1" flipV="1">
            <a:off x="7227979" y="4285009"/>
            <a:ext cx="600357" cy="183183"/>
          </a:xfrm>
          <a:prstGeom prst="bentConnector3">
            <a:avLst>
              <a:gd name="adj1" fmla="val 69832"/>
            </a:avLst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32" y="1130439"/>
            <a:ext cx="154618" cy="154618"/>
          </a:xfrm>
          <a:prstGeom prst="rect">
            <a:avLst/>
          </a:prstGeom>
        </p:spPr>
      </p:pic>
      <p:cxnSp>
        <p:nvCxnSpPr>
          <p:cNvPr id="3" name="Elbow Connector 2"/>
          <p:cNvCxnSpPr/>
          <p:nvPr/>
        </p:nvCxnSpPr>
        <p:spPr>
          <a:xfrm rot="5400000">
            <a:off x="4887069" y="5106143"/>
            <a:ext cx="1073940" cy="267599"/>
          </a:xfrm>
          <a:prstGeom prst="bentConnector3">
            <a:avLst>
              <a:gd name="adj1" fmla="val 77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300" y="3824432"/>
            <a:ext cx="100170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userAuth: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31260" y="3824432"/>
            <a:ext cx="113929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lightStatus: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1"/>
                </a:solidFill>
              </a:rPr>
              <a:t>ON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810813" y="3945386"/>
            <a:ext cx="3432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H="1" flipV="1">
            <a:off x="8124695" y="4188374"/>
            <a:ext cx="600356" cy="376451"/>
          </a:xfrm>
          <a:prstGeom prst="bentConnector3">
            <a:avLst>
              <a:gd name="adj1" fmla="val 70625"/>
            </a:avLst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9367085" y="4227615"/>
            <a:ext cx="616389" cy="281938"/>
          </a:xfrm>
          <a:prstGeom prst="bentConnector3">
            <a:avLst>
              <a:gd name="adj1" fmla="val 66998"/>
            </a:avLst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08474" y="3945386"/>
            <a:ext cx="3432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66" grpId="0" animBg="1"/>
      <p:bldP spid="65" grpId="0" animBg="1"/>
      <p:bldP spid="29" grpId="0" animBg="1"/>
      <p:bldP spid="18" grpId="0" animBg="1"/>
      <p:bldP spid="17" grpId="0" animBg="1"/>
      <p:bldP spid="4" grpId="0"/>
      <p:bldP spid="5" grpId="0"/>
      <p:bldP spid="5" grpId="1"/>
      <p:bldP spid="6" grpId="0"/>
      <p:bldP spid="7" grpId="0"/>
      <p:bldP spid="7" grpId="1"/>
      <p:bldP spid="8" grpId="0"/>
      <p:bldP spid="9" grpId="0"/>
      <p:bldP spid="10" grpId="0"/>
      <p:bldP spid="14" grpId="0"/>
      <p:bldP spid="14" grpId="1"/>
      <p:bldP spid="15" grpId="0"/>
      <p:bldP spid="16" grpId="0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User with solid fill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51345" y="911766"/>
            <a:ext cx="747614" cy="747614"/>
          </a:xfrm>
          <a:prstGeom prst="rect">
            <a:avLst/>
          </a:prstGeom>
          <a:effectLst>
            <a:outerShdw blurRad="50800" dist="50800" dir="5400000" algn="ctr" rotWithShape="0">
              <a:srgbClr val="00B050"/>
            </a:outerShdw>
          </a:effectLst>
        </p:spPr>
      </p:pic>
      <p:sp>
        <p:nvSpPr>
          <p:cNvPr id="100" name="Rounded Rectangle 99"/>
          <p:cNvSpPr/>
          <p:nvPr/>
        </p:nvSpPr>
        <p:spPr>
          <a:xfrm>
            <a:off x="3061817" y="2737518"/>
            <a:ext cx="1985534" cy="467861"/>
          </a:xfrm>
          <a:prstGeom prst="roundRect">
            <a:avLst/>
          </a:prstGeom>
          <a:solidFill>
            <a:schemeClr val="tx1">
              <a:alpha val="1000"/>
            </a:schemeClr>
          </a:solidFill>
          <a:ln>
            <a:gradFill flip="none" rotWithShape="1">
              <a:gsLst>
                <a:gs pos="31000">
                  <a:srgbClr val="00B0F0">
                    <a:alpha val="66000"/>
                  </a:srgbClr>
                </a:gs>
                <a:gs pos="70000">
                  <a:srgbClr val="00B0F0"/>
                </a:gs>
                <a:gs pos="1000">
                  <a:srgbClr val="00B0F0"/>
                </a:gs>
                <a:gs pos="99000">
                  <a:srgbClr val="CC00FF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025140" y="4983334"/>
            <a:ext cx="2022211" cy="68594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solidFill>
              <a:schemeClr val="accent3">
                <a:shade val="50000"/>
                <a:alpha val="4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598959" y="4471747"/>
            <a:ext cx="4502304" cy="7003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4851347" y="1075556"/>
            <a:ext cx="747612" cy="1158063"/>
          </a:xfrm>
          <a:prstGeom prst="triangle">
            <a:avLst/>
          </a:prstGeom>
          <a:gradFill flip="none" rotWithShape="1">
            <a:gsLst>
              <a:gs pos="18000">
                <a:srgbClr val="00B0F0">
                  <a:alpha val="0"/>
                </a:srgbClr>
              </a:gs>
              <a:gs pos="44000">
                <a:srgbClr val="00B0F0">
                  <a:alpha val="26000"/>
                </a:srgbClr>
              </a:gs>
              <a:gs pos="94000">
                <a:srgbClr val="00B0F0">
                  <a:alpha val="0"/>
                </a:srgbClr>
              </a:gs>
            </a:gsLst>
            <a:lin ang="16200000" scaled="1"/>
            <a:tileRect/>
          </a:gradFill>
          <a:ln w="12700">
            <a:gradFill>
              <a:gsLst>
                <a:gs pos="66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rgbClr val="00B0F0">
                    <a:alpha val="0"/>
                  </a:srgbClr>
                </a:gs>
                <a:gs pos="30000">
                  <a:srgbClr val="00B0F0">
                    <a:alpha val="46000"/>
                  </a:srgbClr>
                </a:gs>
                <a:gs pos="46000">
                  <a:srgbClr val="00B0F0">
                    <a:alpha val="22000"/>
                  </a:srgb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83253" y="5878353"/>
            <a:ext cx="1683798" cy="603681"/>
          </a:xfrm>
          <a:prstGeom prst="roundRect">
            <a:avLst/>
          </a:prstGeom>
          <a:ln>
            <a:solidFill>
              <a:srgbClr val="CC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83253" y="3645702"/>
            <a:ext cx="1683798" cy="603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287" y="199112"/>
            <a:ext cx="412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Controlling Electronic Appliances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7991" y="1253810"/>
            <a:ext cx="252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Hey Iris, Can you </a:t>
            </a:r>
            <a:r>
              <a:rPr lang="en-US" sz="1000" dirty="0">
                <a:solidFill>
                  <a:srgbClr val="CC00FF"/>
                </a:solidFill>
              </a:rPr>
              <a:t>turn on the lights</a:t>
            </a:r>
            <a:r>
              <a:rPr lang="en-US" sz="1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7875" y="2977642"/>
            <a:ext cx="252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Hey Iris, Can you </a:t>
            </a:r>
            <a:r>
              <a:rPr lang="en-US" sz="1000" dirty="0">
                <a:solidFill>
                  <a:srgbClr val="CC00FF"/>
                </a:solidFill>
              </a:rPr>
              <a:t>turn on the lights?</a:t>
            </a:r>
          </a:p>
          <a:p>
            <a:r>
              <a:rPr lang="en-US" sz="1000" b="1" dirty="0"/>
              <a:t>(Speech to text) + Facial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1817" y="2769471"/>
            <a:ext cx="203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Sorry, </a:t>
            </a:r>
            <a:r>
              <a:rPr lang="en-US" sz="1000" dirty="0">
                <a:solidFill>
                  <a:schemeClr val="accent1"/>
                </a:solidFill>
              </a:rPr>
              <a:t>Jake</a:t>
            </a:r>
            <a:r>
              <a:rPr lang="en-US" sz="1000" dirty="0"/>
              <a:t>, you’re not authenticated to turn on the lights.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3253" y="3732099"/>
            <a:ext cx="168379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Iris Engine</a:t>
            </a:r>
            <a:br>
              <a:rPr lang="en-US" sz="1000" dirty="0"/>
            </a:br>
            <a:r>
              <a:rPr lang="en-US" sz="1000" dirty="0"/>
              <a:t>(Facial Recognition Model)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6952" y="3670543"/>
            <a:ext cx="168379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Transformer:</a:t>
            </a:r>
          </a:p>
          <a:p>
            <a:r>
              <a:rPr lang="en-US" sz="1000" dirty="0"/>
              <a:t>Sorry, Jake, you’re not authenticated to turn on the lights.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9688" y="3824432"/>
            <a:ext cx="139065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/>
              <a:t>faceDetected:</a:t>
            </a:r>
            <a:r>
              <a:rPr lang="en-US" sz="1000" dirty="0"/>
              <a:t>  </a:t>
            </a:r>
            <a:r>
              <a:rPr lang="en-US" sz="1000" dirty="0">
                <a:solidFill>
                  <a:schemeClr val="accent1"/>
                </a:solidFill>
              </a:rPr>
              <a:t>Jake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6435" y="4527486"/>
            <a:ext cx="4666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Prompt:</a:t>
            </a:r>
          </a:p>
          <a:p>
            <a:r>
              <a:rPr lang="en-US" sz="1000" dirty="0"/>
              <a:t>You are an AI assistant using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{username}, {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</a:rPr>
              <a:t>userAuth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}? True ignore, {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</a:rPr>
              <a:t>lightStatus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}, </a:t>
            </a:r>
          </a:p>
          <a:p>
            <a:r>
              <a:rPr lang="en-US" sz="1000" dirty="0"/>
              <a:t>generate response to: Hey Iris, </a:t>
            </a:r>
            <a:r>
              <a:rPr lang="en-US" sz="1000" dirty="0">
                <a:solidFill>
                  <a:srgbClr val="CC00FF"/>
                </a:solidFill>
              </a:rPr>
              <a:t>Can you turn on the lights</a:t>
            </a:r>
            <a:r>
              <a:rPr lang="en-US" sz="10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5140" y="5049100"/>
            <a:ext cx="207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Response:</a:t>
            </a:r>
          </a:p>
          <a:p>
            <a:r>
              <a:rPr lang="en-US" sz="1000" dirty="0"/>
              <a:t>Sorry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{username}, </a:t>
            </a:r>
            <a:r>
              <a:rPr lang="en-US" sz="1000" dirty="0"/>
              <a:t>you’re not authenticated to turn on the lights.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3253" y="5980139"/>
            <a:ext cx="168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9900CC"/>
                </a:solidFill>
              </a:rPr>
              <a:t>GPT Engine</a:t>
            </a:r>
            <a:br>
              <a:rPr lang="en-US" sz="1000" dirty="0">
                <a:solidFill>
                  <a:srgbClr val="9900CC"/>
                </a:solidFill>
              </a:rPr>
            </a:br>
            <a:r>
              <a:rPr lang="en-US" sz="1000" dirty="0">
                <a:solidFill>
                  <a:srgbClr val="9900CC"/>
                </a:solidFill>
              </a:rPr>
              <a:t>(Response Generator)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91" y="2094756"/>
            <a:ext cx="481723" cy="48172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5168794" y="2636650"/>
            <a:ext cx="0" cy="70853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90238" y="2697480"/>
            <a:ext cx="0" cy="73450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168794" y="4405007"/>
            <a:ext cx="0" cy="1264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130551" y="3947543"/>
            <a:ext cx="3432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 flipH="1" flipV="1">
            <a:off x="7117498" y="4311435"/>
            <a:ext cx="616388" cy="114298"/>
          </a:xfrm>
          <a:prstGeom prst="bentConnector3">
            <a:avLst>
              <a:gd name="adj1" fmla="val 67307"/>
            </a:avLst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32" y="1130439"/>
            <a:ext cx="154618" cy="154618"/>
          </a:xfrm>
          <a:prstGeom prst="rect">
            <a:avLst/>
          </a:prstGeom>
        </p:spPr>
      </p:pic>
      <p:cxnSp>
        <p:nvCxnSpPr>
          <p:cNvPr id="3" name="Elbow Connector 2"/>
          <p:cNvCxnSpPr/>
          <p:nvPr/>
        </p:nvCxnSpPr>
        <p:spPr>
          <a:xfrm rot="5400000">
            <a:off x="4887069" y="5106143"/>
            <a:ext cx="1073940" cy="267599"/>
          </a:xfrm>
          <a:prstGeom prst="bentConnector3">
            <a:avLst>
              <a:gd name="adj1" fmla="val 77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300" y="3824432"/>
            <a:ext cx="100170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 err="1"/>
              <a:t>userAuth</a:t>
            </a:r>
            <a:r>
              <a:rPr lang="en-US" sz="1000" b="1" dirty="0"/>
              <a:t>: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31260" y="3824432"/>
            <a:ext cx="113929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 err="1"/>
              <a:t>lightStatus</a:t>
            </a:r>
            <a:r>
              <a:rPr lang="en-US" sz="1000" b="1" dirty="0"/>
              <a:t>: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OFF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810813" y="3945386"/>
            <a:ext cx="3432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H="1" flipV="1">
            <a:off x="8124695" y="4188374"/>
            <a:ext cx="600356" cy="376451"/>
          </a:xfrm>
          <a:prstGeom prst="bentConnector3">
            <a:avLst>
              <a:gd name="adj1" fmla="val 70625"/>
            </a:avLst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9367085" y="4227615"/>
            <a:ext cx="616389" cy="281938"/>
          </a:xfrm>
          <a:prstGeom prst="bentConnector3">
            <a:avLst>
              <a:gd name="adj1" fmla="val 66998"/>
            </a:avLst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08474" y="3945386"/>
            <a:ext cx="3432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51345" y="911250"/>
            <a:ext cx="747614" cy="747614"/>
          </a:xfrm>
          <a:prstGeom prst="ellipse">
            <a:avLst/>
          </a:prstGeom>
          <a:noFill/>
          <a:ln w="25400" cap="flat" cmpd="sng" algn="ctr">
            <a:gradFill flip="none" rotWithShape="1">
              <a:gsLst>
                <a:gs pos="0">
                  <a:srgbClr val="00B0F0">
                    <a:alpha val="0"/>
                  </a:srgbClr>
                </a:gs>
                <a:gs pos="24000">
                  <a:srgbClr val="FF0000">
                    <a:alpha val="20000"/>
                  </a:srgbClr>
                </a:gs>
                <a:gs pos="100000">
                  <a:srgbClr val="FF0000"/>
                </a:gs>
              </a:gsLst>
              <a:lin ang="162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66" grpId="0" animBg="1"/>
      <p:bldP spid="65" grpId="0" animBg="1"/>
      <p:bldP spid="29" grpId="0" animBg="1"/>
      <p:bldP spid="18" grpId="0" animBg="1"/>
      <p:bldP spid="17" grpId="0" animBg="1"/>
      <p:bldP spid="4" grpId="0"/>
      <p:bldP spid="5" grpId="0"/>
      <p:bldP spid="5" grpId="1"/>
      <p:bldP spid="6" grpId="0"/>
      <p:bldP spid="7" grpId="0"/>
      <p:bldP spid="7" grpId="1"/>
      <p:bldP spid="8" grpId="0"/>
      <p:bldP spid="9" grpId="0"/>
      <p:bldP spid="10" grpId="0"/>
      <p:bldP spid="14" grpId="0"/>
      <p:bldP spid="14" grpId="1"/>
      <p:bldP spid="15" grpId="0"/>
      <p:bldP spid="16" grpId="0"/>
      <p:bldP spid="31" grpId="0"/>
      <p:bldP spid="32" grpId="0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350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Hanken Grotesk ExtraBold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MJS</dc:creator>
  <cp:lastModifiedBy>Narendra Yadama</cp:lastModifiedBy>
  <cp:revision>30</cp:revision>
  <dcterms:created xsi:type="dcterms:W3CDTF">2024-12-03T04:55:40Z</dcterms:created>
  <dcterms:modified xsi:type="dcterms:W3CDTF">2025-03-08T03:58:27Z</dcterms:modified>
</cp:coreProperties>
</file>