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3" r:id="rId3"/>
    <p:sldId id="340" r:id="rId4"/>
    <p:sldId id="34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14" autoAdjust="0"/>
    <p:restoredTop sz="94660"/>
  </p:normalViewPr>
  <p:slideViewPr>
    <p:cSldViewPr snapToGrid="0">
      <p:cViewPr varScale="1">
        <p:scale>
          <a:sx n="85" d="100"/>
          <a:sy n="85" d="100"/>
        </p:scale>
        <p:origin x="2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DDF98B-5C13-4424-AD30-8CE830C852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AA6884-1C6F-40E4-9B02-6B625A815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703B8F-4FC7-4AAF-946D-F30CB5835FF1}"/>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DA9B5591-8198-4DC4-ACC7-DB19E957C7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151888-BE6F-4E7F-BFE0-1BF4DD40BA3E}"/>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135051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BE53C-2881-4FE1-AF15-6B9F80FC20D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B0EA8D-AE2E-4704-B0F6-E6CE892BBB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BA47F5-AF79-4AB4-8C42-7234B87DDB10}"/>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A3536B35-5896-4697-913E-9BFCB84B1E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D8D99-1666-49F8-8F37-43EE76C6C009}"/>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274122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223A584-CF98-4060-B5EC-C0119110F7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DA21C5-ED4D-43A8-848E-386373E591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EBA439-7D00-420B-AC48-7A88F1F10B46}"/>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5275C3B3-EFD9-47F2-990E-8D50E9A661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EAC7E9-B19B-44F5-B2EB-F518D61A3D39}"/>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362787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31CD4-7FDF-4CA0-9B12-BAD6E104B2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D19FAF-0A6C-45DB-B1F3-4D2383DF59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CA3416-9F91-4310-8E96-FA8F56E58C76}"/>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AFA31F10-5724-4FA0-B4A1-CADA9C7741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0A3021-0D8B-4F1A-B4E8-E2C94CBC71C4}"/>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182522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F23C9-F9B8-48D8-BDA0-D2EB2179715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8B6568-8496-42E3-AF05-6B4342A31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784A0C4-7CB2-433C-B019-CE3032554798}"/>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27E6B9A3-2F85-4FE7-98CD-35A0C4AB7B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F64BC9-449F-4D18-A706-5D618405B869}"/>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126952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C8974-376D-4115-A675-01B4AFCC11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61A541-2983-4EFC-AA56-2255680B992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D23584-A025-4B80-9CA9-2C808AED393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4DC1B8-41FD-4C5E-9CBE-3EDDEF403F86}"/>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6" name="フッター プレースホルダー 5">
            <a:extLst>
              <a:ext uri="{FF2B5EF4-FFF2-40B4-BE49-F238E27FC236}">
                <a16:creationId xmlns:a16="http://schemas.microsoft.com/office/drawing/2014/main" id="{DA80D5D4-6DC4-4884-B121-E3E18D1D01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DAD63F-92F5-4E85-B2CA-3EBE6BD70530}"/>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315508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CF472-2A2F-46B0-B1CA-ED49F05864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BD692C-6E91-4969-894B-8807B8049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9E24BDA-F19B-455A-A15E-363C90E00C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13ED5BA-7198-441C-86EF-E7EE5CA5A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0403DA-D4B5-46AC-9E2A-B248C3DFCAA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18F7D4B-770D-423A-A1D6-8C53C9B62BD1}"/>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8" name="フッター プレースホルダー 7">
            <a:extLst>
              <a:ext uri="{FF2B5EF4-FFF2-40B4-BE49-F238E27FC236}">
                <a16:creationId xmlns:a16="http://schemas.microsoft.com/office/drawing/2014/main" id="{EE7BDEB3-F8AE-4CEF-8F81-7D64386672E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529619D-D1E1-4CD7-BAA7-3F09BC7AB4CF}"/>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226286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A851F-F8E9-4B68-B056-0BDFF39545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CFF5A4-AEBB-4325-B04B-8E910B95C8B8}"/>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4" name="フッター プレースホルダー 3">
            <a:extLst>
              <a:ext uri="{FF2B5EF4-FFF2-40B4-BE49-F238E27FC236}">
                <a16:creationId xmlns:a16="http://schemas.microsoft.com/office/drawing/2014/main" id="{BE3733B0-831F-48ED-85D8-718925446F7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5EDDD46-F51A-46DD-BB91-B89AF9C9BE84}"/>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408353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3D3811B-9229-4FF6-ACD3-4A2449132D56}"/>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3" name="フッター プレースホルダー 2">
            <a:extLst>
              <a:ext uri="{FF2B5EF4-FFF2-40B4-BE49-F238E27FC236}">
                <a16:creationId xmlns:a16="http://schemas.microsoft.com/office/drawing/2014/main" id="{E349EF04-434E-42C7-90F3-EE0F984DE5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55216D-A601-450F-9E09-0BD7E4596FB2}"/>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101998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0D0A0-94AB-4619-9038-2DCB878DCD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45F27A-DFE8-49AC-9941-F14CF1C8A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1CD4438-2E40-43CC-8E90-83C708E12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818290-8A11-4200-9FB5-AE00EB664C99}"/>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6" name="フッター プレースホルダー 5">
            <a:extLst>
              <a:ext uri="{FF2B5EF4-FFF2-40B4-BE49-F238E27FC236}">
                <a16:creationId xmlns:a16="http://schemas.microsoft.com/office/drawing/2014/main" id="{357D6D06-6062-48FE-ABCB-8E0E17E9A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21409E-F1A6-4BEB-AA0C-13C2C98D48BD}"/>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26351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396A-18F4-48D3-A23B-E157F68DDE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E047BE4-29F6-413B-B9F4-E1306F31A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01B0A3F-6782-4AEC-A97C-47B86D3C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D74CAB-39A6-4F84-AD6D-24A734BD566E}"/>
              </a:ext>
            </a:extLst>
          </p:cNvPr>
          <p:cNvSpPr>
            <a:spLocks noGrp="1"/>
          </p:cNvSpPr>
          <p:nvPr>
            <p:ph type="dt" sz="half" idx="10"/>
          </p:nvPr>
        </p:nvSpPr>
        <p:spPr/>
        <p:txBody>
          <a:bodyPr/>
          <a:lstStyle/>
          <a:p>
            <a:fld id="{62693556-C7DD-4B0E-8487-927D8A5055D7}" type="datetimeFigureOut">
              <a:rPr kumimoji="1" lang="ja-JP" altLang="en-US" smtClean="0"/>
              <a:t>2021/5/13</a:t>
            </a:fld>
            <a:endParaRPr kumimoji="1" lang="ja-JP" altLang="en-US"/>
          </a:p>
        </p:txBody>
      </p:sp>
      <p:sp>
        <p:nvSpPr>
          <p:cNvPr id="6" name="フッター プレースホルダー 5">
            <a:extLst>
              <a:ext uri="{FF2B5EF4-FFF2-40B4-BE49-F238E27FC236}">
                <a16:creationId xmlns:a16="http://schemas.microsoft.com/office/drawing/2014/main" id="{EA9A1FD2-DF2E-4FAA-98A1-93942757CB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0393E3-EA44-4DB8-951B-623D8B3424A4}"/>
              </a:ext>
            </a:extLst>
          </p:cNvPr>
          <p:cNvSpPr>
            <a:spLocks noGrp="1"/>
          </p:cNvSpPr>
          <p:nvPr>
            <p:ph type="sldNum" sz="quarter" idx="12"/>
          </p:nvPr>
        </p:nvSpPr>
        <p:spPr/>
        <p:txBody>
          <a:body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172365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2F4264-0D00-42D6-B8A2-FA587986B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9E19715-D679-4834-969D-2F8B49CC8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A15EC5-2C3C-47EF-8EFD-F1633272F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93556-C7DD-4B0E-8487-927D8A5055D7}"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65935DE8-A76B-4618-B173-8C9B5D50E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C1EBB7-626B-4233-B5D2-A97D05EE2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23DD3-F4D1-4347-882F-E0114CF46209}" type="slidenum">
              <a:rPr kumimoji="1" lang="ja-JP" altLang="en-US" smtClean="0"/>
              <a:t>‹#›</a:t>
            </a:fld>
            <a:endParaRPr kumimoji="1" lang="ja-JP" altLang="en-US"/>
          </a:p>
        </p:txBody>
      </p:sp>
    </p:spTree>
    <p:extLst>
      <p:ext uri="{BB962C8B-B14F-4D97-AF65-F5344CB8AC3E}">
        <p14:creationId xmlns:p14="http://schemas.microsoft.com/office/powerpoint/2010/main" val="131738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66C9864-6E28-4943-BFD2-1D13A3097F69}"/>
              </a:ext>
            </a:extLst>
          </p:cNvPr>
          <p:cNvPicPr>
            <a:picLocks noChangeAspect="1"/>
          </p:cNvPicPr>
          <p:nvPr/>
        </p:nvPicPr>
        <p:blipFill rotWithShape="1">
          <a:blip r:embed="rId2">
            <a:extLst>
              <a:ext uri="{28A0092B-C50C-407E-A947-70E740481C1C}">
                <a14:useLocalDpi xmlns:a14="http://schemas.microsoft.com/office/drawing/2010/main" val="0"/>
              </a:ext>
            </a:extLst>
          </a:blip>
          <a:srcRect l="6158" t="19999" r="6158" b="15839"/>
          <a:stretch/>
        </p:blipFill>
        <p:spPr>
          <a:xfrm>
            <a:off x="114593" y="2426054"/>
            <a:ext cx="11847063" cy="4275688"/>
          </a:xfrm>
          <a:prstGeom prst="rect">
            <a:avLst/>
          </a:prstGeom>
        </p:spPr>
      </p:pic>
      <p:grpSp>
        <p:nvGrpSpPr>
          <p:cNvPr id="11" name="グループ化 10">
            <a:extLst>
              <a:ext uri="{FF2B5EF4-FFF2-40B4-BE49-F238E27FC236}">
                <a16:creationId xmlns:a16="http://schemas.microsoft.com/office/drawing/2014/main" id="{27B4912F-F936-47F7-BF8E-ED47FF9FF665}"/>
              </a:ext>
            </a:extLst>
          </p:cNvPr>
          <p:cNvGrpSpPr/>
          <p:nvPr/>
        </p:nvGrpSpPr>
        <p:grpSpPr>
          <a:xfrm>
            <a:off x="0" y="420441"/>
            <a:ext cx="12192000" cy="1616703"/>
            <a:chOff x="0" y="3105834"/>
            <a:chExt cx="12192000" cy="1616703"/>
          </a:xfrm>
        </p:grpSpPr>
        <p:sp>
          <p:nvSpPr>
            <p:cNvPr id="9" name="テキスト ボックス 8">
              <a:extLst>
                <a:ext uri="{FF2B5EF4-FFF2-40B4-BE49-F238E27FC236}">
                  <a16:creationId xmlns:a16="http://schemas.microsoft.com/office/drawing/2014/main" id="{67FB35A6-DC87-4EB5-8BF4-56497A1C487E}"/>
                </a:ext>
              </a:extLst>
            </p:cNvPr>
            <p:cNvSpPr txBox="1"/>
            <p:nvPr/>
          </p:nvSpPr>
          <p:spPr>
            <a:xfrm>
              <a:off x="0" y="3105834"/>
              <a:ext cx="12192000" cy="769441"/>
            </a:xfrm>
            <a:prstGeom prst="rect">
              <a:avLst/>
            </a:prstGeom>
            <a:solidFill>
              <a:srgbClr val="232F3E"/>
            </a:solidFill>
            <a:ln>
              <a:noFill/>
            </a:ln>
          </p:spPr>
          <p:txBody>
            <a:bodyPr wrap="square" rtlCol="0">
              <a:spAutoFit/>
            </a:bodyPr>
            <a:lstStyle/>
            <a:p>
              <a:pPr algn="ctr"/>
              <a:r>
                <a:rPr kumimoji="1" lang="en-US" altLang="ja-JP" sz="4400" b="1" dirty="0">
                  <a:solidFill>
                    <a:schemeClr val="bg1"/>
                  </a:solidFill>
                  <a:latin typeface="BIZ UDPゴシック" panose="020B0400000000000000" pitchFamily="50" charset="-128"/>
                  <a:ea typeface="BIZ UDPゴシック" panose="020B0400000000000000" pitchFamily="50" charset="-128"/>
                </a:rPr>
                <a:t>CCC</a:t>
              </a:r>
              <a:r>
                <a:rPr kumimoji="1" lang="ja-JP" altLang="en-US" sz="4400" b="1" dirty="0">
                  <a:solidFill>
                    <a:schemeClr val="bg1"/>
                  </a:solidFill>
                  <a:latin typeface="BIZ UDPゴシック" panose="020B0400000000000000" pitchFamily="50" charset="-128"/>
                  <a:ea typeface="BIZ UDPゴシック" panose="020B0400000000000000" pitchFamily="50" charset="-128"/>
                </a:rPr>
                <a:t>　使用方法・注意点　</a:t>
              </a:r>
              <a:r>
                <a:rPr kumimoji="1" lang="en-US" altLang="ja-JP" sz="4400" b="1" dirty="0">
                  <a:solidFill>
                    <a:schemeClr val="bg1"/>
                  </a:solidFill>
                  <a:latin typeface="BIZ UDPゴシック" panose="020B0400000000000000" pitchFamily="50" charset="-128"/>
                  <a:ea typeface="BIZ UDPゴシック" panose="020B0400000000000000" pitchFamily="50" charset="-128"/>
                </a:rPr>
                <a:t>vol.2</a:t>
              </a:r>
              <a:endParaRPr kumimoji="1" lang="ja-JP" altLang="en-US" sz="4400" b="1" dirty="0">
                <a:solidFill>
                  <a:schemeClr val="bg1"/>
                </a:solidFill>
                <a:latin typeface="BIZ UDPゴシック" panose="020B0400000000000000" pitchFamily="50" charset="-128"/>
                <a:ea typeface="BIZ UDPゴシック" panose="020B0400000000000000" pitchFamily="50" charset="-128"/>
              </a:endParaRPr>
            </a:p>
          </p:txBody>
        </p:sp>
        <p:pic>
          <p:nvPicPr>
            <p:cNvPr id="10" name="図 9">
              <a:extLst>
                <a:ext uri="{FF2B5EF4-FFF2-40B4-BE49-F238E27FC236}">
                  <a16:creationId xmlns:a16="http://schemas.microsoft.com/office/drawing/2014/main" id="{64EEF8D8-89D0-43F8-A5BB-9A4E4BBE42C3}"/>
                </a:ext>
              </a:extLst>
            </p:cNvPr>
            <p:cNvPicPr>
              <a:picLocks noChangeAspect="1"/>
            </p:cNvPicPr>
            <p:nvPr/>
          </p:nvPicPr>
          <p:blipFill rotWithShape="1">
            <a:blip r:embed="rId3"/>
            <a:srcRect l="8532" r="10101" b="92591"/>
            <a:stretch/>
          </p:blipFill>
          <p:spPr>
            <a:xfrm>
              <a:off x="0" y="4213830"/>
              <a:ext cx="12192000" cy="508707"/>
            </a:xfrm>
            <a:prstGeom prst="rect">
              <a:avLst/>
            </a:prstGeom>
          </p:spPr>
        </p:pic>
      </p:grpSp>
      <p:sp>
        <p:nvSpPr>
          <p:cNvPr id="8" name="テキスト ボックス 7">
            <a:extLst>
              <a:ext uri="{FF2B5EF4-FFF2-40B4-BE49-F238E27FC236}">
                <a16:creationId xmlns:a16="http://schemas.microsoft.com/office/drawing/2014/main" id="{0A6EC798-D1DD-4A72-8EA7-C25F9B6037DA}"/>
              </a:ext>
            </a:extLst>
          </p:cNvPr>
          <p:cNvSpPr txBox="1"/>
          <p:nvPr/>
        </p:nvSpPr>
        <p:spPr>
          <a:xfrm>
            <a:off x="0" y="0"/>
            <a:ext cx="12192000" cy="432000"/>
          </a:xfrm>
          <a:prstGeom prst="rect">
            <a:avLst/>
          </a:prstGeom>
          <a:solidFill>
            <a:srgbClr val="232F3E"/>
          </a:solidFill>
          <a:ln>
            <a:noFill/>
          </a:ln>
        </p:spPr>
        <p:txBody>
          <a:bodyPr wrap="square" rtlCol="0">
            <a:spAutoFit/>
          </a:bodyPr>
          <a:lstStyle/>
          <a:p>
            <a:pPr algn="ctr"/>
            <a:endParaRPr kumimoji="1" lang="ja-JP" altLang="en-US" sz="6600" b="1"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7647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0E073-FB0B-49EC-ADCB-7CE0B9257FAD}"/>
              </a:ext>
            </a:extLst>
          </p:cNvPr>
          <p:cNvSpPr>
            <a:spLocks noGrp="1"/>
          </p:cNvSpPr>
          <p:nvPr>
            <p:ph type="title"/>
          </p:nvPr>
        </p:nvSpPr>
        <p:spPr>
          <a:xfrm>
            <a:off x="838200" y="216000"/>
            <a:ext cx="10515600" cy="521566"/>
          </a:xfrm>
        </p:spPr>
        <p:txBody>
          <a:bodyPr>
            <a:noAutofit/>
          </a:bodyPr>
          <a:lstStyle/>
          <a:p>
            <a:r>
              <a:rPr lang="ja-JP" altLang="en-US" dirty="0"/>
              <a:t>書類出力　テンプレート作成・編集</a:t>
            </a:r>
            <a:endParaRPr kumimoji="1" lang="ja-JP" altLang="en-US"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775D2CA-7A69-4B64-963C-485925729121}"/>
              </a:ext>
            </a:extLst>
          </p:cNvPr>
          <p:cNvSpPr txBox="1"/>
          <p:nvPr/>
        </p:nvSpPr>
        <p:spPr>
          <a:xfrm>
            <a:off x="495300" y="928304"/>
            <a:ext cx="10858500" cy="1815882"/>
          </a:xfrm>
          <a:prstGeom prst="rect">
            <a:avLst/>
          </a:prstGeom>
          <a:noFill/>
          <a:ln>
            <a:solidFill>
              <a:schemeClr val="bg1">
                <a:lumMod val="50000"/>
              </a:schemeClr>
            </a:solidFill>
          </a:ln>
        </p:spPr>
        <p:txBody>
          <a:bodyPr wrap="square" rtlCol="0">
            <a:spAutoFit/>
          </a:bodyPr>
          <a:lstStyle/>
          <a:p>
            <a:r>
              <a:rPr lang="ja-JP" altLang="en-US" sz="1600" dirty="0"/>
              <a:t>①登録済の書類テンプレート一覧が確認できます</a:t>
            </a:r>
            <a:endParaRPr lang="en-US" altLang="ja-JP" sz="1600" dirty="0"/>
          </a:p>
          <a:p>
            <a:r>
              <a:rPr lang="ja-JP" altLang="en-US" sz="1600" dirty="0"/>
              <a:t>②テンプレートの新規作成・編集後の登録・登録済のものを削除します</a:t>
            </a:r>
            <a:endParaRPr lang="en-US" altLang="ja-JP" sz="1600" dirty="0"/>
          </a:p>
          <a:p>
            <a:r>
              <a:rPr lang="ja-JP" altLang="en-US" sz="1600" dirty="0"/>
              <a:t>③テンプレート情報を入力します。「テンプレート形式を選択」では登録するテンプレートの形式</a:t>
            </a:r>
            <a:r>
              <a:rPr lang="en-US" altLang="ja-JP" sz="1600" dirty="0"/>
              <a:t>※</a:t>
            </a:r>
            <a:r>
              <a:rPr lang="ja-JP" altLang="en-US" sz="1600" dirty="0"/>
              <a:t>を選択します</a:t>
            </a:r>
            <a:endParaRPr lang="en-US" altLang="ja-JP" sz="1600" dirty="0"/>
          </a:p>
          <a:p>
            <a:r>
              <a:rPr lang="ja-JP" altLang="en-US" sz="1600" dirty="0"/>
              <a:t>④データベースに登録されている物件情報の項目「日本語」とエクセルに入力する「置換文字列」が対応しているので、参照しながらエクセルのテンプレートを作成してください。</a:t>
            </a:r>
            <a:endParaRPr lang="en-US" altLang="ja-JP" sz="1600" dirty="0"/>
          </a:p>
          <a:p>
            <a:r>
              <a:rPr lang="ja-JP" altLang="en-US" sz="1600" dirty="0"/>
              <a:t>例えば、エクセルで支店名を入れたい部分には</a:t>
            </a:r>
            <a:r>
              <a:rPr lang="en-US" altLang="ja-JP" sz="1600" dirty="0"/>
              <a:t>${</a:t>
            </a:r>
            <a:r>
              <a:rPr lang="en-US" altLang="ja-JP" sz="1600" dirty="0" err="1"/>
              <a:t>shiten</a:t>
            </a:r>
            <a:r>
              <a:rPr lang="en-US" altLang="ja-JP" sz="1600" dirty="0"/>
              <a:t>}</a:t>
            </a:r>
            <a:r>
              <a:rPr lang="ja-JP" altLang="en-US" sz="1600" dirty="0"/>
              <a:t>と入力してテンプレートを作成してください。</a:t>
            </a:r>
            <a:br>
              <a:rPr lang="en-US" altLang="ja-JP" sz="1600" dirty="0"/>
            </a:br>
            <a:r>
              <a:rPr lang="ja-JP" altLang="en-US" sz="1600" dirty="0"/>
              <a:t>新たな置換文字列を追加して登録もできます。</a:t>
            </a:r>
            <a:endParaRPr lang="en-US" altLang="ja-JP" sz="1600" dirty="0"/>
          </a:p>
        </p:txBody>
      </p:sp>
      <p:pic>
        <p:nvPicPr>
          <p:cNvPr id="3" name="図 2">
            <a:extLst>
              <a:ext uri="{FF2B5EF4-FFF2-40B4-BE49-F238E27FC236}">
                <a16:creationId xmlns:a16="http://schemas.microsoft.com/office/drawing/2014/main" id="{C06A6002-E9B0-48E4-BA8F-ABEF96170A51}"/>
              </a:ext>
            </a:extLst>
          </p:cNvPr>
          <p:cNvPicPr>
            <a:picLocks noChangeAspect="1"/>
          </p:cNvPicPr>
          <p:nvPr/>
        </p:nvPicPr>
        <p:blipFill rotWithShape="1">
          <a:blip r:embed="rId2"/>
          <a:srcRect b="1195"/>
          <a:stretch/>
        </p:blipFill>
        <p:spPr>
          <a:xfrm>
            <a:off x="495300" y="2773384"/>
            <a:ext cx="8015774" cy="3540506"/>
          </a:xfrm>
          <a:prstGeom prst="rect">
            <a:avLst/>
          </a:prstGeom>
        </p:spPr>
      </p:pic>
      <p:sp>
        <p:nvSpPr>
          <p:cNvPr id="6" name="正方形/長方形 5">
            <a:extLst>
              <a:ext uri="{FF2B5EF4-FFF2-40B4-BE49-F238E27FC236}">
                <a16:creationId xmlns:a16="http://schemas.microsoft.com/office/drawing/2014/main" id="{131E0251-A313-4F9E-9FEC-78C9EF0EDB0C}"/>
              </a:ext>
            </a:extLst>
          </p:cNvPr>
          <p:cNvSpPr/>
          <p:nvPr/>
        </p:nvSpPr>
        <p:spPr>
          <a:xfrm>
            <a:off x="581571" y="2888545"/>
            <a:ext cx="1710433" cy="667486"/>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①</a:t>
            </a:r>
          </a:p>
        </p:txBody>
      </p:sp>
      <p:sp>
        <p:nvSpPr>
          <p:cNvPr id="7" name="正方形/長方形 6">
            <a:extLst>
              <a:ext uri="{FF2B5EF4-FFF2-40B4-BE49-F238E27FC236}">
                <a16:creationId xmlns:a16="http://schemas.microsoft.com/office/drawing/2014/main" id="{0ACFD8E7-9012-491E-8C6B-07733504BD0F}"/>
              </a:ext>
            </a:extLst>
          </p:cNvPr>
          <p:cNvSpPr/>
          <p:nvPr/>
        </p:nvSpPr>
        <p:spPr>
          <a:xfrm>
            <a:off x="2608036" y="3073797"/>
            <a:ext cx="4945289" cy="1853234"/>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③</a:t>
            </a:r>
          </a:p>
        </p:txBody>
      </p:sp>
      <p:pic>
        <p:nvPicPr>
          <p:cNvPr id="4" name="図 3">
            <a:extLst>
              <a:ext uri="{FF2B5EF4-FFF2-40B4-BE49-F238E27FC236}">
                <a16:creationId xmlns:a16="http://schemas.microsoft.com/office/drawing/2014/main" id="{5C996C1E-49D7-425A-BFDA-0724D2FF5F3E}"/>
              </a:ext>
            </a:extLst>
          </p:cNvPr>
          <p:cNvPicPr>
            <a:picLocks noChangeAspect="1"/>
          </p:cNvPicPr>
          <p:nvPr/>
        </p:nvPicPr>
        <p:blipFill>
          <a:blip r:embed="rId3"/>
          <a:stretch>
            <a:fillRect/>
          </a:stretch>
        </p:blipFill>
        <p:spPr>
          <a:xfrm>
            <a:off x="2608036" y="6153591"/>
            <a:ext cx="4489699" cy="189497"/>
          </a:xfrm>
          <a:prstGeom prst="rect">
            <a:avLst/>
          </a:prstGeom>
        </p:spPr>
      </p:pic>
      <p:sp>
        <p:nvSpPr>
          <p:cNvPr id="9" name="正方形/長方形 8">
            <a:extLst>
              <a:ext uri="{FF2B5EF4-FFF2-40B4-BE49-F238E27FC236}">
                <a16:creationId xmlns:a16="http://schemas.microsoft.com/office/drawing/2014/main" id="{0D47CC64-7F1A-44A0-970C-97B09A4B0B00}"/>
              </a:ext>
            </a:extLst>
          </p:cNvPr>
          <p:cNvSpPr/>
          <p:nvPr/>
        </p:nvSpPr>
        <p:spPr>
          <a:xfrm>
            <a:off x="5827923" y="2789749"/>
            <a:ext cx="1206775" cy="261207"/>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②</a:t>
            </a:r>
          </a:p>
        </p:txBody>
      </p:sp>
      <p:sp>
        <p:nvSpPr>
          <p:cNvPr id="8" name="正方形/長方形 7">
            <a:extLst>
              <a:ext uri="{FF2B5EF4-FFF2-40B4-BE49-F238E27FC236}">
                <a16:creationId xmlns:a16="http://schemas.microsoft.com/office/drawing/2014/main" id="{A0B8F2B7-10AA-46D0-82AF-51BB6B44BE81}"/>
              </a:ext>
            </a:extLst>
          </p:cNvPr>
          <p:cNvSpPr/>
          <p:nvPr/>
        </p:nvSpPr>
        <p:spPr>
          <a:xfrm>
            <a:off x="2608036" y="4949872"/>
            <a:ext cx="4945289" cy="1386859"/>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④</a:t>
            </a:r>
          </a:p>
        </p:txBody>
      </p:sp>
      <p:graphicFrame>
        <p:nvGraphicFramePr>
          <p:cNvPr id="10" name="表 10">
            <a:extLst>
              <a:ext uri="{FF2B5EF4-FFF2-40B4-BE49-F238E27FC236}">
                <a16:creationId xmlns:a16="http://schemas.microsoft.com/office/drawing/2014/main" id="{63B85C08-FBE5-4C21-9DD8-3B0E90D078EB}"/>
              </a:ext>
            </a:extLst>
          </p:cNvPr>
          <p:cNvGraphicFramePr>
            <a:graphicFrameLocks noGrp="1"/>
          </p:cNvGraphicFramePr>
          <p:nvPr/>
        </p:nvGraphicFramePr>
        <p:xfrm>
          <a:off x="8159085" y="3441661"/>
          <a:ext cx="3814217" cy="777679"/>
        </p:xfrm>
        <a:graphic>
          <a:graphicData uri="http://schemas.openxmlformats.org/drawingml/2006/table">
            <a:tbl>
              <a:tblPr firstRow="1" bandRow="1">
                <a:tableStyleId>{5C22544A-7EE6-4342-B048-85BDC9FD1C3A}</a:tableStyleId>
              </a:tblPr>
              <a:tblGrid>
                <a:gridCol w="751020">
                  <a:extLst>
                    <a:ext uri="{9D8B030D-6E8A-4147-A177-3AD203B41FA5}">
                      <a16:colId xmlns:a16="http://schemas.microsoft.com/office/drawing/2014/main" val="2779612844"/>
                    </a:ext>
                  </a:extLst>
                </a:gridCol>
                <a:gridCol w="1101534">
                  <a:extLst>
                    <a:ext uri="{9D8B030D-6E8A-4147-A177-3AD203B41FA5}">
                      <a16:colId xmlns:a16="http://schemas.microsoft.com/office/drawing/2014/main" val="1911614603"/>
                    </a:ext>
                  </a:extLst>
                </a:gridCol>
                <a:gridCol w="1068702">
                  <a:extLst>
                    <a:ext uri="{9D8B030D-6E8A-4147-A177-3AD203B41FA5}">
                      <a16:colId xmlns:a16="http://schemas.microsoft.com/office/drawing/2014/main" val="3590678017"/>
                    </a:ext>
                  </a:extLst>
                </a:gridCol>
                <a:gridCol w="892961">
                  <a:extLst>
                    <a:ext uri="{9D8B030D-6E8A-4147-A177-3AD203B41FA5}">
                      <a16:colId xmlns:a16="http://schemas.microsoft.com/office/drawing/2014/main" val="44209666"/>
                    </a:ext>
                  </a:extLst>
                </a:gridCol>
              </a:tblGrid>
              <a:tr h="281037">
                <a:tc>
                  <a:txBody>
                    <a:bodyPr/>
                    <a:lstStyle/>
                    <a:p>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PJ</a:t>
                      </a:r>
                      <a:r>
                        <a:rPr kumimoji="1" lang="ja-JP" altLang="en-US" sz="1000" dirty="0"/>
                        <a:t>コード</a:t>
                      </a:r>
                    </a:p>
                  </a:txBody>
                  <a:tcPr/>
                </a:tc>
                <a:tc>
                  <a:txBody>
                    <a:bodyPr/>
                    <a:lstStyle/>
                    <a:p>
                      <a:r>
                        <a:rPr kumimoji="1" lang="en-US" altLang="ja-JP" sz="1000" dirty="0"/>
                        <a:t>PJ</a:t>
                      </a:r>
                      <a:r>
                        <a:rPr kumimoji="1" lang="ja-JP" altLang="en-US" sz="1000" dirty="0"/>
                        <a:t>コード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PJ</a:t>
                      </a:r>
                      <a:r>
                        <a:rPr kumimoji="1" lang="ja-JP" altLang="en-US" sz="1000" dirty="0"/>
                        <a:t>コード</a:t>
                      </a:r>
                    </a:p>
                  </a:txBody>
                  <a:tcPr/>
                </a:tc>
                <a:extLst>
                  <a:ext uri="{0D108BD9-81ED-4DB2-BD59-A6C34878D82A}">
                    <a16:rowId xmlns:a16="http://schemas.microsoft.com/office/drawing/2014/main" val="1306582431"/>
                  </a:ext>
                </a:extLst>
              </a:tr>
              <a:tr h="248321">
                <a:tc>
                  <a:txBody>
                    <a:bodyPr/>
                    <a:lstStyle/>
                    <a:p>
                      <a:r>
                        <a:rPr kumimoji="1" lang="ja-JP" altLang="en-US" sz="1000" dirty="0"/>
                        <a:t>支店名</a:t>
                      </a:r>
                    </a:p>
                  </a:txBody>
                  <a:tcPr/>
                </a:tc>
                <a:tc>
                  <a:txBody>
                    <a:bodyPr/>
                    <a:lstStyle/>
                    <a:p>
                      <a:r>
                        <a:rPr lang="en-US" altLang="ja-JP" sz="1000" dirty="0"/>
                        <a:t>${</a:t>
                      </a:r>
                      <a:r>
                        <a:rPr lang="en-US" altLang="ja-JP" sz="1000" dirty="0" err="1"/>
                        <a:t>shiten</a:t>
                      </a:r>
                      <a:r>
                        <a:rPr lang="en-US" altLang="ja-JP" sz="1000" dirty="0"/>
                        <a:t>}</a:t>
                      </a:r>
                      <a:endParaRPr kumimoji="1" lang="ja-JP" altLang="en-US" sz="1000" dirty="0"/>
                    </a:p>
                  </a:txBody>
                  <a:tcPr/>
                </a:tc>
                <a:tc>
                  <a:txBody>
                    <a:bodyPr/>
                    <a:lstStyle/>
                    <a:p>
                      <a:r>
                        <a:rPr lang="en-US" altLang="ja-JP" sz="1000" dirty="0"/>
                        <a:t>${</a:t>
                      </a:r>
                      <a:r>
                        <a:rPr lang="en-US" altLang="ja-JP" sz="1000" dirty="0" err="1"/>
                        <a:t>shiten</a:t>
                      </a:r>
                      <a:r>
                        <a:rPr lang="en-US" altLang="ja-JP" sz="1000" dirty="0"/>
                        <a:t>}</a:t>
                      </a:r>
                      <a:endParaRPr kumimoji="1" lang="ja-JP" altLang="en-US" sz="1000" dirty="0"/>
                    </a:p>
                  </a:txBody>
                  <a:tcPr/>
                </a:tc>
                <a:tc>
                  <a:txBody>
                    <a:bodyPr/>
                    <a:lstStyle/>
                    <a:p>
                      <a:r>
                        <a:rPr lang="en-US" altLang="ja-JP" sz="1000" dirty="0"/>
                        <a:t>${</a:t>
                      </a:r>
                      <a:r>
                        <a:rPr lang="en-US" altLang="ja-JP" sz="1000" dirty="0" err="1"/>
                        <a:t>shiten</a:t>
                      </a:r>
                      <a:r>
                        <a:rPr lang="en-US" altLang="ja-JP" sz="1000" dirty="0"/>
                        <a:t>}</a:t>
                      </a:r>
                      <a:endParaRPr kumimoji="1" lang="ja-JP" altLang="en-US" sz="1000" dirty="0"/>
                    </a:p>
                  </a:txBody>
                  <a:tcPr/>
                </a:tc>
                <a:extLst>
                  <a:ext uri="{0D108BD9-81ED-4DB2-BD59-A6C34878D82A}">
                    <a16:rowId xmlns:a16="http://schemas.microsoft.com/office/drawing/2014/main" val="3987917245"/>
                  </a:ext>
                </a:extLst>
              </a:tr>
              <a:tr h="248321">
                <a:tc>
                  <a:txBody>
                    <a:bodyPr/>
                    <a:lstStyle/>
                    <a:p>
                      <a:r>
                        <a:rPr kumimoji="1" lang="en-US" altLang="ja-JP" sz="1000" dirty="0"/>
                        <a:t>PJ</a:t>
                      </a:r>
                      <a:r>
                        <a:rPr kumimoji="1" lang="ja-JP" altLang="en-US" sz="1000" dirty="0"/>
                        <a:t>名称</a:t>
                      </a:r>
                    </a:p>
                  </a:txBody>
                  <a:tcPr/>
                </a:tc>
                <a:tc>
                  <a:txBody>
                    <a:bodyPr/>
                    <a:lstStyle/>
                    <a:p>
                      <a:r>
                        <a:rPr kumimoji="1" lang="en-US" altLang="ja-JP" sz="1000" dirty="0"/>
                        <a:t>${</a:t>
                      </a:r>
                      <a:r>
                        <a:rPr kumimoji="1" lang="en-US" altLang="ja-JP" sz="1000" dirty="0" err="1"/>
                        <a:t>pj_name</a:t>
                      </a:r>
                      <a:r>
                        <a:rPr kumimoji="1" lang="en-US" altLang="ja-JP" sz="1000" dirty="0"/>
                        <a:t>}</a:t>
                      </a:r>
                      <a:endParaRPr kumimoji="1" lang="ja-JP" altLang="en-US" sz="1000" dirty="0"/>
                    </a:p>
                  </a:txBody>
                  <a:tcPr/>
                </a:tc>
                <a:tc>
                  <a:txBody>
                    <a:bodyPr/>
                    <a:lstStyle/>
                    <a:p>
                      <a:r>
                        <a:rPr kumimoji="1" lang="en-US" altLang="ja-JP" sz="1000" dirty="0"/>
                        <a:t>${</a:t>
                      </a:r>
                      <a:r>
                        <a:rPr kumimoji="1" lang="en-US" altLang="ja-JP" sz="1000" dirty="0" err="1"/>
                        <a:t>pj_name</a:t>
                      </a:r>
                      <a:r>
                        <a:rPr kumimoji="1" lang="en-US" altLang="ja-JP" sz="1000" dirty="0"/>
                        <a:t>}</a:t>
                      </a:r>
                      <a:endParaRPr kumimoji="1" lang="ja-JP" altLang="en-US" sz="1000" dirty="0"/>
                    </a:p>
                  </a:txBody>
                  <a:tcPr/>
                </a:tc>
                <a:tc>
                  <a:txBody>
                    <a:bodyPr/>
                    <a:lstStyle/>
                    <a:p>
                      <a:r>
                        <a:rPr kumimoji="1" lang="en-US" altLang="ja-JP" sz="1000" dirty="0"/>
                        <a:t>${</a:t>
                      </a:r>
                      <a:r>
                        <a:rPr kumimoji="1" lang="en-US" altLang="ja-JP" sz="1000" dirty="0" err="1"/>
                        <a:t>pj_name</a:t>
                      </a:r>
                      <a:r>
                        <a:rPr kumimoji="1" lang="en-US" altLang="ja-JP" sz="1000" dirty="0"/>
                        <a:t>}</a:t>
                      </a:r>
                      <a:endParaRPr kumimoji="1" lang="ja-JP" altLang="en-US" sz="1000" dirty="0"/>
                    </a:p>
                  </a:txBody>
                  <a:tcPr/>
                </a:tc>
                <a:extLst>
                  <a:ext uri="{0D108BD9-81ED-4DB2-BD59-A6C34878D82A}">
                    <a16:rowId xmlns:a16="http://schemas.microsoft.com/office/drawing/2014/main" val="1273400807"/>
                  </a:ext>
                </a:extLst>
              </a:tr>
            </a:tbl>
          </a:graphicData>
        </a:graphic>
      </p:graphicFrame>
      <p:graphicFrame>
        <p:nvGraphicFramePr>
          <p:cNvPr id="12" name="表 12">
            <a:extLst>
              <a:ext uri="{FF2B5EF4-FFF2-40B4-BE49-F238E27FC236}">
                <a16:creationId xmlns:a16="http://schemas.microsoft.com/office/drawing/2014/main" id="{A4BDD0CA-1C2F-40D9-86F8-23206A052CA7}"/>
              </a:ext>
            </a:extLst>
          </p:cNvPr>
          <p:cNvGraphicFramePr>
            <a:graphicFrameLocks noGrp="1"/>
          </p:cNvGraphicFramePr>
          <p:nvPr/>
        </p:nvGraphicFramePr>
        <p:xfrm>
          <a:off x="8159085" y="4667941"/>
          <a:ext cx="2659345" cy="1432560"/>
        </p:xfrm>
        <a:graphic>
          <a:graphicData uri="http://schemas.openxmlformats.org/drawingml/2006/table">
            <a:tbl>
              <a:tblPr firstRow="1" bandRow="1">
                <a:tableStyleId>{5C22544A-7EE6-4342-B048-85BDC9FD1C3A}</a:tableStyleId>
              </a:tblPr>
              <a:tblGrid>
                <a:gridCol w="713681">
                  <a:extLst>
                    <a:ext uri="{9D8B030D-6E8A-4147-A177-3AD203B41FA5}">
                      <a16:colId xmlns:a16="http://schemas.microsoft.com/office/drawing/2014/main" val="2481309794"/>
                    </a:ext>
                  </a:extLst>
                </a:gridCol>
                <a:gridCol w="719537">
                  <a:extLst>
                    <a:ext uri="{9D8B030D-6E8A-4147-A177-3AD203B41FA5}">
                      <a16:colId xmlns:a16="http://schemas.microsoft.com/office/drawing/2014/main" val="2158193223"/>
                    </a:ext>
                  </a:extLst>
                </a:gridCol>
                <a:gridCol w="1226127">
                  <a:extLst>
                    <a:ext uri="{9D8B030D-6E8A-4147-A177-3AD203B41FA5}">
                      <a16:colId xmlns:a16="http://schemas.microsoft.com/office/drawing/2014/main" val="1588497228"/>
                    </a:ext>
                  </a:extLst>
                </a:gridCol>
              </a:tblGrid>
              <a:tr h="193724">
                <a:tc>
                  <a:txBody>
                    <a:bodyPr/>
                    <a:lstStyle/>
                    <a:p>
                      <a:endParaRPr kumimoji="1" lang="ja-JP" altLang="en-US" sz="1000" dirty="0"/>
                    </a:p>
                  </a:txBody>
                  <a:tcPr/>
                </a:tc>
                <a:tc>
                  <a:txBody>
                    <a:bodyPr/>
                    <a:lstStyle/>
                    <a:p>
                      <a:r>
                        <a:rPr kumimoji="1" lang="ja-JP" altLang="en-US" sz="1000" dirty="0"/>
                        <a:t>支店名</a:t>
                      </a:r>
                    </a:p>
                  </a:txBody>
                  <a:tcPr/>
                </a:tc>
                <a:tc>
                  <a:txBody>
                    <a:bodyPr/>
                    <a:lstStyle/>
                    <a:p>
                      <a:r>
                        <a:rPr kumimoji="1" lang="en-US" altLang="ja-JP" sz="1000" dirty="0"/>
                        <a:t>PJ</a:t>
                      </a:r>
                      <a:r>
                        <a:rPr kumimoji="1" lang="ja-JP" altLang="en-US" sz="1000" dirty="0"/>
                        <a:t>名称</a:t>
                      </a:r>
                    </a:p>
                  </a:txBody>
                  <a:tcPr/>
                </a:tc>
                <a:extLst>
                  <a:ext uri="{0D108BD9-81ED-4DB2-BD59-A6C34878D82A}">
                    <a16:rowId xmlns:a16="http://schemas.microsoft.com/office/drawing/2014/main" val="3869178636"/>
                  </a:ext>
                </a:extLst>
              </a:tr>
              <a:tr h="1937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PJ</a:t>
                      </a:r>
                      <a:r>
                        <a:rPr kumimoji="1" lang="ja-JP" altLang="en-US" sz="1000" dirty="0"/>
                        <a:t>コード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a:t>
                      </a:r>
                      <a:r>
                        <a:rPr lang="en-US" altLang="ja-JP" sz="1000" dirty="0" err="1"/>
                        <a:t>shiten</a:t>
                      </a:r>
                      <a:r>
                        <a:rPr lang="en-US" altLang="ja-JP" sz="1000" dirty="0"/>
                        <a:t>}</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t>
                      </a:r>
                      <a:r>
                        <a:rPr kumimoji="1" lang="en-US" altLang="ja-JP" sz="1000" dirty="0" err="1"/>
                        <a:t>pj_name</a:t>
                      </a:r>
                      <a:r>
                        <a:rPr kumimoji="1" lang="en-US" altLang="ja-JP" sz="1000" dirty="0"/>
                        <a:t>}</a:t>
                      </a:r>
                      <a:endParaRPr kumimoji="1" lang="ja-JP" altLang="en-US" sz="1000" dirty="0"/>
                    </a:p>
                  </a:txBody>
                  <a:tcPr/>
                </a:tc>
                <a:extLst>
                  <a:ext uri="{0D108BD9-81ED-4DB2-BD59-A6C34878D82A}">
                    <a16:rowId xmlns:a16="http://schemas.microsoft.com/office/drawing/2014/main" val="2594488688"/>
                  </a:ext>
                </a:extLst>
              </a:tr>
              <a:tr h="1937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PJ</a:t>
                      </a:r>
                      <a:r>
                        <a:rPr kumimoji="1" lang="ja-JP" altLang="en-US" sz="1000" dirty="0"/>
                        <a:t>コード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a:t>
                      </a:r>
                      <a:r>
                        <a:rPr lang="en-US" altLang="ja-JP" sz="1000" dirty="0" err="1"/>
                        <a:t>shiten</a:t>
                      </a:r>
                      <a:r>
                        <a:rPr lang="en-US" altLang="ja-JP" sz="1000" dirty="0"/>
                        <a:t>}</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t>
                      </a:r>
                      <a:r>
                        <a:rPr kumimoji="1" lang="en-US" altLang="ja-JP" sz="1000" dirty="0" err="1"/>
                        <a:t>pj_name</a:t>
                      </a:r>
                      <a:endParaRPr kumimoji="1" lang="ja-JP" altLang="en-US" sz="1000" dirty="0"/>
                    </a:p>
                  </a:txBody>
                  <a:tcPr/>
                </a:tc>
                <a:extLst>
                  <a:ext uri="{0D108BD9-81ED-4DB2-BD59-A6C34878D82A}">
                    <a16:rowId xmlns:a16="http://schemas.microsoft.com/office/drawing/2014/main" val="1943083300"/>
                  </a:ext>
                </a:extLst>
              </a:tr>
              <a:tr h="1937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PJ</a:t>
                      </a:r>
                      <a:r>
                        <a:rPr kumimoji="1" lang="ja-JP" altLang="en-US" sz="1000" dirty="0"/>
                        <a:t>コード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t>${</a:t>
                      </a:r>
                      <a:r>
                        <a:rPr lang="en-US" altLang="ja-JP" sz="1000" dirty="0" err="1"/>
                        <a:t>shiten</a:t>
                      </a:r>
                      <a:r>
                        <a:rPr lang="en-US" altLang="ja-JP" sz="1000" dirty="0"/>
                        <a:t>}</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t>
                      </a:r>
                      <a:r>
                        <a:rPr kumimoji="1" lang="en-US" altLang="ja-JP" sz="1000" dirty="0" err="1"/>
                        <a:t>pj_name</a:t>
                      </a:r>
                      <a:r>
                        <a:rPr kumimoji="1" lang="en-US" altLang="ja-JP" sz="1000" dirty="0"/>
                        <a:t>}</a:t>
                      </a:r>
                      <a:endParaRPr kumimoji="1" lang="ja-JP" altLang="en-US" sz="1000" dirty="0"/>
                    </a:p>
                  </a:txBody>
                  <a:tcPr/>
                </a:tc>
                <a:extLst>
                  <a:ext uri="{0D108BD9-81ED-4DB2-BD59-A6C34878D82A}">
                    <a16:rowId xmlns:a16="http://schemas.microsoft.com/office/drawing/2014/main" val="2315847075"/>
                  </a:ext>
                </a:extLst>
              </a:tr>
            </a:tbl>
          </a:graphicData>
        </a:graphic>
      </p:graphicFrame>
      <p:sp>
        <p:nvSpPr>
          <p:cNvPr id="13" name="テキスト ボックス 12">
            <a:extLst>
              <a:ext uri="{FF2B5EF4-FFF2-40B4-BE49-F238E27FC236}">
                <a16:creationId xmlns:a16="http://schemas.microsoft.com/office/drawing/2014/main" id="{E51D86B4-3217-4D6B-A4DC-9EDA7C1C222E}"/>
              </a:ext>
            </a:extLst>
          </p:cNvPr>
          <p:cNvSpPr txBox="1"/>
          <p:nvPr/>
        </p:nvSpPr>
        <p:spPr>
          <a:xfrm>
            <a:off x="8159085" y="4219340"/>
            <a:ext cx="3537615" cy="246221"/>
          </a:xfrm>
          <a:prstGeom prst="rect">
            <a:avLst/>
          </a:prstGeom>
          <a:noFill/>
        </p:spPr>
        <p:txBody>
          <a:bodyPr wrap="square" rtlCol="0">
            <a:spAutoFit/>
          </a:bodyPr>
          <a:lstStyle/>
          <a:p>
            <a:r>
              <a:rPr lang="en-US" altLang="ja-JP" sz="1000" dirty="0"/>
              <a:t>※PJ</a:t>
            </a:r>
            <a:r>
              <a:rPr lang="ja-JP" altLang="en-US" sz="1000" dirty="0"/>
              <a:t>コードが同じ行にある例</a:t>
            </a:r>
          </a:p>
        </p:txBody>
      </p:sp>
      <p:sp>
        <p:nvSpPr>
          <p:cNvPr id="14" name="テキスト ボックス 13">
            <a:extLst>
              <a:ext uri="{FF2B5EF4-FFF2-40B4-BE49-F238E27FC236}">
                <a16:creationId xmlns:a16="http://schemas.microsoft.com/office/drawing/2014/main" id="{C3C843AB-5BE3-435C-B44D-1F5AFC7C3093}"/>
              </a:ext>
            </a:extLst>
          </p:cNvPr>
          <p:cNvSpPr txBox="1"/>
          <p:nvPr/>
        </p:nvSpPr>
        <p:spPr>
          <a:xfrm>
            <a:off x="8100247" y="5666113"/>
            <a:ext cx="3537615" cy="246221"/>
          </a:xfrm>
          <a:prstGeom prst="rect">
            <a:avLst/>
          </a:prstGeom>
          <a:noFill/>
        </p:spPr>
        <p:txBody>
          <a:bodyPr wrap="square" rtlCol="0">
            <a:spAutoFit/>
          </a:bodyPr>
          <a:lstStyle/>
          <a:p>
            <a:r>
              <a:rPr lang="en-US" altLang="ja-JP" sz="1000" dirty="0"/>
              <a:t>※PJ</a:t>
            </a:r>
            <a:r>
              <a:rPr lang="ja-JP" altLang="en-US" sz="1000" dirty="0"/>
              <a:t>コードが同じ列にある例</a:t>
            </a:r>
          </a:p>
        </p:txBody>
      </p:sp>
    </p:spTree>
    <p:extLst>
      <p:ext uri="{BB962C8B-B14F-4D97-AF65-F5344CB8AC3E}">
        <p14:creationId xmlns:p14="http://schemas.microsoft.com/office/powerpoint/2010/main" val="36984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F75567C-F339-4BBD-92AA-5B5438578A5F}"/>
              </a:ext>
            </a:extLst>
          </p:cNvPr>
          <p:cNvPicPr>
            <a:picLocks noChangeAspect="1"/>
          </p:cNvPicPr>
          <p:nvPr/>
        </p:nvPicPr>
        <p:blipFill>
          <a:blip r:embed="rId2"/>
          <a:stretch>
            <a:fillRect/>
          </a:stretch>
        </p:blipFill>
        <p:spPr>
          <a:xfrm>
            <a:off x="1680786" y="2119661"/>
            <a:ext cx="8324850" cy="3827676"/>
          </a:xfrm>
          <a:prstGeom prst="rect">
            <a:avLst/>
          </a:prstGeom>
        </p:spPr>
      </p:pic>
      <p:sp>
        <p:nvSpPr>
          <p:cNvPr id="2" name="タイトル 1">
            <a:extLst>
              <a:ext uri="{FF2B5EF4-FFF2-40B4-BE49-F238E27FC236}">
                <a16:creationId xmlns:a16="http://schemas.microsoft.com/office/drawing/2014/main" id="{6710E073-FB0B-49EC-ADCB-7CE0B9257FAD}"/>
              </a:ext>
            </a:extLst>
          </p:cNvPr>
          <p:cNvSpPr>
            <a:spLocks noGrp="1"/>
          </p:cNvSpPr>
          <p:nvPr>
            <p:ph type="title"/>
          </p:nvPr>
        </p:nvSpPr>
        <p:spPr>
          <a:xfrm>
            <a:off x="838200" y="216000"/>
            <a:ext cx="10515600" cy="521566"/>
          </a:xfrm>
        </p:spPr>
        <p:txBody>
          <a:bodyPr>
            <a:noAutofit/>
          </a:bodyPr>
          <a:lstStyle/>
          <a:p>
            <a:r>
              <a:rPr lang="ja-JP" altLang="en-US" dirty="0"/>
              <a:t>書類出力　出力画面</a:t>
            </a:r>
            <a:endParaRPr kumimoji="1" lang="ja-JP" altLang="en-US"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775D2CA-7A69-4B64-963C-485925729121}"/>
              </a:ext>
            </a:extLst>
          </p:cNvPr>
          <p:cNvSpPr txBox="1"/>
          <p:nvPr/>
        </p:nvSpPr>
        <p:spPr>
          <a:xfrm>
            <a:off x="838200" y="928304"/>
            <a:ext cx="10515600" cy="1323439"/>
          </a:xfrm>
          <a:prstGeom prst="rect">
            <a:avLst/>
          </a:prstGeom>
          <a:noFill/>
          <a:ln>
            <a:solidFill>
              <a:schemeClr val="bg1">
                <a:lumMod val="50000"/>
              </a:schemeClr>
            </a:solidFill>
          </a:ln>
        </p:spPr>
        <p:txBody>
          <a:bodyPr wrap="square" rtlCol="0">
            <a:spAutoFit/>
          </a:bodyPr>
          <a:lstStyle/>
          <a:p>
            <a:r>
              <a:rPr lang="ja-JP" altLang="en-US" sz="1600" dirty="0"/>
              <a:t>①テンプレートを選択します</a:t>
            </a:r>
            <a:endParaRPr lang="en-US" altLang="ja-JP" sz="1600" dirty="0"/>
          </a:p>
          <a:p>
            <a:r>
              <a:rPr lang="ja-JP" altLang="en-US" sz="1600" dirty="0"/>
              <a:t>②選択したテンプレートに沿った出力がされます</a:t>
            </a:r>
            <a:endParaRPr lang="en-US" altLang="ja-JP" sz="1600" dirty="0"/>
          </a:p>
          <a:p>
            <a:r>
              <a:rPr lang="ja-JP" altLang="en-US" sz="1600" dirty="0"/>
              <a:t>③</a:t>
            </a:r>
            <a:r>
              <a:rPr lang="en-US" altLang="ja-JP" sz="1600" dirty="0"/>
              <a:t>1</a:t>
            </a:r>
            <a:r>
              <a:rPr lang="ja-JP" altLang="en-US" sz="1600" dirty="0"/>
              <a:t>つのシートに</a:t>
            </a:r>
            <a:r>
              <a:rPr lang="en-US" altLang="ja-JP" sz="1600" dirty="0"/>
              <a:t>1</a:t>
            </a:r>
            <a:r>
              <a:rPr lang="ja-JP" altLang="en-US" sz="1600" dirty="0"/>
              <a:t>つのプロジェクトのタイプのみ、出力する物件を選択します</a:t>
            </a:r>
            <a:endParaRPr lang="en-US" altLang="ja-JP" sz="1600" dirty="0"/>
          </a:p>
          <a:p>
            <a:r>
              <a:rPr lang="ja-JP" altLang="en-US" sz="1600" dirty="0"/>
              <a:t>その他のタイプのプロジェクトはあらかじめテンプレートの</a:t>
            </a:r>
            <a:r>
              <a:rPr lang="en-US" altLang="ja-JP" sz="1600" dirty="0"/>
              <a:t>Excel</a:t>
            </a:r>
            <a:r>
              <a:rPr lang="ja-JP" altLang="en-US" sz="1600" dirty="0"/>
              <a:t>に</a:t>
            </a:r>
            <a:r>
              <a:rPr lang="en-US" altLang="ja-JP" sz="1600" dirty="0"/>
              <a:t>PJ</a:t>
            </a:r>
            <a:r>
              <a:rPr lang="ja-JP" altLang="en-US" sz="1600" dirty="0"/>
              <a:t>コードを入力して登録してください</a:t>
            </a:r>
            <a:endParaRPr lang="en-US" altLang="ja-JP" sz="1600" dirty="0"/>
          </a:p>
          <a:p>
            <a:r>
              <a:rPr lang="ja-JP" altLang="en-US" sz="1600" dirty="0"/>
              <a:t>④そのテンプレートの対応表が参考として表示されます</a:t>
            </a:r>
            <a:endParaRPr lang="en-US" altLang="ja-JP" sz="1600" dirty="0"/>
          </a:p>
        </p:txBody>
      </p:sp>
      <p:sp>
        <p:nvSpPr>
          <p:cNvPr id="6" name="正方形/長方形 5">
            <a:extLst>
              <a:ext uri="{FF2B5EF4-FFF2-40B4-BE49-F238E27FC236}">
                <a16:creationId xmlns:a16="http://schemas.microsoft.com/office/drawing/2014/main" id="{131E0251-A313-4F9E-9FEC-78C9EF0EDB0C}"/>
              </a:ext>
            </a:extLst>
          </p:cNvPr>
          <p:cNvSpPr/>
          <p:nvPr/>
        </p:nvSpPr>
        <p:spPr>
          <a:xfrm>
            <a:off x="1751907" y="2469091"/>
            <a:ext cx="1617764" cy="667486"/>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①</a:t>
            </a:r>
          </a:p>
        </p:txBody>
      </p:sp>
      <p:sp>
        <p:nvSpPr>
          <p:cNvPr id="9" name="正方形/長方形 8">
            <a:extLst>
              <a:ext uri="{FF2B5EF4-FFF2-40B4-BE49-F238E27FC236}">
                <a16:creationId xmlns:a16="http://schemas.microsoft.com/office/drawing/2014/main" id="{0D47CC64-7F1A-44A0-970C-97B09A4B0B00}"/>
              </a:ext>
            </a:extLst>
          </p:cNvPr>
          <p:cNvSpPr/>
          <p:nvPr/>
        </p:nvSpPr>
        <p:spPr>
          <a:xfrm>
            <a:off x="9096453" y="2292408"/>
            <a:ext cx="1206775" cy="261207"/>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②</a:t>
            </a:r>
          </a:p>
        </p:txBody>
      </p:sp>
      <p:sp>
        <p:nvSpPr>
          <p:cNvPr id="8" name="正方形/長方形 7">
            <a:extLst>
              <a:ext uri="{FF2B5EF4-FFF2-40B4-BE49-F238E27FC236}">
                <a16:creationId xmlns:a16="http://schemas.microsoft.com/office/drawing/2014/main" id="{A0B8F2B7-10AA-46D0-82AF-51BB6B44BE81}"/>
              </a:ext>
            </a:extLst>
          </p:cNvPr>
          <p:cNvSpPr/>
          <p:nvPr/>
        </p:nvSpPr>
        <p:spPr>
          <a:xfrm>
            <a:off x="3443495" y="3505580"/>
            <a:ext cx="3455145" cy="228601"/>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③</a:t>
            </a:r>
          </a:p>
        </p:txBody>
      </p:sp>
      <p:sp>
        <p:nvSpPr>
          <p:cNvPr id="11" name="正方形/長方形 10">
            <a:extLst>
              <a:ext uri="{FF2B5EF4-FFF2-40B4-BE49-F238E27FC236}">
                <a16:creationId xmlns:a16="http://schemas.microsoft.com/office/drawing/2014/main" id="{72FE1A54-47DF-41F6-B046-23C95DF89C64}"/>
              </a:ext>
            </a:extLst>
          </p:cNvPr>
          <p:cNvSpPr/>
          <p:nvPr/>
        </p:nvSpPr>
        <p:spPr>
          <a:xfrm>
            <a:off x="3443495" y="3865941"/>
            <a:ext cx="6614417" cy="2081396"/>
          </a:xfrm>
          <a:prstGeom prst="rect">
            <a:avLst/>
          </a:prstGeom>
          <a:solidFill>
            <a:srgbClr val="000000">
              <a:alpha val="3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④</a:t>
            </a:r>
          </a:p>
        </p:txBody>
      </p:sp>
    </p:spTree>
    <p:extLst>
      <p:ext uri="{BB962C8B-B14F-4D97-AF65-F5344CB8AC3E}">
        <p14:creationId xmlns:p14="http://schemas.microsoft.com/office/powerpoint/2010/main" val="296616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75D2CA-7A69-4B64-963C-485925729121}"/>
              </a:ext>
            </a:extLst>
          </p:cNvPr>
          <p:cNvSpPr txBox="1"/>
          <p:nvPr/>
        </p:nvSpPr>
        <p:spPr>
          <a:xfrm>
            <a:off x="838200" y="875362"/>
            <a:ext cx="10515600" cy="4801314"/>
          </a:xfrm>
          <a:prstGeom prst="rect">
            <a:avLst/>
          </a:prstGeom>
          <a:noFill/>
          <a:ln>
            <a:solidFill>
              <a:schemeClr val="bg1">
                <a:lumMod val="50000"/>
              </a:schemeClr>
            </a:solidFill>
          </a:ln>
        </p:spPr>
        <p:txBody>
          <a:bodyPr wrap="square" lIns="91440" tIns="45720" rIns="91440" bIns="45720" rtlCol="0" anchor="t">
            <a:spAutoFit/>
          </a:bodyPr>
          <a:lstStyle/>
          <a:p>
            <a:r>
              <a:rPr lang="ja-JP" altLang="en-US" dirty="0">
                <a:latin typeface="BIZ UDPゴシック" panose="020B0400000000000000" pitchFamily="50" charset="-128"/>
                <a:ea typeface="BIZ UDPゴシック" panose="020B0400000000000000" pitchFamily="50" charset="-128"/>
              </a:rPr>
              <a:t>■注意点</a:t>
            </a:r>
            <a:endParaRPr lang="en-US" altLang="ja-JP" dirty="0">
              <a:latin typeface="BIZ UDPゴシック" panose="020B0400000000000000" pitchFamily="50" charset="-128"/>
              <a:ea typeface="BIZ UDPゴシック" panose="020B0400000000000000" pitchFamily="50" charset="-128"/>
            </a:endParaRPr>
          </a:p>
          <a:p>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・取り込むエクセルについて</a:t>
            </a:r>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a:ea typeface="BIZ UDPゴシック" panose="020B0400000000000000" pitchFamily="50" charset="-128"/>
              </a:rPr>
              <a:t>現在、</a:t>
            </a:r>
            <a:r>
              <a:rPr lang="ja-JP" altLang="en-US" dirty="0">
                <a:solidFill>
                  <a:srgbClr val="FF0000"/>
                </a:solidFill>
                <a:latin typeface="BIZ UDPゴシック"/>
                <a:ea typeface="BIZ UDPゴシック" panose="020B0400000000000000" pitchFamily="50" charset="-128"/>
              </a:rPr>
              <a:t>エクセル上のプロジェクト名称と</a:t>
            </a:r>
            <a:r>
              <a:rPr lang="en-US" altLang="ja-JP" dirty="0">
                <a:solidFill>
                  <a:srgbClr val="FF0000"/>
                </a:solidFill>
                <a:latin typeface="BIZ UDPゴシック"/>
                <a:ea typeface="BIZ UDPゴシック" panose="020B0400000000000000" pitchFamily="50" charset="-128"/>
              </a:rPr>
              <a:t>BIM360</a:t>
            </a:r>
            <a:r>
              <a:rPr lang="ja-JP" altLang="en-US" dirty="0">
                <a:solidFill>
                  <a:srgbClr val="FF0000"/>
                </a:solidFill>
                <a:latin typeface="BIZ UDPゴシック"/>
                <a:ea typeface="BIZ UDPゴシック" panose="020B0400000000000000" pitchFamily="50" charset="-128"/>
              </a:rPr>
              <a:t>上のプロジェクト名称が完全一致することで情報が紐づけられるようになっています。</a:t>
            </a:r>
            <a:r>
              <a:rPr lang="ja-JP" altLang="en-US" dirty="0">
                <a:latin typeface="BIZ UDPゴシック"/>
                <a:ea typeface="BIZ UDPゴシック" panose="020B0400000000000000" pitchFamily="50" charset="-128"/>
              </a:rPr>
              <a:t>ただし、今後は</a:t>
            </a:r>
            <a:r>
              <a:rPr lang="en-US" altLang="ja-JP" dirty="0">
                <a:latin typeface="BIZ UDPゴシック"/>
                <a:ea typeface="BIZ UDPゴシック" panose="020B0400000000000000" pitchFamily="50" charset="-128"/>
              </a:rPr>
              <a:t>BIM360</a:t>
            </a:r>
            <a:r>
              <a:rPr lang="ja-JP" altLang="en-US" dirty="0">
                <a:latin typeface="BIZ UDPゴシック"/>
                <a:ea typeface="BIZ UDPゴシック" panose="020B0400000000000000" pitchFamily="50" charset="-128"/>
              </a:rPr>
              <a:t>上のプロジェクト名称の先頭に</a:t>
            </a:r>
            <a:r>
              <a:rPr lang="en-US" altLang="ja-JP" dirty="0">
                <a:latin typeface="BIZ UDPゴシック"/>
                <a:ea typeface="BIZ UDPゴシック" panose="020B0400000000000000" pitchFamily="50" charset="-128"/>
              </a:rPr>
              <a:t>PJ</a:t>
            </a:r>
            <a:r>
              <a:rPr lang="ja-JP" altLang="en-US" dirty="0">
                <a:latin typeface="BIZ UDPゴシック"/>
                <a:ea typeface="BIZ UDPゴシック" panose="020B0400000000000000" pitchFamily="50" charset="-128"/>
              </a:rPr>
              <a:t>コードを入力し、エクセル上のプロジェクトコードと対応させて紐づけようと考えています</a:t>
            </a:r>
            <a:endParaRPr lang="en-US" altLang="ja-JP" dirty="0">
              <a:latin typeface="BIZ UDPゴシック"/>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(BIM360</a:t>
            </a:r>
            <a:r>
              <a:rPr lang="ja-JP" altLang="en-US" dirty="0">
                <a:latin typeface="BIZ UDPゴシック" panose="020B0400000000000000" pitchFamily="50" charset="-128"/>
                <a:ea typeface="BIZ UDPゴシック" panose="020B0400000000000000" pitchFamily="50" charset="-128"/>
              </a:rPr>
              <a:t>でプロジェクトを最初に立ち上げる時点で</a:t>
            </a:r>
            <a:r>
              <a:rPr lang="en-US" altLang="ja-JP" dirty="0">
                <a:latin typeface="BIZ UDPゴシック" panose="020B0400000000000000" pitchFamily="50" charset="-128"/>
                <a:ea typeface="BIZ UDPゴシック" panose="020B0400000000000000" pitchFamily="50" charset="-128"/>
              </a:rPr>
              <a:t>PJ</a:t>
            </a:r>
            <a:r>
              <a:rPr lang="ja-JP" altLang="en-US" dirty="0">
                <a:latin typeface="BIZ UDPゴシック" panose="020B0400000000000000" pitchFamily="50" charset="-128"/>
                <a:ea typeface="BIZ UDPゴシック" panose="020B0400000000000000" pitchFamily="50" charset="-128"/>
              </a:rPr>
              <a:t>コードの情報を共有いただきたい</a:t>
            </a:r>
            <a:r>
              <a:rPr lang="en-US" altLang="ja-JP" dirty="0">
                <a:latin typeface="BIZ UDPゴシック" panose="020B0400000000000000" pitchFamily="50" charset="-128"/>
                <a:ea typeface="BIZ UDPゴシック" panose="020B0400000000000000" pitchFamily="50" charset="-128"/>
              </a:rPr>
              <a:t>)</a:t>
            </a:r>
          </a:p>
          <a:p>
            <a:endParaRPr lang="en-US" altLang="ja-JP" dirty="0">
              <a:latin typeface="BIZ UDPゴシック" panose="020B0400000000000000" pitchFamily="50" charset="-128"/>
              <a:ea typeface="BIZ UDPゴシック" panose="020B0400000000000000" pitchFamily="50" charset="-128"/>
            </a:endParaRPr>
          </a:p>
          <a:p>
            <a:pPr marL="171450" indent="-171450" fontAlgn="base"/>
            <a:r>
              <a:rPr lang="ja-JP" altLang="en-US" dirty="0">
                <a:latin typeface="BIZ UDPゴシック" panose="020B0400000000000000" pitchFamily="50" charset="-128"/>
                <a:ea typeface="BIZ UDPゴシック"/>
              </a:rPr>
              <a:t>・</a:t>
            </a:r>
            <a:r>
              <a:rPr lang="en-US" altLang="ja-JP" dirty="0">
                <a:solidFill>
                  <a:srgbClr val="FF0000"/>
                </a:solidFill>
                <a:latin typeface="BIZ UDPゴシック" panose="020B0400000000000000" pitchFamily="50" charset="-128"/>
                <a:ea typeface="BIZ UDPゴシック"/>
              </a:rPr>
              <a:t>1</a:t>
            </a:r>
            <a:r>
              <a:rPr lang="ja-JP" altLang="en-US" dirty="0">
                <a:solidFill>
                  <a:srgbClr val="FF0000"/>
                </a:solidFill>
                <a:latin typeface="BIZ UDPゴシック" panose="020B0400000000000000" pitchFamily="50" charset="-128"/>
                <a:ea typeface="BIZ UDPゴシック"/>
              </a:rPr>
              <a:t>～</a:t>
            </a:r>
            <a:r>
              <a:rPr lang="en-US" altLang="ja-JP" dirty="0">
                <a:solidFill>
                  <a:srgbClr val="FF0000"/>
                </a:solidFill>
                <a:latin typeface="BIZ UDPゴシック" panose="020B0400000000000000" pitchFamily="50" charset="-128"/>
                <a:ea typeface="BIZ UDPゴシック"/>
              </a:rPr>
              <a:t>6</a:t>
            </a:r>
            <a:r>
              <a:rPr lang="ja-JP" altLang="en-US" dirty="0">
                <a:solidFill>
                  <a:srgbClr val="FF0000"/>
                </a:solidFill>
                <a:latin typeface="BIZ UDPゴシック" panose="020B0400000000000000" pitchFamily="50" charset="-128"/>
                <a:ea typeface="BIZ UDPゴシック"/>
              </a:rPr>
              <a:t>行目および、列は追加しない</a:t>
            </a:r>
            <a:r>
              <a:rPr lang="ja-JP" altLang="en-US" dirty="0">
                <a:latin typeface="BIZ UDPゴシック" panose="020B0400000000000000" pitchFamily="50" charset="-128"/>
                <a:ea typeface="BIZ UDPゴシック"/>
              </a:rPr>
              <a:t>ようお願いします</a:t>
            </a:r>
            <a:endParaRPr lang="en-US" altLang="ja-JP" dirty="0">
              <a:latin typeface="BIZ UDPゴシック" panose="020B0400000000000000" pitchFamily="50" charset="-128"/>
              <a:ea typeface="BIZ UDPゴシック"/>
            </a:endParaRPr>
          </a:p>
          <a:p>
            <a:pPr marL="171450" indent="-171450" fontAlgn="base"/>
            <a:endParaRPr lang="en-US" altLang="ja-JP" dirty="0">
              <a:latin typeface="BIZ UDPゴシック" panose="020B0400000000000000" pitchFamily="50" charset="-128"/>
              <a:ea typeface="BIZ UDPゴシック"/>
            </a:endParaRPr>
          </a:p>
          <a:p>
            <a:pPr marL="171450" indent="-171450" fontAlgn="base"/>
            <a:r>
              <a:rPr lang="ja-JP" altLang="en-US" dirty="0">
                <a:latin typeface="BIZ UDPゴシック" panose="020B0400000000000000" pitchFamily="50" charset="-128"/>
                <a:ea typeface="BIZ UDPゴシック"/>
              </a:rPr>
              <a:t>・</a:t>
            </a:r>
            <a:r>
              <a:rPr lang="ja-JP" altLang="en-US" dirty="0">
                <a:solidFill>
                  <a:srgbClr val="FF0000"/>
                </a:solidFill>
                <a:latin typeface="BIZ UDPゴシック" panose="020B0400000000000000" pitchFamily="50" charset="-128"/>
                <a:ea typeface="BIZ UDPゴシック"/>
              </a:rPr>
              <a:t>住所は都道府県からはじまり、途中にスペースなどを入れないように</a:t>
            </a:r>
            <a:r>
              <a:rPr lang="ja-JP" altLang="en-US" dirty="0">
                <a:latin typeface="BIZ UDPゴシック" panose="020B0400000000000000" pitchFamily="50" charset="-128"/>
                <a:ea typeface="BIZ UDPゴシック"/>
              </a:rPr>
              <a:t>お願いします</a:t>
            </a:r>
            <a:endParaRPr lang="en-US" altLang="ja-JP" dirty="0">
              <a:latin typeface="BIZ UDPゴシック" panose="020B0400000000000000" pitchFamily="50" charset="-128"/>
              <a:ea typeface="BIZ UDPゴシック"/>
            </a:endParaRPr>
          </a:p>
          <a:p>
            <a:pPr marL="171450" indent="-171450" fontAlgn="base"/>
            <a:r>
              <a:rPr lang="ja-JP" altLang="en-US" dirty="0">
                <a:solidFill>
                  <a:srgbClr val="FF0000"/>
                </a:solidFill>
                <a:latin typeface="BIZ UDPゴシック" panose="020B0400000000000000" pitchFamily="50" charset="-128"/>
                <a:ea typeface="BIZ UDPゴシック"/>
              </a:rPr>
              <a:t>住所の頭に郵便番号を付けたりしない</a:t>
            </a:r>
            <a:r>
              <a:rPr lang="ja-JP" altLang="en-US" dirty="0">
                <a:latin typeface="BIZ UDPゴシック" panose="020B0400000000000000" pitchFamily="50" charset="-128"/>
                <a:ea typeface="BIZ UDPゴシック"/>
              </a:rPr>
              <a:t>ようお願いします</a:t>
            </a:r>
            <a:endParaRPr lang="en-US" altLang="ja-JP" dirty="0">
              <a:latin typeface="BIZ UDPゴシック" panose="020B0400000000000000" pitchFamily="50" charset="-128"/>
              <a:ea typeface="BIZ UDPゴシック"/>
            </a:endParaRPr>
          </a:p>
          <a:p>
            <a:pPr marL="171450" indent="-171450" fontAlgn="base"/>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良い例</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大阪市〇〇区〇〇</a:t>
            </a:r>
            <a:r>
              <a:rPr lang="en-US" altLang="ja-JP" dirty="0">
                <a:latin typeface="BIZ UDPゴシック" panose="020B0400000000000000" pitchFamily="50" charset="-128"/>
                <a:ea typeface="BIZ UDPゴシック" panose="020B0400000000000000" pitchFamily="50" charset="-128"/>
              </a:rPr>
              <a:t>2-15</a:t>
            </a:r>
          </a:p>
          <a:p>
            <a:pPr marL="171450" indent="-171450" fontAlgn="base"/>
            <a:endParaRPr lang="en-US" altLang="ja-JP" dirty="0">
              <a:latin typeface="BIZ UDPゴシック" panose="020B0400000000000000" pitchFamily="50" charset="-128"/>
              <a:ea typeface="BIZ UDPゴシック" panose="020B0400000000000000" pitchFamily="50" charset="-128"/>
            </a:endParaRPr>
          </a:p>
          <a:p>
            <a:pPr marL="171450" indent="-171450" fontAlgn="base"/>
            <a:r>
              <a:rPr lang="ja-JP" altLang="en-US" dirty="0">
                <a:latin typeface="BIZ UDPゴシック" panose="020B0400000000000000" pitchFamily="50" charset="-128"/>
                <a:ea typeface="BIZ UDPゴシック"/>
              </a:rPr>
              <a:t>・</a:t>
            </a:r>
            <a:r>
              <a:rPr lang="ja-JP" altLang="en-US" dirty="0">
                <a:solidFill>
                  <a:srgbClr val="FF0000"/>
                </a:solidFill>
                <a:latin typeface="BIZ UDPゴシック" panose="020B0400000000000000" pitchFamily="50" charset="-128"/>
                <a:ea typeface="BIZ UDPゴシック"/>
              </a:rPr>
              <a:t>シート名は「★管理表」から変えない</a:t>
            </a:r>
            <a:r>
              <a:rPr lang="ja-JP" altLang="en-US" dirty="0">
                <a:latin typeface="BIZ UDPゴシック" panose="020B0400000000000000" pitchFamily="50" charset="-128"/>
                <a:ea typeface="BIZ UDPゴシック"/>
              </a:rPr>
              <a:t>ようにお願いします</a:t>
            </a:r>
            <a:endParaRPr lang="en-US" altLang="ja-JP" dirty="0">
              <a:latin typeface="BIZ UDPゴシック" panose="020B0400000000000000" pitchFamily="50" charset="-128"/>
              <a:ea typeface="BIZ UDPゴシック"/>
            </a:endParaRPr>
          </a:p>
          <a:p>
            <a:pPr marL="171450" indent="-171450" fontAlgn="base"/>
            <a:endParaRPr lang="en-US" altLang="ja-JP" dirty="0">
              <a:latin typeface="BIZ UDPゴシック" panose="020B0400000000000000" pitchFamily="50" charset="-128"/>
              <a:ea typeface="BIZ UDPゴシック"/>
            </a:endParaRPr>
          </a:p>
          <a:p>
            <a:pPr marL="171450" indent="-171450" fontAlgn="base"/>
            <a:r>
              <a:rPr lang="ja-JP" altLang="en-US" dirty="0">
                <a:latin typeface="BIZ UDPゴシック" panose="020B0400000000000000" pitchFamily="50" charset="-128"/>
                <a:ea typeface="BIZ UDPゴシック"/>
              </a:rPr>
              <a:t>・</a:t>
            </a:r>
            <a:r>
              <a:rPr lang="ja-JP" altLang="en-US" dirty="0">
                <a:solidFill>
                  <a:srgbClr val="FF0000"/>
                </a:solidFill>
                <a:latin typeface="BIZ UDPゴシック" panose="020B0400000000000000" pitchFamily="50" charset="-128"/>
                <a:ea typeface="BIZ UDPゴシック"/>
              </a:rPr>
              <a:t>指定の</a:t>
            </a:r>
            <a:r>
              <a:rPr lang="en-US" altLang="ja-JP" dirty="0">
                <a:solidFill>
                  <a:srgbClr val="FF0000"/>
                </a:solidFill>
                <a:latin typeface="BIZ UDPゴシック" panose="020B0400000000000000" pitchFamily="50" charset="-128"/>
                <a:ea typeface="BIZ UDPゴシック"/>
              </a:rPr>
              <a:t>BOX</a:t>
            </a:r>
            <a:r>
              <a:rPr lang="ja-JP" altLang="en-US" dirty="0">
                <a:solidFill>
                  <a:srgbClr val="FF0000"/>
                </a:solidFill>
                <a:latin typeface="BIZ UDPゴシック" panose="020B0400000000000000" pitchFamily="50" charset="-128"/>
                <a:ea typeface="BIZ UDPゴシック"/>
              </a:rPr>
              <a:t>内にはエクセルは一つだけ</a:t>
            </a:r>
            <a:r>
              <a:rPr lang="ja-JP" altLang="en-US" dirty="0">
                <a:latin typeface="BIZ UDPゴシック" panose="020B0400000000000000" pitchFamily="50" charset="-128"/>
                <a:ea typeface="BIZ UDPゴシック"/>
              </a:rPr>
              <a:t>配置してください</a:t>
            </a:r>
            <a:endParaRPr lang="ja-JP" altLang="ja-JP" dirty="0"/>
          </a:p>
        </p:txBody>
      </p:sp>
      <p:sp>
        <p:nvSpPr>
          <p:cNvPr id="2" name="タイトル 1">
            <a:extLst>
              <a:ext uri="{FF2B5EF4-FFF2-40B4-BE49-F238E27FC236}">
                <a16:creationId xmlns:a16="http://schemas.microsoft.com/office/drawing/2014/main" id="{6710E073-FB0B-49EC-ADCB-7CE0B9257FAD}"/>
              </a:ext>
            </a:extLst>
          </p:cNvPr>
          <p:cNvSpPr>
            <a:spLocks noGrp="1"/>
          </p:cNvSpPr>
          <p:nvPr>
            <p:ph type="title"/>
          </p:nvPr>
        </p:nvSpPr>
        <p:spPr>
          <a:xfrm>
            <a:off x="838200" y="216000"/>
            <a:ext cx="10515600" cy="521566"/>
          </a:xfrm>
        </p:spPr>
        <p:txBody>
          <a:bodyPr>
            <a:normAutofit/>
          </a:bodyPr>
          <a:lstStyle/>
          <a:p>
            <a:r>
              <a:rPr lang="ja-JP" altLang="en-US" sz="2800" dirty="0"/>
              <a:t>全店物件データ</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51812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BIZ UDPゴシック"/>
        <a:ea typeface="BIZ UDPゴシック"/>
        <a:cs typeface=""/>
      </a:majorFont>
      <a:minorFont>
        <a:latin typeface="BIZ UDゴシック"/>
        <a:ea typeface="BIZ UD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451</Words>
  <Application>Microsoft Office PowerPoint</Application>
  <PresentationFormat>ワイド画面</PresentationFormat>
  <Paragraphs>61</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BIZ UDPゴシック</vt:lpstr>
      <vt:lpstr>BIZ UDゴシック</vt:lpstr>
      <vt:lpstr>Arial</vt:lpstr>
      <vt:lpstr>Office テーマ</vt:lpstr>
      <vt:lpstr>PowerPoint プレゼンテーション</vt:lpstr>
      <vt:lpstr>書類出力　テンプレート作成・編集</vt:lpstr>
      <vt:lpstr>書類出力　出力画面</vt:lpstr>
      <vt:lpstr>全店物件データ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CCC</dc:title>
  <dc:creator>竹内澄人</dc:creator>
  <cp:lastModifiedBy>竹内澄人</cp:lastModifiedBy>
  <cp:revision>112</cp:revision>
  <dcterms:created xsi:type="dcterms:W3CDTF">2020-10-06T08:25:03Z</dcterms:created>
  <dcterms:modified xsi:type="dcterms:W3CDTF">2021-05-13T04:15:25Z</dcterms:modified>
</cp:coreProperties>
</file>