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67" r:id="rId14"/>
    <p:sldId id="268" r:id="rId15"/>
    <p:sldId id="274" r:id="rId16"/>
    <p:sldId id="273" r:id="rId17"/>
    <p:sldId id="269" r:id="rId18"/>
    <p:sldId id="270" r:id="rId19"/>
    <p:sldId id="271" r:id="rId20"/>
    <p:sldId id="272"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a24822005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a2482200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18281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a24822005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a24822005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ca248220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ca248220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a24822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a24822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a2482200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a2482200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21474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00947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28571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8136056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99019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0527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4362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755308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068248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7788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34940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354005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35723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79904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18043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002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111355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52917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3/23/2021</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29640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hyperlink" Target="https://www.kaggle.com/emmarex/plantdisease" TargetMode="External"/><Relationship Id="rId4" Type="http://schemas.openxmlformats.org/officeDocument/2006/relationships/hyperlink" Target="http://www.wikepedia.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11772" y="102275"/>
            <a:ext cx="7564500" cy="903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en" sz="2630" dirty="0"/>
              <a:t>GOVERNMENT COLLEGE OF ENGINEERING NAGPUR</a:t>
            </a:r>
            <a:endParaRPr sz="2130" dirty="0"/>
          </a:p>
        </p:txBody>
      </p:sp>
      <p:sp>
        <p:nvSpPr>
          <p:cNvPr id="55" name="Google Shape;55;p13"/>
          <p:cNvSpPr txBox="1">
            <a:spLocks noGrp="1"/>
          </p:cNvSpPr>
          <p:nvPr>
            <p:ph type="subTitle" idx="1"/>
          </p:nvPr>
        </p:nvSpPr>
        <p:spPr>
          <a:xfrm>
            <a:off x="211772" y="2931325"/>
            <a:ext cx="8520600" cy="2109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400" dirty="0"/>
              <a:t>TEAM MEMBERS                        </a:t>
            </a:r>
            <a:endParaRPr sz="2100" dirty="0"/>
          </a:p>
          <a:p>
            <a:pPr marL="0" lvl="0" indent="0" algn="l" rtl="0">
              <a:lnSpc>
                <a:spcPct val="100000"/>
              </a:lnSpc>
              <a:spcBef>
                <a:spcPts val="0"/>
              </a:spcBef>
              <a:spcAft>
                <a:spcPts val="0"/>
              </a:spcAft>
              <a:buSzPts val="2800"/>
              <a:buNone/>
            </a:pPr>
            <a:endParaRPr sz="2400" dirty="0"/>
          </a:p>
          <a:p>
            <a:pPr marL="0" lvl="0" indent="0" algn="l" rtl="0">
              <a:lnSpc>
                <a:spcPct val="100000"/>
              </a:lnSpc>
              <a:spcBef>
                <a:spcPts val="0"/>
              </a:spcBef>
              <a:spcAft>
                <a:spcPts val="0"/>
              </a:spcAft>
              <a:buSzPts val="2800"/>
              <a:buNone/>
            </a:pPr>
            <a:r>
              <a:rPr lang="en" sz="2400" dirty="0"/>
              <a:t>1)VISHAL YADAV</a:t>
            </a:r>
            <a:endParaRPr sz="2400" dirty="0"/>
          </a:p>
          <a:p>
            <a:pPr marL="0" lvl="0" indent="0" algn="l" rtl="0">
              <a:lnSpc>
                <a:spcPct val="100000"/>
              </a:lnSpc>
              <a:spcBef>
                <a:spcPts val="0"/>
              </a:spcBef>
              <a:spcAft>
                <a:spcPts val="0"/>
              </a:spcAft>
              <a:buSzPts val="2800"/>
              <a:buNone/>
            </a:pPr>
            <a:r>
              <a:rPr lang="en" sz="2400" dirty="0"/>
              <a:t>2)AMAN SHARMA</a:t>
            </a:r>
            <a:endParaRPr sz="2400" dirty="0"/>
          </a:p>
          <a:p>
            <a:pPr marL="0" lvl="0" indent="0" algn="l" rtl="0">
              <a:lnSpc>
                <a:spcPct val="100000"/>
              </a:lnSpc>
              <a:spcBef>
                <a:spcPts val="0"/>
              </a:spcBef>
              <a:spcAft>
                <a:spcPts val="0"/>
              </a:spcAft>
              <a:buSzPts val="2800"/>
              <a:buNone/>
            </a:pPr>
            <a:r>
              <a:rPr lang="en" sz="2400" dirty="0"/>
              <a:t>3)ROHIT RAMTEKE</a:t>
            </a:r>
            <a:endParaRPr sz="2400" dirty="0"/>
          </a:p>
        </p:txBody>
      </p:sp>
      <p:pic>
        <p:nvPicPr>
          <p:cNvPr id="56" name="Google Shape;56;p13"/>
          <p:cNvPicPr preferRelativeResize="0"/>
          <p:nvPr/>
        </p:nvPicPr>
        <p:blipFill rotWithShape="1">
          <a:blip r:embed="rId3">
            <a:alphaModFix/>
          </a:blip>
          <a:srcRect/>
          <a:stretch/>
        </p:blipFill>
        <p:spPr>
          <a:xfrm>
            <a:off x="7412463" y="0"/>
            <a:ext cx="1519765" cy="1393054"/>
          </a:xfrm>
          <a:prstGeom prst="rect">
            <a:avLst/>
          </a:prstGeom>
          <a:noFill/>
          <a:ln>
            <a:noFill/>
          </a:ln>
        </p:spPr>
      </p:pic>
      <p:pic>
        <p:nvPicPr>
          <p:cNvPr id="1026" name="Picture 2" descr="New mobile app diagnoses crop diseases in the field and alerts rural  farmers | Penn State University">
            <a:extLst>
              <a:ext uri="{FF2B5EF4-FFF2-40B4-BE49-F238E27FC236}">
                <a16:creationId xmlns:a16="http://schemas.microsoft.com/office/drawing/2014/main" id="{984E38C4-8180-4F5C-B06B-EA82A9F697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771" y="1169985"/>
            <a:ext cx="2385090" cy="15966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6A92BA8-D4FD-4028-8658-41B8A18AA2F5}"/>
              </a:ext>
            </a:extLst>
          </p:cNvPr>
          <p:cNvPicPr>
            <a:picLocks noChangeAspect="1"/>
          </p:cNvPicPr>
          <p:nvPr/>
        </p:nvPicPr>
        <p:blipFill>
          <a:blip r:embed="rId5"/>
          <a:stretch>
            <a:fillRect/>
          </a:stretch>
        </p:blipFill>
        <p:spPr>
          <a:xfrm>
            <a:off x="2849868" y="1169985"/>
            <a:ext cx="2791921" cy="1596630"/>
          </a:xfrm>
          <a:prstGeom prst="rect">
            <a:avLst/>
          </a:prstGeom>
        </p:spPr>
      </p:pic>
      <p:pic>
        <p:nvPicPr>
          <p:cNvPr id="1030" name="Picture 6" descr="Crop Disease | Nebraska Extension in Lancaster County">
            <a:extLst>
              <a:ext uri="{FF2B5EF4-FFF2-40B4-BE49-F238E27FC236}">
                <a16:creationId xmlns:a16="http://schemas.microsoft.com/office/drawing/2014/main" id="{911C6CFE-9BF1-45B0-AECD-36D6FB8074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7110" y="1393054"/>
            <a:ext cx="2985118" cy="139305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2">
            <a:extLst>
              <a:ext uri="{FF2B5EF4-FFF2-40B4-BE49-F238E27FC236}">
                <a16:creationId xmlns:a16="http://schemas.microsoft.com/office/drawing/2014/main" id="{557F7935-8DD5-4B3B-AEBC-D79A9C2D436C}"/>
              </a:ext>
            </a:extLst>
          </p:cNvPr>
          <p:cNvSpPr txBox="1">
            <a:spLocks/>
          </p:cNvSpPr>
          <p:nvPr/>
        </p:nvSpPr>
        <p:spPr>
          <a:xfrm>
            <a:off x="3538154" y="3192211"/>
            <a:ext cx="5429451" cy="1588127"/>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 sz="4000" dirty="0"/>
              <a:t> </a:t>
            </a:r>
            <a:r>
              <a:rPr lang="en" sz="5400" dirty="0"/>
              <a:t>PLANT DISEASE DETECTION APP</a:t>
            </a:r>
            <a:endParaRPr lang="en-US" sz="5400" dirty="0">
              <a:solidFill>
                <a:schemeClr val="tx1">
                  <a:lumMod val="85000"/>
                  <a:lumOff val="15000"/>
                </a:schemeClr>
              </a:solidFill>
              <a:latin typeface="Roboto Black" panose="02000000000000000000" pitchFamily="2" charset="0"/>
              <a:ea typeface="Roboto Black"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SQLITE3</a:t>
            </a:r>
            <a:endParaRPr/>
          </a:p>
        </p:txBody>
      </p:sp>
      <p:sp>
        <p:nvSpPr>
          <p:cNvPr id="110" name="Google Shape;110;p2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dirty="0"/>
              <a:t>sqlite3 is a DBMS which can be integrated with python and has many useful features along with the basic CRUD operations. </a:t>
            </a:r>
            <a:endParaRPr dirty="0"/>
          </a:p>
          <a:p>
            <a:pPr marL="0" lvl="0" indent="0" algn="l" rtl="0">
              <a:lnSpc>
                <a:spcPct val="150000"/>
              </a:lnSpc>
              <a:spcBef>
                <a:spcPts val="0"/>
              </a:spcBef>
              <a:spcAft>
                <a:spcPts val="0"/>
              </a:spcAft>
              <a:buNone/>
            </a:pPr>
            <a:r>
              <a:rPr lang="en" dirty="0"/>
              <a:t>➢It is a very light but useful system and is supported on a wide range of platforms. </a:t>
            </a:r>
            <a:endParaRPr dirty="0"/>
          </a:p>
          <a:p>
            <a:pPr marL="0" lvl="0" indent="0" algn="l" rtl="0">
              <a:lnSpc>
                <a:spcPct val="150000"/>
              </a:lnSpc>
              <a:spcBef>
                <a:spcPts val="0"/>
              </a:spcBef>
              <a:spcAft>
                <a:spcPts val="0"/>
              </a:spcAft>
              <a:buNone/>
            </a:pPr>
            <a:r>
              <a:rPr lang="en" dirty="0"/>
              <a:t>➢It is also faster than many other DBMS systems.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6775"/>
              <a:buNone/>
            </a:pPr>
            <a:r>
              <a:rPr lang="en"/>
              <a:t> </a:t>
            </a:r>
            <a:r>
              <a:rPr lang="en" sz="1800"/>
              <a:t>DATA FLOW DIAGRAM</a:t>
            </a:r>
            <a:endParaRPr sz="1800"/>
          </a:p>
        </p:txBody>
      </p:sp>
      <p:sp>
        <p:nvSpPr>
          <p:cNvPr id="116" name="Google Shape;116;p23"/>
          <p:cNvSpPr txBox="1">
            <a:spLocks noGrp="1"/>
          </p:cNvSpPr>
          <p:nvPr>
            <p:ph type="body" idx="1"/>
          </p:nvPr>
        </p:nvSpPr>
        <p:spPr>
          <a:xfrm>
            <a:off x="311700" y="914175"/>
            <a:ext cx="8520600" cy="3857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en" sz="1400" dirty="0"/>
              <a:t>                     </a:t>
            </a:r>
            <a:endParaRPr sz="1400" dirty="0"/>
          </a:p>
        </p:txBody>
      </p:sp>
      <p:pic>
        <p:nvPicPr>
          <p:cNvPr id="3" name="Picture 2">
            <a:extLst>
              <a:ext uri="{FF2B5EF4-FFF2-40B4-BE49-F238E27FC236}">
                <a16:creationId xmlns:a16="http://schemas.microsoft.com/office/drawing/2014/main" id="{655ABACC-ADE5-4536-B7EF-0FCB0D8002B5}"/>
              </a:ext>
            </a:extLst>
          </p:cNvPr>
          <p:cNvPicPr>
            <a:picLocks noChangeAspect="1"/>
          </p:cNvPicPr>
          <p:nvPr/>
        </p:nvPicPr>
        <p:blipFill>
          <a:blip r:embed="rId3"/>
          <a:stretch>
            <a:fillRect/>
          </a:stretch>
        </p:blipFill>
        <p:spPr>
          <a:xfrm>
            <a:off x="152212" y="1152327"/>
            <a:ext cx="3439050" cy="3546148"/>
          </a:xfrm>
          <a:prstGeom prst="rect">
            <a:avLst/>
          </a:prstGeom>
        </p:spPr>
      </p:pic>
      <p:pic>
        <p:nvPicPr>
          <p:cNvPr id="7" name="Picture 6">
            <a:extLst>
              <a:ext uri="{FF2B5EF4-FFF2-40B4-BE49-F238E27FC236}">
                <a16:creationId xmlns:a16="http://schemas.microsoft.com/office/drawing/2014/main" id="{B152DD01-8C42-4CA1-A82A-5EA1BA213927}"/>
              </a:ext>
            </a:extLst>
          </p:cNvPr>
          <p:cNvPicPr>
            <a:picLocks noChangeAspect="1"/>
          </p:cNvPicPr>
          <p:nvPr/>
        </p:nvPicPr>
        <p:blipFill>
          <a:blip r:embed="rId4"/>
          <a:stretch>
            <a:fillRect/>
          </a:stretch>
        </p:blipFill>
        <p:spPr>
          <a:xfrm>
            <a:off x="3684908" y="1261963"/>
            <a:ext cx="5395294" cy="3326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6775"/>
              <a:buNone/>
            </a:pPr>
            <a:r>
              <a:rPr lang="en"/>
              <a:t> </a:t>
            </a:r>
            <a:r>
              <a:rPr lang="en" sz="1800"/>
              <a:t>DATA FLOW DIAGRAM</a:t>
            </a:r>
            <a:endParaRPr sz="1800"/>
          </a:p>
        </p:txBody>
      </p:sp>
      <p:sp>
        <p:nvSpPr>
          <p:cNvPr id="116" name="Google Shape;116;p23"/>
          <p:cNvSpPr txBox="1">
            <a:spLocks noGrp="1"/>
          </p:cNvSpPr>
          <p:nvPr>
            <p:ph type="body" idx="1"/>
          </p:nvPr>
        </p:nvSpPr>
        <p:spPr>
          <a:xfrm>
            <a:off x="311700" y="914175"/>
            <a:ext cx="8520600" cy="3857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en" sz="1400" dirty="0"/>
              <a:t>                     </a:t>
            </a:r>
            <a:endParaRPr sz="1400" dirty="0"/>
          </a:p>
        </p:txBody>
      </p:sp>
      <p:pic>
        <p:nvPicPr>
          <p:cNvPr id="4" name="Picture 3">
            <a:extLst>
              <a:ext uri="{FF2B5EF4-FFF2-40B4-BE49-F238E27FC236}">
                <a16:creationId xmlns:a16="http://schemas.microsoft.com/office/drawing/2014/main" id="{2093BFC2-A987-4750-8A03-40498309F2F8}"/>
              </a:ext>
            </a:extLst>
          </p:cNvPr>
          <p:cNvPicPr>
            <a:picLocks noChangeAspect="1"/>
          </p:cNvPicPr>
          <p:nvPr/>
        </p:nvPicPr>
        <p:blipFill>
          <a:blip r:embed="rId3"/>
          <a:stretch>
            <a:fillRect/>
          </a:stretch>
        </p:blipFill>
        <p:spPr>
          <a:xfrm>
            <a:off x="3225094" y="213983"/>
            <a:ext cx="4820323" cy="4715533"/>
          </a:xfrm>
          <a:prstGeom prst="rect">
            <a:avLst/>
          </a:prstGeom>
        </p:spPr>
      </p:pic>
    </p:spTree>
    <p:extLst>
      <p:ext uri="{BB962C8B-B14F-4D97-AF65-F5344CB8AC3E}">
        <p14:creationId xmlns:p14="http://schemas.microsoft.com/office/powerpoint/2010/main" val="2605297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6775"/>
              <a:buNone/>
            </a:pPr>
            <a:r>
              <a:rPr lang="en" dirty="0"/>
              <a:t> </a:t>
            </a:r>
            <a:r>
              <a:rPr lang="en-US" sz="1800" dirty="0"/>
              <a:t>Project  </a:t>
            </a:r>
            <a:r>
              <a:rPr lang="en" sz="1800" dirty="0"/>
              <a:t>HARDWARE REQUIREMENTS</a:t>
            </a:r>
            <a:endParaRPr sz="1800" dirty="0"/>
          </a:p>
        </p:txBody>
      </p:sp>
      <p:sp>
        <p:nvSpPr>
          <p:cNvPr id="122" name="Google Shape;122;p24"/>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endParaRPr lang="en-US" sz="1600" dirty="0"/>
          </a:p>
          <a:p>
            <a:pPr lvl="0" algn="l" rtl="0">
              <a:lnSpc>
                <a:spcPct val="150000"/>
              </a:lnSpc>
              <a:spcBef>
                <a:spcPts val="0"/>
              </a:spcBef>
              <a:spcAft>
                <a:spcPts val="0"/>
              </a:spcAft>
              <a:buSzPts val="1800"/>
              <a:buFont typeface="Wingdings" panose="05000000000000000000" pitchFamily="2" charset="2"/>
              <a:buChar char="Ø"/>
            </a:pPr>
            <a:r>
              <a:rPr lang="en-US" sz="1600" dirty="0" err="1"/>
              <a:t>Processsor</a:t>
            </a:r>
            <a:r>
              <a:rPr lang="en-US" sz="1600" dirty="0"/>
              <a:t> :- i3 (</a:t>
            </a:r>
            <a:r>
              <a:rPr lang="en-US" sz="1600" dirty="0" err="1"/>
              <a:t>Processsor</a:t>
            </a:r>
            <a:r>
              <a:rPr lang="en-US" sz="1600" dirty="0"/>
              <a:t>)</a:t>
            </a:r>
          </a:p>
          <a:p>
            <a:pPr lvl="0" algn="l" rtl="0">
              <a:lnSpc>
                <a:spcPct val="150000"/>
              </a:lnSpc>
              <a:spcBef>
                <a:spcPts val="0"/>
              </a:spcBef>
              <a:spcAft>
                <a:spcPts val="0"/>
              </a:spcAft>
              <a:buSzPts val="1800"/>
              <a:buFont typeface="Wingdings" panose="05000000000000000000" pitchFamily="2" charset="2"/>
              <a:buChar char="Ø"/>
            </a:pPr>
            <a:r>
              <a:rPr lang="en-US" sz="1600" dirty="0"/>
              <a:t>Ram:- 8GB Ram</a:t>
            </a:r>
          </a:p>
          <a:p>
            <a:pPr lvl="0" algn="l" rtl="0">
              <a:lnSpc>
                <a:spcPct val="150000"/>
              </a:lnSpc>
              <a:spcBef>
                <a:spcPts val="0"/>
              </a:spcBef>
              <a:spcAft>
                <a:spcPts val="0"/>
              </a:spcAft>
              <a:buSzPts val="1800"/>
              <a:buFont typeface="Wingdings" panose="05000000000000000000" pitchFamily="2" charset="2"/>
              <a:buChar char="Ø"/>
            </a:pPr>
            <a:r>
              <a:rPr lang="en-US" sz="1600" dirty="0"/>
              <a:t>O.S:- Windows</a:t>
            </a:r>
          </a:p>
          <a:p>
            <a:pPr lvl="0" algn="l" rtl="0">
              <a:lnSpc>
                <a:spcPct val="150000"/>
              </a:lnSpc>
              <a:spcBef>
                <a:spcPts val="0"/>
              </a:spcBef>
              <a:spcAft>
                <a:spcPts val="0"/>
              </a:spcAft>
              <a:buSzPts val="1800"/>
              <a:buFont typeface="Wingdings" panose="05000000000000000000" pitchFamily="2" charset="2"/>
              <a:buChar char="Ø"/>
            </a:pPr>
            <a:r>
              <a:rPr lang="en-US" sz="1600" dirty="0"/>
              <a:t>Hard disk 30GB</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268860"/>
              <a:buNone/>
            </a:pPr>
            <a:r>
              <a:rPr lang="en"/>
              <a:t> </a:t>
            </a:r>
            <a:r>
              <a:rPr lang="en" sz="1800"/>
              <a:t>SOFTWARE REQUIREMENTS</a:t>
            </a:r>
            <a:endParaRPr sz="1800"/>
          </a:p>
        </p:txBody>
      </p:sp>
      <p:sp>
        <p:nvSpPr>
          <p:cNvPr id="128" name="Google Shape;128;p25"/>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t>OPERATING SYSTEM: WINDOWS</a:t>
            </a:r>
            <a:endParaRPr sz="1400" dirty="0"/>
          </a:p>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t>ANDROID STUDIO</a:t>
            </a:r>
            <a:endParaRPr sz="1400" dirty="0"/>
          </a:p>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t>JDK,SDK</a:t>
            </a:r>
            <a:endParaRPr sz="1400" dirty="0"/>
          </a:p>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t>SQLITE3</a:t>
            </a:r>
            <a:endParaRPr sz="1400" dirty="0"/>
          </a:p>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t>SPYDER IDE</a:t>
            </a:r>
            <a:endParaRPr sz="1400" dirty="0"/>
          </a:p>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t>PROGRAMMING LANGUAGES:JAVA,PYTHON</a:t>
            </a:r>
            <a:endParaRPr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748A-C51C-4D2C-BCDC-E3BCF8224D67}"/>
              </a:ext>
            </a:extLst>
          </p:cNvPr>
          <p:cNvSpPr>
            <a:spLocks noGrp="1"/>
          </p:cNvSpPr>
          <p:nvPr>
            <p:ph type="title"/>
          </p:nvPr>
        </p:nvSpPr>
        <p:spPr>
          <a:xfrm>
            <a:off x="311700" y="274904"/>
            <a:ext cx="8520600" cy="572700"/>
          </a:xfrm>
        </p:spPr>
        <p:txBody>
          <a:bodyPr>
            <a:normAutofit fontScale="90000"/>
          </a:bodyPr>
          <a:lstStyle/>
          <a:p>
            <a:r>
              <a:rPr lang="en-IN" b="1" i="0" dirty="0">
                <a:solidFill>
                  <a:schemeClr val="tx1"/>
                </a:solidFill>
                <a:effectLst/>
                <a:latin typeface="-apple-system"/>
              </a:rPr>
              <a:t>How we built it</a:t>
            </a:r>
            <a:br>
              <a:rPr lang="en-IN" b="1" i="0" dirty="0">
                <a:solidFill>
                  <a:schemeClr val="tx1"/>
                </a:solidFill>
                <a:effectLst/>
                <a:latin typeface="-apple-system"/>
              </a:rPr>
            </a:br>
            <a:endParaRPr lang="en-IN" dirty="0">
              <a:solidFill>
                <a:schemeClr val="tx1"/>
              </a:solidFill>
            </a:endParaRPr>
          </a:p>
        </p:txBody>
      </p:sp>
      <p:sp>
        <p:nvSpPr>
          <p:cNvPr id="3" name="Text Placeholder 2">
            <a:extLst>
              <a:ext uri="{FF2B5EF4-FFF2-40B4-BE49-F238E27FC236}">
                <a16:creationId xmlns:a16="http://schemas.microsoft.com/office/drawing/2014/main" id="{3BA98C1E-C940-45A0-93CB-64AFE37165C2}"/>
              </a:ext>
            </a:extLst>
          </p:cNvPr>
          <p:cNvSpPr>
            <a:spLocks noGrp="1"/>
          </p:cNvSpPr>
          <p:nvPr>
            <p:ph type="body" idx="1"/>
          </p:nvPr>
        </p:nvSpPr>
        <p:spPr>
          <a:xfrm>
            <a:off x="311700" y="1004092"/>
            <a:ext cx="8520600" cy="4125774"/>
          </a:xfrm>
        </p:spPr>
        <p:txBody>
          <a:bodyPr>
            <a:normAutofit fontScale="92500" lnSpcReduction="10000"/>
          </a:bodyPr>
          <a:lstStyle/>
          <a:p>
            <a:pPr>
              <a:lnSpc>
                <a:spcPct val="120000"/>
              </a:lnSpc>
              <a:buFont typeface="Wingdings" panose="05000000000000000000" pitchFamily="2" charset="2"/>
              <a:buChar char="Ø"/>
            </a:pPr>
            <a:r>
              <a:rPr lang="en-US" b="1" i="0" dirty="0">
                <a:effectLst/>
                <a:latin typeface="-apple-system"/>
              </a:rPr>
              <a:t>The AI Model</a:t>
            </a:r>
          </a:p>
          <a:p>
            <a:pPr marL="114300" indent="0" algn="l">
              <a:lnSpc>
                <a:spcPct val="120000"/>
              </a:lnSpc>
              <a:buNone/>
            </a:pPr>
            <a:r>
              <a:rPr lang="en-US" b="0" i="0" dirty="0">
                <a:effectLst/>
                <a:latin typeface="-apple-system"/>
              </a:rPr>
              <a:t>We used convolution networks for image classification of the disease classes. We converted the model and optimized it using the </a:t>
            </a:r>
            <a:r>
              <a:rPr lang="en-US" b="0" i="0" dirty="0" err="1">
                <a:effectLst/>
                <a:latin typeface="-apple-system"/>
              </a:rPr>
              <a:t>tensorflowlite</a:t>
            </a:r>
            <a:r>
              <a:rPr lang="en-US" b="0" i="0" dirty="0">
                <a:effectLst/>
                <a:latin typeface="-apple-system"/>
              </a:rPr>
              <a:t> format to be used on the android application in memory and time-efficient manner. The </a:t>
            </a:r>
            <a:r>
              <a:rPr lang="en-US" b="0" i="0" dirty="0" err="1">
                <a:effectLst/>
                <a:latin typeface="-apple-system"/>
              </a:rPr>
              <a:t>tensorflowlite</a:t>
            </a:r>
            <a:r>
              <a:rPr lang="en-US" b="0" i="0" dirty="0">
                <a:effectLst/>
                <a:latin typeface="-apple-system"/>
              </a:rPr>
              <a:t> converts the large heavy deep learning models to a smaller and mobile hardware supportive format. It also quantizes the parametric learning weights to reduce the model file size. For example, we converted our convolution model file of 2mb to 200kbs without compromising on the performance of the model. All the database for this app is stored locally to avoid the requirement of internet connection for its usage. The user just needs to click the image of his plant and the app helps them out with the rest.</a:t>
            </a:r>
          </a:p>
          <a:p>
            <a:pPr marL="114300" indent="0" algn="l">
              <a:lnSpc>
                <a:spcPct val="120000"/>
              </a:lnSpc>
              <a:buNone/>
            </a:pPr>
            <a:endParaRPr lang="en-US" b="0" i="0" dirty="0">
              <a:effectLst/>
              <a:latin typeface="-apple-system"/>
            </a:endParaRPr>
          </a:p>
          <a:p>
            <a:pPr algn="l">
              <a:lnSpc>
                <a:spcPct val="120000"/>
              </a:lnSpc>
              <a:buFont typeface="Wingdings" panose="05000000000000000000" pitchFamily="2" charset="2"/>
              <a:buChar char="Ø"/>
            </a:pPr>
            <a:r>
              <a:rPr lang="en-US" b="1" i="0" dirty="0">
                <a:effectLst/>
                <a:latin typeface="-apple-system"/>
              </a:rPr>
              <a:t>The Android Application</a:t>
            </a:r>
          </a:p>
          <a:p>
            <a:pPr marL="114300" indent="0" algn="l">
              <a:lnSpc>
                <a:spcPct val="120000"/>
              </a:lnSpc>
              <a:buNone/>
            </a:pPr>
            <a:r>
              <a:rPr lang="en-US" b="0" i="0" dirty="0">
                <a:effectLst/>
                <a:latin typeface="-apple-system"/>
              </a:rPr>
              <a:t>The android application was developed using the android studio framework. The different phases of the application involve a live camera feed in the beginning. The user clicks an image from the camera feed. The application sends this image for preprocessing from where it is pushed as input to the AI model (The Magic Box). The AI model outputs the class of the plant and disease. We use this to pull out information about this plant and disease from our knowledge base. The application then displays all the relevant information about the prediction for the farmer's help.</a:t>
            </a:r>
          </a:p>
          <a:p>
            <a:endParaRPr lang="en-IN" dirty="0"/>
          </a:p>
        </p:txBody>
      </p:sp>
    </p:spTree>
    <p:extLst>
      <p:ext uri="{BB962C8B-B14F-4D97-AF65-F5344CB8AC3E}">
        <p14:creationId xmlns:p14="http://schemas.microsoft.com/office/powerpoint/2010/main" val="3105717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E5D3-62C5-4185-B655-289C3A7FA1B0}"/>
              </a:ext>
            </a:extLst>
          </p:cNvPr>
          <p:cNvSpPr>
            <a:spLocks noGrp="1"/>
          </p:cNvSpPr>
          <p:nvPr>
            <p:ph type="title"/>
          </p:nvPr>
        </p:nvSpPr>
        <p:spPr/>
        <p:txBody>
          <a:bodyPr>
            <a:normAutofit fontScale="90000"/>
          </a:bodyPr>
          <a:lstStyle/>
          <a:p>
            <a:r>
              <a:rPr lang="en-IN" dirty="0"/>
              <a:t>DEMO</a:t>
            </a:r>
            <a:br>
              <a:rPr lang="en-IN" dirty="0"/>
            </a:br>
            <a:endParaRPr lang="en-IN" dirty="0"/>
          </a:p>
        </p:txBody>
      </p:sp>
      <p:sp>
        <p:nvSpPr>
          <p:cNvPr id="3" name="Text Placeholder 2">
            <a:extLst>
              <a:ext uri="{FF2B5EF4-FFF2-40B4-BE49-F238E27FC236}">
                <a16:creationId xmlns:a16="http://schemas.microsoft.com/office/drawing/2014/main" id="{5175543A-D722-4DFD-B58C-7D8C9BA06EB2}"/>
              </a:ext>
            </a:extLst>
          </p:cNvPr>
          <p:cNvSpPr>
            <a:spLocks noGrp="1"/>
          </p:cNvSpPr>
          <p:nvPr>
            <p:ph type="body" idx="1"/>
          </p:nvPr>
        </p:nvSpPr>
        <p:spPr>
          <a:xfrm>
            <a:off x="74428" y="1789123"/>
            <a:ext cx="4100812" cy="964710"/>
          </a:xfrm>
        </p:spPr>
        <p:txBody>
          <a:bodyPr>
            <a:normAutofit lnSpcReduction="10000"/>
          </a:bodyPr>
          <a:lstStyle/>
          <a:p>
            <a:pPr algn="l">
              <a:buFont typeface="+mj-lt"/>
              <a:buAutoNum type="arabicPeriod"/>
            </a:pPr>
            <a:r>
              <a:rPr lang="en-US" b="0" i="0" dirty="0">
                <a:effectLst/>
                <a:latin typeface="-apple-system"/>
              </a:rPr>
              <a:t>install the app.</a:t>
            </a:r>
          </a:p>
          <a:p>
            <a:pPr algn="l">
              <a:buFont typeface="+mj-lt"/>
              <a:buAutoNum type="arabicPeriod"/>
            </a:pPr>
            <a:r>
              <a:rPr lang="en-US" b="0" i="0" dirty="0">
                <a:effectLst/>
                <a:latin typeface="-apple-system"/>
              </a:rPr>
              <a:t>Start taking images</a:t>
            </a:r>
          </a:p>
          <a:p>
            <a:pPr>
              <a:buFont typeface="+mj-lt"/>
              <a:buAutoNum type="arabicPeriod"/>
            </a:pPr>
            <a:r>
              <a:rPr lang="en-US" b="0" i="0" dirty="0">
                <a:effectLst/>
                <a:latin typeface="-apple-system"/>
              </a:rPr>
              <a:t>getting predictions.</a:t>
            </a:r>
          </a:p>
          <a:p>
            <a:pPr algn="l">
              <a:buFont typeface="+mj-lt"/>
              <a:buAutoNum type="arabicPeriod"/>
            </a:pPr>
            <a:endParaRPr lang="en-US" b="0" i="0" dirty="0">
              <a:effectLst/>
              <a:latin typeface="-apple-system"/>
            </a:endParaRPr>
          </a:p>
        </p:txBody>
      </p:sp>
      <p:pic>
        <p:nvPicPr>
          <p:cNvPr id="1029" name="Picture 5">
            <a:extLst>
              <a:ext uri="{FF2B5EF4-FFF2-40B4-BE49-F238E27FC236}">
                <a16:creationId xmlns:a16="http://schemas.microsoft.com/office/drawing/2014/main" id="{162EEDF9-1FE0-49A6-B094-B1B4B5435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987" y="0"/>
            <a:ext cx="2894013"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D6359D6A-D300-4392-8BED-6EF5848AD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993" y="0"/>
            <a:ext cx="289401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487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6775"/>
              <a:buNone/>
            </a:pPr>
            <a:r>
              <a:rPr lang="en"/>
              <a:t> </a:t>
            </a:r>
            <a:r>
              <a:rPr lang="en" sz="1800"/>
              <a:t>BENEFITED MULTITUDE</a:t>
            </a:r>
            <a:endParaRPr sz="1800"/>
          </a:p>
        </p:txBody>
      </p:sp>
      <p:sp>
        <p:nvSpPr>
          <p:cNvPr id="134" name="Google Shape;134;p26"/>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lvl="0" algn="l" rtl="0">
              <a:lnSpc>
                <a:spcPct val="200000"/>
              </a:lnSpc>
              <a:spcBef>
                <a:spcPts val="0"/>
              </a:spcBef>
              <a:spcAft>
                <a:spcPts val="0"/>
              </a:spcAft>
              <a:buSzPts val="1800"/>
              <a:buFont typeface="Wingdings" panose="05000000000000000000" pitchFamily="2" charset="2"/>
              <a:buChar char="Ø"/>
            </a:pPr>
            <a:r>
              <a:rPr lang="en" dirty="0"/>
              <a:t>Majority of farmer will be benefitted by this app.</a:t>
            </a:r>
            <a:endParaRPr dirty="0"/>
          </a:p>
          <a:p>
            <a:pPr lvl="0" algn="l" rtl="0">
              <a:lnSpc>
                <a:spcPct val="200000"/>
              </a:lnSpc>
              <a:spcBef>
                <a:spcPts val="0"/>
              </a:spcBef>
              <a:spcAft>
                <a:spcPts val="0"/>
              </a:spcAft>
              <a:buSzPts val="1800"/>
              <a:buFont typeface="Wingdings" panose="05000000000000000000" pitchFamily="2" charset="2"/>
              <a:buChar char="Ø"/>
            </a:pPr>
            <a:r>
              <a:rPr lang="en" dirty="0"/>
              <a:t>People who work with plants will also be benefitted.</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295481"/>
              <a:buNone/>
            </a:pPr>
            <a:r>
              <a:rPr lang="en"/>
              <a:t> </a:t>
            </a:r>
            <a:r>
              <a:rPr lang="en" sz="2020"/>
              <a:t>FUTURE SCOPE </a:t>
            </a:r>
            <a:endParaRPr sz="2020"/>
          </a:p>
        </p:txBody>
      </p:sp>
      <p:sp>
        <p:nvSpPr>
          <p:cNvPr id="140" name="Google Shape;140;p27"/>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lvl="0" algn="l" rtl="0">
              <a:lnSpc>
                <a:spcPct val="150000"/>
              </a:lnSpc>
              <a:spcBef>
                <a:spcPts val="0"/>
              </a:spcBef>
              <a:spcAft>
                <a:spcPts val="0"/>
              </a:spcAft>
              <a:buSzPts val="1800"/>
              <a:buFont typeface="Wingdings" panose="05000000000000000000" pitchFamily="2" charset="2"/>
              <a:buChar char="Ø"/>
            </a:pPr>
            <a:r>
              <a:rPr lang="en" dirty="0"/>
              <a:t>In future will will be expanding our project so that it should be able to predict diseases in more that three plants .</a:t>
            </a:r>
          </a:p>
          <a:p>
            <a:pPr algn="l">
              <a:lnSpc>
                <a:spcPct val="150000"/>
              </a:lnSpc>
              <a:buFont typeface="Wingdings" panose="05000000000000000000" pitchFamily="2" charset="2"/>
              <a:buChar char="Ø"/>
            </a:pPr>
            <a:r>
              <a:rPr lang="en-US" b="0" i="0" dirty="0">
                <a:effectLst/>
              </a:rPr>
              <a:t>Integrating climate data for crop yield prediction and recommendations.</a:t>
            </a:r>
          </a:p>
          <a:p>
            <a:pPr algn="l">
              <a:lnSpc>
                <a:spcPct val="150000"/>
              </a:lnSpc>
              <a:buFont typeface="Wingdings" panose="05000000000000000000" pitchFamily="2" charset="2"/>
              <a:buChar char="Ø"/>
            </a:pPr>
            <a:r>
              <a:rPr lang="en-US" b="0" i="0" dirty="0">
                <a:effectLst/>
              </a:rPr>
              <a:t>Chatbot for </a:t>
            </a:r>
            <a:r>
              <a:rPr lang="en-US" b="0" i="0" dirty="0" err="1">
                <a:effectLst/>
              </a:rPr>
              <a:t>personalised</a:t>
            </a:r>
            <a:r>
              <a:rPr lang="en-US" b="0" i="0" dirty="0">
                <a:effectLst/>
              </a:rPr>
              <a:t> help.</a:t>
            </a:r>
          </a:p>
          <a:p>
            <a:pPr algn="l">
              <a:lnSpc>
                <a:spcPct val="150000"/>
              </a:lnSpc>
              <a:buFont typeface="Wingdings" panose="05000000000000000000" pitchFamily="2" charset="2"/>
              <a:buChar char="Ø"/>
            </a:pPr>
            <a:r>
              <a:rPr lang="en-US" b="0" i="0" dirty="0">
                <a:effectLst/>
              </a:rPr>
              <a:t>Ordering fertilizer from ecommerce site.</a:t>
            </a:r>
          </a:p>
          <a:p>
            <a:pPr algn="l">
              <a:lnSpc>
                <a:spcPct val="150000"/>
              </a:lnSpc>
              <a:buFont typeface="Wingdings" panose="05000000000000000000" pitchFamily="2" charset="2"/>
              <a:buChar char="Ø"/>
            </a:pPr>
            <a:r>
              <a:rPr lang="en-US" b="0" i="0" dirty="0">
                <a:effectLst/>
              </a:rPr>
              <a:t>Setting reminder for pesticides/watering </a:t>
            </a:r>
            <a:r>
              <a:rPr lang="en-US" b="0" i="0" dirty="0" err="1">
                <a:effectLst/>
              </a:rPr>
              <a:t>etc</a:t>
            </a:r>
            <a:endParaRPr lang="en-US" b="0" i="0" dirty="0">
              <a:effectLst/>
            </a:endParaRPr>
          </a:p>
          <a:p>
            <a:pPr algn="l">
              <a:lnSpc>
                <a:spcPct val="150000"/>
              </a:lnSpc>
              <a:buFont typeface="Wingdings" panose="05000000000000000000" pitchFamily="2" charset="2"/>
              <a:buChar char="Ø"/>
            </a:pPr>
            <a:r>
              <a:rPr lang="en-US" b="0" i="0" dirty="0">
                <a:effectLst/>
              </a:rPr>
              <a:t>Advising on best practices.</a:t>
            </a:r>
          </a:p>
          <a:p>
            <a:pPr marL="457200" lvl="0" indent="-342900" algn="l" rtl="0">
              <a:lnSpc>
                <a:spcPct val="115000"/>
              </a:lnSpc>
              <a:spcBef>
                <a:spcPts val="0"/>
              </a:spcBef>
              <a:spcAft>
                <a:spcPts val="0"/>
              </a:spcAft>
              <a:buSzPts val="1800"/>
              <a:buChar char="●"/>
            </a:pPr>
            <a:endParaRPr dirty="0"/>
          </a:p>
          <a:p>
            <a:pPr marL="457200" lvl="0" indent="0" algn="l" rtl="0">
              <a:lnSpc>
                <a:spcPct val="115000"/>
              </a:lnSpc>
              <a:spcBef>
                <a:spcPts val="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46" name="Google Shape;146;p28"/>
          <p:cNvSpPr txBox="1">
            <a:spLocks noGrp="1"/>
          </p:cNvSpPr>
          <p:nvPr>
            <p:ph type="body" idx="1"/>
          </p:nvPr>
        </p:nvSpPr>
        <p:spPr>
          <a:prstGeom prst="rect">
            <a:avLst/>
          </a:prstGeom>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Ø"/>
            </a:pPr>
            <a:r>
              <a:rPr lang="en" u="sng" dirty="0">
                <a:solidFill>
                  <a:schemeClr val="hlink"/>
                </a:solidFill>
                <a:hlinkClick r:id="rId3"/>
              </a:rPr>
              <a:t>www.google.com</a:t>
            </a:r>
            <a:endParaRPr dirty="0"/>
          </a:p>
          <a:p>
            <a:pPr lvl="0" algn="l" rtl="0">
              <a:spcBef>
                <a:spcPts val="0"/>
              </a:spcBef>
              <a:spcAft>
                <a:spcPts val="0"/>
              </a:spcAft>
              <a:buSzPts val="1800"/>
              <a:buFont typeface="Wingdings" panose="05000000000000000000" pitchFamily="2" charset="2"/>
              <a:buChar char="Ø"/>
            </a:pPr>
            <a:r>
              <a:rPr lang="en" u="sng" dirty="0">
                <a:solidFill>
                  <a:schemeClr val="hlink"/>
                </a:solidFill>
                <a:hlinkClick r:id="rId4"/>
              </a:rPr>
              <a:t>www.wikepedia.com</a:t>
            </a:r>
            <a:endParaRPr dirty="0"/>
          </a:p>
          <a:p>
            <a:pPr lvl="0" algn="l" rtl="0">
              <a:spcBef>
                <a:spcPts val="0"/>
              </a:spcBef>
              <a:spcAft>
                <a:spcPts val="0"/>
              </a:spcAft>
              <a:buSzPts val="1800"/>
              <a:buFont typeface="Wingdings" panose="05000000000000000000" pitchFamily="2" charset="2"/>
              <a:buChar char="Ø"/>
            </a:pPr>
            <a:r>
              <a:rPr lang="en" dirty="0">
                <a:hlinkClick r:id="rId5"/>
              </a:rPr>
              <a:t>https://www.kaggle.com/emmarex/plantdisease</a:t>
            </a:r>
            <a:endParaRPr lang="en" dirty="0"/>
          </a:p>
          <a:p>
            <a:pPr lvl="0" algn="l" rtl="0">
              <a:spcBef>
                <a:spcPts val="0"/>
              </a:spcBef>
              <a:spcAft>
                <a:spcPts val="0"/>
              </a:spcAft>
              <a:buSzPts val="1800"/>
              <a:buFont typeface="Wingdings" panose="05000000000000000000" pitchFamily="2" charset="2"/>
              <a:buChar char="Ø"/>
            </a:pPr>
            <a:r>
              <a:rPr lang="en-US" dirty="0"/>
              <a:t>Plant Disease Detection using Ai Techniques (IJSRD/Vol. 7/Issue 12/2020/27)</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0" y="291325"/>
            <a:ext cx="8520600" cy="592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Contents</a:t>
            </a:r>
            <a:endParaRPr dirty="0"/>
          </a:p>
        </p:txBody>
      </p:sp>
      <p:sp>
        <p:nvSpPr>
          <p:cNvPr id="62" name="Google Shape;62;p14"/>
          <p:cNvSpPr txBox="1">
            <a:spLocks noGrp="1"/>
          </p:cNvSpPr>
          <p:nvPr>
            <p:ph type="subTitle" idx="1"/>
          </p:nvPr>
        </p:nvSpPr>
        <p:spPr>
          <a:xfrm>
            <a:off x="382025" y="994550"/>
            <a:ext cx="8520600" cy="37269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latin typeface="Calibri" panose="020F0502020204030204" pitchFamily="34" charset="0"/>
                <a:cs typeface="Calibri" panose="020F0502020204030204" pitchFamily="34" charset="0"/>
              </a:rPr>
              <a:t>Introduction</a:t>
            </a:r>
            <a:endParaRPr sz="1400" dirty="0">
              <a:latin typeface="Calibri" panose="020F0502020204030204" pitchFamily="34" charset="0"/>
              <a:cs typeface="Calibri" panose="020F0502020204030204" pitchFamily="34" charset="0"/>
            </a:endParaRPr>
          </a:p>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latin typeface="Calibri" panose="020F0502020204030204" pitchFamily="34" charset="0"/>
                <a:cs typeface="Calibri" panose="020F0502020204030204" pitchFamily="34" charset="0"/>
              </a:rPr>
              <a:t>Problem statement</a:t>
            </a:r>
            <a:endParaRPr sz="1400" dirty="0">
              <a:latin typeface="Calibri" panose="020F0502020204030204" pitchFamily="34" charset="0"/>
              <a:cs typeface="Calibri" panose="020F0502020204030204" pitchFamily="34" charset="0"/>
            </a:endParaRPr>
          </a:p>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latin typeface="Calibri" panose="020F0502020204030204" pitchFamily="34" charset="0"/>
                <a:cs typeface="Calibri" panose="020F0502020204030204" pitchFamily="34" charset="0"/>
              </a:rPr>
              <a:t>Problem statement description</a:t>
            </a:r>
            <a:endParaRPr sz="1400" dirty="0">
              <a:latin typeface="Calibri" panose="020F0502020204030204" pitchFamily="34" charset="0"/>
              <a:cs typeface="Calibri" panose="020F0502020204030204" pitchFamily="34" charset="0"/>
            </a:endParaRPr>
          </a:p>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latin typeface="Calibri" panose="020F0502020204030204" pitchFamily="34" charset="0"/>
                <a:cs typeface="Calibri" panose="020F0502020204030204" pitchFamily="34" charset="0"/>
              </a:rPr>
              <a:t>Problem with existing system</a:t>
            </a:r>
            <a:endParaRPr sz="1400" dirty="0">
              <a:latin typeface="Calibri" panose="020F0502020204030204" pitchFamily="34" charset="0"/>
              <a:cs typeface="Calibri" panose="020F0502020204030204" pitchFamily="34" charset="0"/>
            </a:endParaRPr>
          </a:p>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latin typeface="Calibri" panose="020F0502020204030204" pitchFamily="34" charset="0"/>
                <a:cs typeface="Calibri" panose="020F0502020204030204" pitchFamily="34" charset="0"/>
              </a:rPr>
              <a:t>Modules</a:t>
            </a:r>
            <a:endParaRPr sz="1400" dirty="0">
              <a:latin typeface="Calibri" panose="020F0502020204030204" pitchFamily="34" charset="0"/>
              <a:cs typeface="Calibri" panose="020F0502020204030204" pitchFamily="34" charset="0"/>
            </a:endParaRPr>
          </a:p>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latin typeface="Calibri" panose="020F0502020204030204" pitchFamily="34" charset="0"/>
                <a:cs typeface="Calibri" panose="020F0502020204030204" pitchFamily="34" charset="0"/>
              </a:rPr>
              <a:t>Data flow diagram</a:t>
            </a:r>
            <a:endParaRPr sz="1400" dirty="0">
              <a:latin typeface="Calibri" panose="020F0502020204030204" pitchFamily="34" charset="0"/>
              <a:cs typeface="Calibri" panose="020F0502020204030204" pitchFamily="34" charset="0"/>
            </a:endParaRPr>
          </a:p>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latin typeface="Calibri" panose="020F0502020204030204" pitchFamily="34" charset="0"/>
                <a:cs typeface="Calibri" panose="020F0502020204030204" pitchFamily="34" charset="0"/>
              </a:rPr>
              <a:t>Hardware and software requirements</a:t>
            </a:r>
            <a:endParaRPr sz="1400" dirty="0">
              <a:latin typeface="Calibri" panose="020F0502020204030204" pitchFamily="34" charset="0"/>
              <a:cs typeface="Calibri" panose="020F0502020204030204" pitchFamily="34" charset="0"/>
            </a:endParaRPr>
          </a:p>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latin typeface="Calibri" panose="020F0502020204030204" pitchFamily="34" charset="0"/>
                <a:cs typeface="Calibri" panose="020F0502020204030204" pitchFamily="34" charset="0"/>
              </a:rPr>
              <a:t>Benefitted multitude </a:t>
            </a:r>
            <a:endParaRPr sz="1400" dirty="0">
              <a:latin typeface="Calibri" panose="020F0502020204030204" pitchFamily="34" charset="0"/>
              <a:cs typeface="Calibri" panose="020F0502020204030204" pitchFamily="34" charset="0"/>
            </a:endParaRPr>
          </a:p>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latin typeface="Calibri" panose="020F0502020204030204" pitchFamily="34" charset="0"/>
                <a:cs typeface="Calibri" panose="020F0502020204030204" pitchFamily="34" charset="0"/>
              </a:rPr>
              <a:t>Future scope</a:t>
            </a:r>
            <a:endParaRPr sz="1400" dirty="0">
              <a:latin typeface="Calibri" panose="020F0502020204030204" pitchFamily="34" charset="0"/>
              <a:cs typeface="Calibri" panose="020F0502020204030204" pitchFamily="34" charset="0"/>
            </a:endParaRPr>
          </a:p>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latin typeface="Calibri" panose="020F0502020204030204" pitchFamily="34" charset="0"/>
                <a:cs typeface="Calibri" panose="020F0502020204030204" pitchFamily="34" charset="0"/>
              </a:rPr>
              <a:t>references</a:t>
            </a:r>
            <a:endParaRPr sz="14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body" idx="1"/>
          </p:nvPr>
        </p:nvSpPr>
        <p:spPr>
          <a:xfrm>
            <a:off x="231325" y="1758025"/>
            <a:ext cx="8520600" cy="280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                                           </a:t>
            </a:r>
            <a:r>
              <a:rPr lang="en" sz="2400"/>
              <a:t>THANK YOU </a:t>
            </a:r>
            <a:endParaRPr sz="2400"/>
          </a:p>
          <a:p>
            <a:pPr marL="0" lvl="0" indent="0" algn="l" rtl="0">
              <a:lnSpc>
                <a:spcPct val="115000"/>
              </a:lnSpc>
              <a:spcBef>
                <a:spcPts val="1200"/>
              </a:spcBef>
              <a:spcAft>
                <a:spcPts val="1200"/>
              </a:spcAft>
              <a:buSzPts val="1800"/>
              <a:buNone/>
            </a:pPr>
            <a:r>
              <a:rPr lang="en" sz="2400"/>
              <a:t>                         OPEN FOR QUESTIONS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98878"/>
              <a:buNone/>
            </a:pPr>
            <a:r>
              <a:rPr lang="en" dirty="0"/>
              <a:t>          </a:t>
            </a:r>
            <a:r>
              <a:rPr lang="en" sz="2911" dirty="0"/>
              <a:t>PLANT DISEASE DETECTION APP</a:t>
            </a:r>
            <a:endParaRPr sz="2911" dirty="0"/>
          </a:p>
        </p:txBody>
      </p:sp>
      <p:sp>
        <p:nvSpPr>
          <p:cNvPr id="68" name="Google Shape;68;p15"/>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t>Timely and correct identification of disease when it first appears is a critical step for efficient disease management.</a:t>
            </a:r>
            <a:endParaRPr sz="1400" dirty="0"/>
          </a:p>
          <a:p>
            <a:pPr marL="457200" lvl="0" indent="-317500" algn="l" rtl="0">
              <a:lnSpc>
                <a:spcPct val="150000"/>
              </a:lnSpc>
              <a:spcBef>
                <a:spcPts val="0"/>
              </a:spcBef>
              <a:spcAft>
                <a:spcPts val="0"/>
              </a:spcAft>
              <a:buSzPts val="1400"/>
              <a:buFont typeface="Wingdings" panose="05000000000000000000" pitchFamily="2" charset="2"/>
              <a:buChar char="Ø"/>
            </a:pPr>
            <a:r>
              <a:rPr lang="en" sz="1400" dirty="0"/>
              <a:t>An app can be developed that the farmer can have on their smartphone with the following capabilities</a:t>
            </a:r>
            <a:endParaRPr sz="1400" dirty="0"/>
          </a:p>
          <a:p>
            <a:pPr marL="914400" lvl="0" indent="0" algn="l" rtl="0">
              <a:lnSpc>
                <a:spcPct val="150000"/>
              </a:lnSpc>
              <a:spcBef>
                <a:spcPts val="0"/>
              </a:spcBef>
              <a:spcAft>
                <a:spcPts val="0"/>
              </a:spcAft>
              <a:buNone/>
            </a:pPr>
            <a:r>
              <a:rPr lang="en" sz="1400" dirty="0"/>
              <a:t>1)identify the type of plant</a:t>
            </a:r>
            <a:endParaRPr sz="1400" dirty="0"/>
          </a:p>
          <a:p>
            <a:pPr marL="914400" lvl="0" indent="0" algn="l" rtl="0">
              <a:lnSpc>
                <a:spcPct val="150000"/>
              </a:lnSpc>
              <a:spcBef>
                <a:spcPts val="0"/>
              </a:spcBef>
              <a:spcAft>
                <a:spcPts val="0"/>
              </a:spcAft>
              <a:buNone/>
            </a:pPr>
            <a:r>
              <a:rPr lang="en" sz="1400" dirty="0"/>
              <a:t>2)Identify if the plant has disease or healthy.</a:t>
            </a:r>
            <a:endParaRPr sz="1400" dirty="0"/>
          </a:p>
          <a:p>
            <a:pPr marL="914400" lvl="0" indent="0" algn="l" rtl="0">
              <a:lnSpc>
                <a:spcPct val="150000"/>
              </a:lnSpc>
              <a:spcBef>
                <a:spcPts val="0"/>
              </a:spcBef>
              <a:spcAft>
                <a:spcPts val="0"/>
              </a:spcAft>
              <a:buNone/>
            </a:pPr>
            <a:r>
              <a:rPr lang="en" sz="1400" dirty="0"/>
              <a:t>3)In case the leaves are affected by disease classify the disease.</a:t>
            </a:r>
            <a:endParaRPr sz="1400" dirty="0"/>
          </a:p>
          <a:p>
            <a:pPr marL="914400" lvl="0" indent="0" algn="l" rtl="0">
              <a:lnSpc>
                <a:spcPct val="150000"/>
              </a:lnSpc>
              <a:spcBef>
                <a:spcPts val="0"/>
              </a:spcBef>
              <a:spcAft>
                <a:spcPts val="0"/>
              </a:spcAft>
              <a:buNone/>
            </a:pPr>
            <a:r>
              <a:rPr lang="en" sz="1400" dirty="0"/>
              <a:t>4)Provides treatment options(Pulls the information from the database with links to online sources)</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STATEMENT </a:t>
            </a:r>
            <a:endParaRPr/>
          </a:p>
        </p:txBody>
      </p:sp>
      <p:sp>
        <p:nvSpPr>
          <p:cNvPr id="74" name="Google Shape;74;p16"/>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285750" indent="-285750">
              <a:buFont typeface="Wingdings" panose="05000000000000000000" pitchFamily="2" charset="2"/>
              <a:buChar char="Ø"/>
            </a:pPr>
            <a:r>
              <a:rPr lang="en" dirty="0"/>
              <a:t>TO CREATE A PLANT DISEASE DETECTION APP AND SUGGEST REMEDIES FOR THAT.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STATEMENT DESCRIPTION</a:t>
            </a:r>
            <a:endParaRPr/>
          </a:p>
        </p:txBody>
      </p:sp>
      <p:sp>
        <p:nvSpPr>
          <p:cNvPr id="80" name="Google Shape;80;p17"/>
          <p:cNvSpPr txBox="1">
            <a:spLocks noGrp="1"/>
          </p:cNvSpPr>
          <p:nvPr>
            <p:ph type="body" idx="1"/>
          </p:nvPr>
        </p:nvSpPr>
        <p:spPr>
          <a:xfrm>
            <a:off x="311700" y="1152475"/>
            <a:ext cx="8520600" cy="3440790"/>
          </a:xfrm>
          <a:prstGeom prst="rect">
            <a:avLst/>
          </a:prstGeom>
          <a:noFill/>
          <a:ln>
            <a:noFill/>
          </a:ln>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Font typeface="Wingdings" panose="05000000000000000000" pitchFamily="2" charset="2"/>
              <a:buChar char="Ø"/>
            </a:pPr>
            <a:r>
              <a:rPr lang="en" sz="1600" dirty="0"/>
              <a:t>Agriculture plays a critical role in providing food supply for growing population of the world.</a:t>
            </a:r>
            <a:endParaRPr sz="1600" dirty="0"/>
          </a:p>
          <a:p>
            <a:pPr marL="457200" lvl="0" indent="-330200" algn="l" rtl="0">
              <a:lnSpc>
                <a:spcPct val="200000"/>
              </a:lnSpc>
              <a:spcBef>
                <a:spcPts val="0"/>
              </a:spcBef>
              <a:spcAft>
                <a:spcPts val="0"/>
              </a:spcAft>
              <a:buSzPts val="1600"/>
              <a:buFont typeface="Wingdings" panose="05000000000000000000" pitchFamily="2" charset="2"/>
              <a:buChar char="Ø"/>
            </a:pPr>
            <a:r>
              <a:rPr lang="en" sz="1600" dirty="0"/>
              <a:t>Annual global food supply loss due to plants diseased is 40%, on average.</a:t>
            </a:r>
            <a:endParaRPr sz="1600" dirty="0"/>
          </a:p>
          <a:p>
            <a:pPr marL="457200" lvl="0" indent="-330200" algn="l" rtl="0">
              <a:lnSpc>
                <a:spcPct val="200000"/>
              </a:lnSpc>
              <a:spcBef>
                <a:spcPts val="0"/>
              </a:spcBef>
              <a:spcAft>
                <a:spcPts val="0"/>
              </a:spcAft>
              <a:buSzPts val="1600"/>
              <a:buFont typeface="Wingdings" panose="05000000000000000000" pitchFamily="2" charset="2"/>
              <a:buChar char="Ø"/>
            </a:pPr>
            <a:r>
              <a:rPr lang="en" sz="1600" dirty="0"/>
              <a:t>Sometimes farmers can loose almost 100% of the crop due to plant diseases.This makes crop disease a major threat to food security around the world. </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25585"/>
              <a:buNone/>
            </a:pPr>
            <a:r>
              <a:rPr lang="en"/>
              <a:t>     </a:t>
            </a:r>
            <a:r>
              <a:rPr lang="en" sz="2688"/>
              <a:t>PROBLEM WITH EXISTING SYSTEM</a:t>
            </a:r>
            <a:endParaRPr sz="2688"/>
          </a:p>
        </p:txBody>
      </p:sp>
      <p:sp>
        <p:nvSpPr>
          <p:cNvPr id="86" name="Google Shape;86;p18"/>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a:lnSpc>
                <a:spcPct val="200000"/>
              </a:lnSpc>
              <a:buFont typeface="Wingdings" panose="05000000000000000000" pitchFamily="2" charset="2"/>
              <a:buChar char="Ø"/>
            </a:pPr>
            <a:r>
              <a:rPr lang="en" dirty="0"/>
              <a:t>THE TRADITIONAL METHOD OF DETECTING DISEASE IN PLANTS REQUIRE LARGE MANPOWER,MORE PROCESSING TIME,EXTENSIVE KNOWLEDGE AND SKILLS ABOUT PLANT DISEASES.</a:t>
            </a:r>
            <a:endParaRPr dirty="0"/>
          </a:p>
          <a:p>
            <a:pPr>
              <a:lnSpc>
                <a:spcPct val="200000"/>
              </a:lnSpc>
              <a:buFont typeface="Wingdings" panose="05000000000000000000" pitchFamily="2" charset="2"/>
              <a:buChar char="Ø"/>
            </a:pPr>
            <a:r>
              <a:rPr lang="en" dirty="0"/>
              <a:t>FARMERS ARE ALSO NOT THAT MUCH AWARE OF THE REMEDIES THAT CAN BE TAKEN TO PREVENT THOSE DISEASES.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25585"/>
              <a:buNone/>
            </a:pPr>
            <a:r>
              <a:rPr lang="en"/>
              <a:t>  </a:t>
            </a:r>
            <a:r>
              <a:rPr lang="en" sz="2688"/>
              <a:t>MODULES </a:t>
            </a:r>
            <a:endParaRPr sz="2688"/>
          </a:p>
        </p:txBody>
      </p:sp>
      <p:sp>
        <p:nvSpPr>
          <p:cNvPr id="92" name="Google Shape;92;p19"/>
          <p:cNvSpPr txBox="1">
            <a:spLocks noGrp="1"/>
          </p:cNvSpPr>
          <p:nvPr>
            <p:ph type="body" idx="1"/>
          </p:nvPr>
        </p:nvSpPr>
        <p:spPr>
          <a:prstGeom prst="rect">
            <a:avLst/>
          </a:prstGeom>
          <a:noFill/>
          <a:ln>
            <a:noFill/>
          </a:ln>
        </p:spPr>
        <p:txBody>
          <a:bodyPr spcFirstLastPara="1" wrap="square" lIns="91425" tIns="91425" rIns="91425" bIns="91425" anchor="t" anchorCtr="0">
            <a:normAutofit lnSpcReduction="10000"/>
          </a:bodyPr>
          <a:lstStyle/>
          <a:p>
            <a:pPr lvl="0" algn="l" rtl="0">
              <a:lnSpc>
                <a:spcPct val="200000"/>
              </a:lnSpc>
              <a:spcBef>
                <a:spcPts val="0"/>
              </a:spcBef>
              <a:spcAft>
                <a:spcPts val="0"/>
              </a:spcAft>
              <a:buSzPts val="1800"/>
              <a:buFont typeface="Wingdings" panose="05000000000000000000" pitchFamily="2" charset="2"/>
              <a:buChar char="Ø"/>
            </a:pPr>
            <a:r>
              <a:rPr lang="en" sz="1800" dirty="0">
                <a:latin typeface="Calibri" panose="020F0502020204030204" pitchFamily="34" charset="0"/>
                <a:cs typeface="Calibri" panose="020F0502020204030204" pitchFamily="34" charset="0"/>
              </a:rPr>
              <a:t>PYTHON 3.6 OR &gt;</a:t>
            </a:r>
            <a:endParaRPr sz="1800" dirty="0">
              <a:latin typeface="Calibri" panose="020F0502020204030204" pitchFamily="34" charset="0"/>
              <a:cs typeface="Calibri" panose="020F0502020204030204" pitchFamily="34" charset="0"/>
            </a:endParaRPr>
          </a:p>
          <a:p>
            <a:pPr lvl="0" algn="l" rtl="0">
              <a:lnSpc>
                <a:spcPct val="200000"/>
              </a:lnSpc>
              <a:spcBef>
                <a:spcPts val="0"/>
              </a:spcBef>
              <a:spcAft>
                <a:spcPts val="0"/>
              </a:spcAft>
              <a:buSzPts val="1800"/>
              <a:buFont typeface="Wingdings" panose="05000000000000000000" pitchFamily="2" charset="2"/>
              <a:buChar char="Ø"/>
            </a:pPr>
            <a:r>
              <a:rPr lang="en" sz="1800" dirty="0">
                <a:latin typeface="Calibri" panose="020F0502020204030204" pitchFamily="34" charset="0"/>
                <a:cs typeface="Calibri" panose="020F0502020204030204" pitchFamily="34" charset="0"/>
              </a:rPr>
              <a:t>KERAS</a:t>
            </a:r>
            <a:endParaRPr sz="1800" dirty="0">
              <a:latin typeface="Calibri" panose="020F0502020204030204" pitchFamily="34" charset="0"/>
              <a:cs typeface="Calibri" panose="020F0502020204030204" pitchFamily="34" charset="0"/>
            </a:endParaRPr>
          </a:p>
          <a:p>
            <a:pPr lvl="0" algn="l" rtl="0">
              <a:lnSpc>
                <a:spcPct val="200000"/>
              </a:lnSpc>
              <a:spcBef>
                <a:spcPts val="0"/>
              </a:spcBef>
              <a:spcAft>
                <a:spcPts val="0"/>
              </a:spcAft>
              <a:buSzPts val="1800"/>
              <a:buFont typeface="Wingdings" panose="05000000000000000000" pitchFamily="2" charset="2"/>
              <a:buChar char="Ø"/>
            </a:pPr>
            <a:r>
              <a:rPr lang="en" sz="1800" dirty="0">
                <a:latin typeface="Calibri" panose="020F0502020204030204" pitchFamily="34" charset="0"/>
                <a:cs typeface="Calibri" panose="020F0502020204030204" pitchFamily="34" charset="0"/>
              </a:rPr>
              <a:t>SCIKIT-LEARN</a:t>
            </a:r>
            <a:endParaRPr sz="1800" dirty="0">
              <a:latin typeface="Calibri" panose="020F0502020204030204" pitchFamily="34" charset="0"/>
              <a:cs typeface="Calibri" panose="020F0502020204030204" pitchFamily="34" charset="0"/>
            </a:endParaRPr>
          </a:p>
          <a:p>
            <a:pPr lvl="0" algn="l" rtl="0">
              <a:lnSpc>
                <a:spcPct val="200000"/>
              </a:lnSpc>
              <a:spcBef>
                <a:spcPts val="0"/>
              </a:spcBef>
              <a:spcAft>
                <a:spcPts val="0"/>
              </a:spcAft>
              <a:buSzPts val="1800"/>
              <a:buFont typeface="Wingdings" panose="05000000000000000000" pitchFamily="2" charset="2"/>
              <a:buChar char="Ø"/>
            </a:pPr>
            <a:r>
              <a:rPr lang="en" sz="1800" dirty="0">
                <a:latin typeface="Calibri" panose="020F0502020204030204" pitchFamily="34" charset="0"/>
                <a:cs typeface="Calibri" panose="020F0502020204030204" pitchFamily="34" charset="0"/>
              </a:rPr>
              <a:t>MATPLOTLIB</a:t>
            </a:r>
            <a:endParaRPr sz="1800" dirty="0">
              <a:latin typeface="Calibri" panose="020F0502020204030204" pitchFamily="34" charset="0"/>
              <a:cs typeface="Calibri" panose="020F0502020204030204" pitchFamily="34" charset="0"/>
            </a:endParaRPr>
          </a:p>
          <a:p>
            <a:pPr lvl="0" algn="l" rtl="0">
              <a:lnSpc>
                <a:spcPct val="200000"/>
              </a:lnSpc>
              <a:spcBef>
                <a:spcPts val="0"/>
              </a:spcBef>
              <a:spcAft>
                <a:spcPts val="0"/>
              </a:spcAft>
              <a:buSzPts val="1800"/>
              <a:buFont typeface="Wingdings" panose="05000000000000000000" pitchFamily="2" charset="2"/>
              <a:buChar char="Ø"/>
            </a:pPr>
            <a:r>
              <a:rPr lang="en" sz="1800" dirty="0">
                <a:latin typeface="Calibri" panose="020F0502020204030204" pitchFamily="34" charset="0"/>
                <a:cs typeface="Calibri" panose="020F0502020204030204" pitchFamily="34" charset="0"/>
              </a:rPr>
              <a:t>OPENCV</a:t>
            </a:r>
            <a:endParaRPr sz="1800" dirty="0">
              <a:latin typeface="Calibri" panose="020F0502020204030204" pitchFamily="34" charset="0"/>
              <a:cs typeface="Calibri" panose="020F0502020204030204" pitchFamily="34" charset="0"/>
            </a:endParaRPr>
          </a:p>
          <a:p>
            <a:pPr lvl="0" algn="l" rtl="0">
              <a:lnSpc>
                <a:spcPct val="200000"/>
              </a:lnSpc>
              <a:spcBef>
                <a:spcPts val="0"/>
              </a:spcBef>
              <a:spcAft>
                <a:spcPts val="0"/>
              </a:spcAft>
              <a:buSzPts val="1800"/>
              <a:buFont typeface="Wingdings" panose="05000000000000000000" pitchFamily="2" charset="2"/>
              <a:buChar char="Ø"/>
            </a:pPr>
            <a:r>
              <a:rPr lang="en" sz="1800" dirty="0">
                <a:latin typeface="Calibri" panose="020F0502020204030204" pitchFamily="34" charset="0"/>
                <a:cs typeface="Calibri" panose="020F0502020204030204" pitchFamily="34" charset="0"/>
              </a:rPr>
              <a:t>SQLITE3</a:t>
            </a:r>
            <a:endParaRPr sz="1800" dirty="0">
              <a:latin typeface="Calibri" panose="020F0502020204030204" pitchFamily="34" charset="0"/>
              <a:cs typeface="Calibri" panose="020F0502020204030204" pitchFamily="34" charset="0"/>
            </a:endParaRPr>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KERAS</a:t>
            </a:r>
            <a:endParaRPr u="sng" dirty="0"/>
          </a:p>
        </p:txBody>
      </p:sp>
      <p:sp>
        <p:nvSpPr>
          <p:cNvPr id="98" name="Google Shape;98;p20"/>
          <p:cNvSpPr txBox="1">
            <a:spLocks noGrp="1"/>
          </p:cNvSpPr>
          <p:nvPr>
            <p:ph type="body" idx="1"/>
          </p:nvPr>
        </p:nvSpPr>
        <p:spPr>
          <a:xfrm>
            <a:off x="311700" y="1152475"/>
            <a:ext cx="8520600" cy="3780000"/>
          </a:xfrm>
          <a:prstGeom prst="rect">
            <a:avLst/>
          </a:prstGeom>
        </p:spPr>
        <p:txBody>
          <a:bodyPr spcFirstLastPara="1" wrap="square" lIns="91425" tIns="91425" rIns="91425" bIns="91425" anchor="t" anchorCtr="0">
            <a:normAutofit lnSpcReduction="10000"/>
          </a:bodyPr>
          <a:lstStyle/>
          <a:p>
            <a:pPr lvl="0" algn="l" rtl="0">
              <a:lnSpc>
                <a:spcPct val="150000"/>
              </a:lnSpc>
              <a:spcBef>
                <a:spcPts val="0"/>
              </a:spcBef>
              <a:spcAft>
                <a:spcPts val="0"/>
              </a:spcAft>
              <a:buSzPts val="1800"/>
              <a:buFont typeface="Wingdings" panose="05000000000000000000" pitchFamily="2" charset="2"/>
              <a:buChar char="Ø"/>
            </a:pPr>
            <a:r>
              <a:rPr lang="en" dirty="0"/>
              <a:t>KERAS IS AN OPEN-SOURCE SOFTWARE LIBRARY THAT PROVIDES A PYTHON INTERFACE FOR ARTIFICIAL NEURAL NETWORKS.</a:t>
            </a:r>
            <a:endParaRPr dirty="0"/>
          </a:p>
          <a:p>
            <a:pPr lvl="0" algn="l" rtl="0">
              <a:lnSpc>
                <a:spcPct val="150000"/>
              </a:lnSpc>
              <a:spcBef>
                <a:spcPts val="0"/>
              </a:spcBef>
              <a:spcAft>
                <a:spcPts val="0"/>
              </a:spcAft>
              <a:buSzPts val="1800"/>
              <a:buFont typeface="Wingdings" panose="05000000000000000000" pitchFamily="2" charset="2"/>
              <a:buChar char="Ø"/>
            </a:pPr>
            <a:r>
              <a:rPr lang="en" dirty="0"/>
              <a:t>KERAS ACT AS AN INTERFACE FOR TENSORFLOW LIBRARY.</a:t>
            </a: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en" sz="2800" u="sng" dirty="0"/>
              <a:t>SCIKIT-LEARN</a:t>
            </a:r>
            <a:endParaRPr sz="2800" u="sng" dirty="0"/>
          </a:p>
          <a:p>
            <a:pPr lvl="0" algn="l" rtl="0">
              <a:lnSpc>
                <a:spcPct val="150000"/>
              </a:lnSpc>
              <a:spcBef>
                <a:spcPts val="0"/>
              </a:spcBef>
              <a:spcAft>
                <a:spcPts val="0"/>
              </a:spcAft>
              <a:buSzPts val="1800"/>
              <a:buFont typeface="Wingdings" panose="05000000000000000000" pitchFamily="2" charset="2"/>
              <a:buChar char="Ø"/>
            </a:pPr>
            <a:r>
              <a:rPr lang="en" dirty="0"/>
              <a:t>SCIKIT LEARN IS A FREE SOFTWARE MACHINE LEARNING LIBRARY FOR PYTHON LANGUAGE.</a:t>
            </a:r>
            <a:endParaRPr dirty="0"/>
          </a:p>
          <a:p>
            <a:pPr lvl="0" algn="l" rtl="0">
              <a:lnSpc>
                <a:spcPct val="150000"/>
              </a:lnSpc>
              <a:spcBef>
                <a:spcPts val="0"/>
              </a:spcBef>
              <a:spcAft>
                <a:spcPts val="0"/>
              </a:spcAft>
              <a:buSzPts val="1800"/>
              <a:buFont typeface="Wingdings" panose="05000000000000000000" pitchFamily="2" charset="2"/>
              <a:buChar char="Ø"/>
            </a:pPr>
            <a:r>
              <a:rPr lang="en" dirty="0"/>
              <a:t>It features various classification, regression and clustering algorithms including support vector machines, random forests, gradient boosting, k-means and DBSCAN, and is designed to interoperate with the Python numerical and scientific libraries NumPy and SciPy.</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MATPLOTLIB</a:t>
            </a:r>
            <a:endParaRPr/>
          </a:p>
        </p:txBody>
      </p:sp>
      <p:sp>
        <p:nvSpPr>
          <p:cNvPr id="104" name="Google Shape;104;p21"/>
          <p:cNvSpPr txBox="1">
            <a:spLocks noGrp="1"/>
          </p:cNvSpPr>
          <p:nvPr>
            <p:ph type="body" idx="1"/>
          </p:nvPr>
        </p:nvSpPr>
        <p:spPr>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Font typeface="Wingdings" panose="05000000000000000000" pitchFamily="2" charset="2"/>
              <a:buChar char="Ø"/>
            </a:pPr>
            <a:r>
              <a:rPr lang="en" dirty="0"/>
              <a:t>Matplotlib is a plotting library for the Python programming language and its numerical mathematics extension NumPy OPENCV</a:t>
            </a:r>
          </a:p>
          <a:p>
            <a:pPr marL="417195" lvl="0" indent="-285750" algn="l" rtl="0">
              <a:spcBef>
                <a:spcPts val="0"/>
              </a:spcBef>
              <a:spcAft>
                <a:spcPts val="0"/>
              </a:spcAft>
              <a:buSzPct val="100000"/>
              <a:buFont typeface="Wingdings" panose="05000000000000000000" pitchFamily="2" charset="2"/>
              <a:buChar char="Ø"/>
            </a:pPr>
            <a:endParaRPr dirty="0"/>
          </a:p>
          <a:p>
            <a:pPr marL="457200" lvl="0" indent="-325755" algn="l" rtl="0">
              <a:spcBef>
                <a:spcPts val="0"/>
              </a:spcBef>
              <a:spcAft>
                <a:spcPts val="0"/>
              </a:spcAft>
              <a:buSzPct val="100000"/>
              <a:buFont typeface="Wingdings" panose="05000000000000000000" pitchFamily="2" charset="2"/>
              <a:buChar char="Ø"/>
            </a:pPr>
            <a:r>
              <a:rPr lang="en" dirty="0"/>
              <a:t>OPENCV(OPEN SOURCE COMPUTER VISION LIBRARY) IS AN OPEN SOURCE COMPUTER VISION AND MACHINE LEARNING SOFTWARE LIBRARY.</a:t>
            </a:r>
          </a:p>
          <a:p>
            <a:pPr marL="417195" lvl="0" indent="-285750" algn="l" rtl="0">
              <a:spcBef>
                <a:spcPts val="0"/>
              </a:spcBef>
              <a:spcAft>
                <a:spcPts val="0"/>
              </a:spcAft>
              <a:buSzPct val="100000"/>
              <a:buFont typeface="Wingdings" panose="05000000000000000000" pitchFamily="2" charset="2"/>
              <a:buChar char="Ø"/>
            </a:pPr>
            <a:endParaRPr dirty="0"/>
          </a:p>
          <a:p>
            <a:pPr marL="457200" lvl="0" indent="-325755" algn="l" rtl="0">
              <a:spcBef>
                <a:spcPts val="0"/>
              </a:spcBef>
              <a:spcAft>
                <a:spcPts val="0"/>
              </a:spcAft>
              <a:buSzPct val="100000"/>
              <a:buFont typeface="Wingdings" panose="05000000000000000000" pitchFamily="2" charset="2"/>
              <a:buChar char="Ø"/>
            </a:pPr>
            <a:r>
              <a:rPr lang="en" dirty="0"/>
              <a:t>It has C++, Python, Java and MATLAB interfaces and supports Windows, Linux, Android and Mac OS. </a:t>
            </a:r>
          </a:p>
          <a:p>
            <a:pPr marL="417195" lvl="0" indent="-285750" algn="l" rtl="0">
              <a:spcBef>
                <a:spcPts val="0"/>
              </a:spcBef>
              <a:spcAft>
                <a:spcPts val="0"/>
              </a:spcAft>
              <a:buSzPct val="100000"/>
              <a:buFont typeface="Wingdings" panose="05000000000000000000" pitchFamily="2" charset="2"/>
              <a:buChar char="Ø"/>
            </a:pPr>
            <a:endParaRPr dirty="0"/>
          </a:p>
          <a:p>
            <a:pPr marL="457200" lvl="0" indent="-325755" algn="l" rtl="0">
              <a:spcBef>
                <a:spcPts val="0"/>
              </a:spcBef>
              <a:spcAft>
                <a:spcPts val="0"/>
              </a:spcAft>
              <a:buSzPct val="100000"/>
              <a:buFont typeface="Wingdings" panose="05000000000000000000" pitchFamily="2" charset="2"/>
              <a:buChar char="Ø"/>
            </a:pPr>
            <a:r>
              <a:rPr lang="en" dirty="0"/>
              <a:t> The library has more than 2500 optimized algorithms which can be used to detect and recognize faces, identify objects, classify human actions in videos, track camera movements, track moving objects, extract 3D models of objects, produce 3D point clouds from stereo cameras, stitch images together to produce a high resolution image of an entire scene, find similar images from an image database, remove red eyes from images taken using flash, follow eye movements, recognize scenery and establish markers to overlay it with augmented reality, etc.</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TM02836342[[fn=Ion]]</Template>
  <TotalTime>37</TotalTime>
  <Words>1005</Words>
  <Application>Microsoft Office PowerPoint</Application>
  <PresentationFormat>On-screen Show (16:9)</PresentationFormat>
  <Paragraphs>104</Paragraphs>
  <Slides>20</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Calibri</vt:lpstr>
      <vt:lpstr>Century Gothic</vt:lpstr>
      <vt:lpstr>Roboto Black</vt:lpstr>
      <vt:lpstr>Wingdings</vt:lpstr>
      <vt:lpstr>Wingdings 3</vt:lpstr>
      <vt:lpstr>Ion</vt:lpstr>
      <vt:lpstr>GOVERNMENT COLLEGE OF ENGINEERING NAGPUR</vt:lpstr>
      <vt:lpstr>Contents</vt:lpstr>
      <vt:lpstr>          PLANT DISEASE DETECTION APP</vt:lpstr>
      <vt:lpstr>PROBLEM STATEMENT </vt:lpstr>
      <vt:lpstr>PROBLEM STATEMENT DESCRIPTION</vt:lpstr>
      <vt:lpstr>     PROBLEM WITH EXISTING SYSTEM</vt:lpstr>
      <vt:lpstr>  MODULES </vt:lpstr>
      <vt:lpstr>KERAS</vt:lpstr>
      <vt:lpstr>MATPLOTLIB</vt:lpstr>
      <vt:lpstr>SQLITE3</vt:lpstr>
      <vt:lpstr> DATA FLOW DIAGRAM</vt:lpstr>
      <vt:lpstr> DATA FLOW DIAGRAM</vt:lpstr>
      <vt:lpstr> Project  HARDWARE REQUIREMENTS</vt:lpstr>
      <vt:lpstr> SOFTWARE REQUIREMENTS</vt:lpstr>
      <vt:lpstr>How we built it </vt:lpstr>
      <vt:lpstr>DEMO </vt:lpstr>
      <vt:lpstr> BENEFITED MULTITUDE</vt:lpstr>
      <vt:lpstr> FUTURE SCOPE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NAGPUR</dc:title>
  <cp:lastModifiedBy>Aman Sharma</cp:lastModifiedBy>
  <cp:revision>24</cp:revision>
  <dcterms:modified xsi:type="dcterms:W3CDTF">2021-03-23T15:42:46Z</dcterms:modified>
</cp:coreProperties>
</file>