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3"/>
  </p:notesMasterIdLst>
  <p:sldIdLst>
    <p:sldId id="256" r:id="rId2"/>
    <p:sldId id="259" r:id="rId3"/>
    <p:sldId id="260" r:id="rId4"/>
    <p:sldId id="262" r:id="rId5"/>
    <p:sldId id="261" r:id="rId6"/>
    <p:sldId id="263" r:id="rId7"/>
    <p:sldId id="264" r:id="rId8"/>
    <p:sldId id="266" r:id="rId9"/>
    <p:sldId id="267" r:id="rId10"/>
    <p:sldId id="276" r:id="rId11"/>
    <p:sldId id="275" r:id="rId12"/>
    <p:sldId id="268" r:id="rId13"/>
    <p:sldId id="278" r:id="rId14"/>
    <p:sldId id="270" r:id="rId15"/>
    <p:sldId id="271" r:id="rId16"/>
    <p:sldId id="273" r:id="rId17"/>
    <p:sldId id="274" r:id="rId18"/>
    <p:sldId id="277" r:id="rId19"/>
    <p:sldId id="279" r:id="rId20"/>
    <p:sldId id="265"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69" autoAdjust="0"/>
    <p:restoredTop sz="94660"/>
  </p:normalViewPr>
  <p:slideViewPr>
    <p:cSldViewPr snapToGrid="0">
      <p:cViewPr>
        <p:scale>
          <a:sx n="110" d="100"/>
          <a:sy n="110" d="100"/>
        </p:scale>
        <p:origin x="528"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B6E4C-38E8-4684-8180-7F614D6CAE84}" type="datetimeFigureOut">
              <a:rPr lang="en-IN" smtClean="0"/>
              <a:t>27/02/23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2B936-C296-4FDE-88CA-62F0F3AB0B3D}" type="slidenum">
              <a:rPr lang="en-IN" smtClean="0"/>
              <a:t>‹#›</a:t>
            </a:fld>
            <a:endParaRPr lang="en-IN"/>
          </a:p>
        </p:txBody>
      </p:sp>
    </p:spTree>
    <p:extLst>
      <p:ext uri="{BB962C8B-B14F-4D97-AF65-F5344CB8AC3E}">
        <p14:creationId xmlns:p14="http://schemas.microsoft.com/office/powerpoint/2010/main" val="1210875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CAA147A-E566-47B6-AC77-F3612F962738}" type="datetime1">
              <a:rPr lang="en-IN" smtClean="0"/>
              <a:t>27/02/23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IN"/>
              <a:t>Team_Id:</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C8502E2-927F-4CA7-BAC6-D381BC77B146}"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16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25109-F931-4719-A801-B81299174F53}" type="datetime1">
              <a:rPr lang="en-IN" smtClean="0"/>
              <a:t>27/02/23</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230571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EE12F-5144-4D19-98F4-443DB219AAF7}" type="datetime1">
              <a:rPr lang="en-IN" smtClean="0"/>
              <a:t>27/02/23</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31718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F3DF3-875A-4F55-865A-1806E253BE05}" type="datetime1">
              <a:rPr lang="en-IN" smtClean="0"/>
              <a:t>27/02/23</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80088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0E586-3A54-45E5-AC27-16AF78FF7F3E}" type="datetime1">
              <a:rPr lang="en-IN" smtClean="0"/>
              <a:t>27/02/23</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27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B7B50-E115-4071-AD39-4E120DFEF480}" type="datetime1">
              <a:rPr lang="en-IN" smtClean="0"/>
              <a:t>27/02/23</a:t>
            </a:fld>
            <a:endParaRPr lang="en-IN"/>
          </a:p>
        </p:txBody>
      </p:sp>
      <p:sp>
        <p:nvSpPr>
          <p:cNvPr id="6" name="Footer Placeholder 5"/>
          <p:cNvSpPr>
            <a:spLocks noGrp="1"/>
          </p:cNvSpPr>
          <p:nvPr>
            <p:ph type="ftr" sz="quarter" idx="11"/>
          </p:nvPr>
        </p:nvSpPr>
        <p:spPr/>
        <p:txBody>
          <a:bodyPr/>
          <a:lstStyle/>
          <a:p>
            <a:r>
              <a:rPr lang="en-IN"/>
              <a:t>Team_Id:</a:t>
            </a:r>
          </a:p>
        </p:txBody>
      </p:sp>
      <p:sp>
        <p:nvSpPr>
          <p:cNvPr id="7" name="Slide Number Placeholder 6"/>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286041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5D6A0C-06FC-48BA-9C7A-D57B41527B23}" type="datetime1">
              <a:rPr lang="en-IN" smtClean="0"/>
              <a:t>27/02/23</a:t>
            </a:fld>
            <a:endParaRPr lang="en-IN"/>
          </a:p>
        </p:txBody>
      </p:sp>
      <p:sp>
        <p:nvSpPr>
          <p:cNvPr id="8" name="Footer Placeholder 7"/>
          <p:cNvSpPr>
            <a:spLocks noGrp="1"/>
          </p:cNvSpPr>
          <p:nvPr>
            <p:ph type="ftr" sz="quarter" idx="11"/>
          </p:nvPr>
        </p:nvSpPr>
        <p:spPr/>
        <p:txBody>
          <a:bodyPr/>
          <a:lstStyle/>
          <a:p>
            <a:r>
              <a:rPr lang="en-IN"/>
              <a:t>Team_Id:</a:t>
            </a:r>
          </a:p>
        </p:txBody>
      </p:sp>
      <p:sp>
        <p:nvSpPr>
          <p:cNvPr id="9" name="Slide Number Placeholder 8"/>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291863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BCF8DE-0678-454D-A446-03B626254136}" type="datetime1">
              <a:rPr lang="en-IN" smtClean="0"/>
              <a:t>27/02/23</a:t>
            </a:fld>
            <a:endParaRPr lang="en-IN"/>
          </a:p>
        </p:txBody>
      </p:sp>
      <p:sp>
        <p:nvSpPr>
          <p:cNvPr id="4" name="Footer Placeholder 3"/>
          <p:cNvSpPr>
            <a:spLocks noGrp="1"/>
          </p:cNvSpPr>
          <p:nvPr>
            <p:ph type="ftr" sz="quarter" idx="11"/>
          </p:nvPr>
        </p:nvSpPr>
        <p:spPr/>
        <p:txBody>
          <a:bodyPr/>
          <a:lstStyle/>
          <a:p>
            <a:r>
              <a:rPr lang="en-IN"/>
              <a:t>Team_Id:</a:t>
            </a:r>
          </a:p>
        </p:txBody>
      </p:sp>
      <p:sp>
        <p:nvSpPr>
          <p:cNvPr id="5" name="Slide Number Placeholder 4"/>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42595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8F65E-4E05-4341-A135-90B60CDC4A93}" type="datetime1">
              <a:rPr lang="en-IN" smtClean="0"/>
              <a:t>27/02/23</a:t>
            </a:fld>
            <a:endParaRPr lang="en-IN"/>
          </a:p>
        </p:txBody>
      </p:sp>
      <p:sp>
        <p:nvSpPr>
          <p:cNvPr id="3" name="Footer Placeholder 2"/>
          <p:cNvSpPr>
            <a:spLocks noGrp="1"/>
          </p:cNvSpPr>
          <p:nvPr>
            <p:ph type="ftr" sz="quarter" idx="11"/>
          </p:nvPr>
        </p:nvSpPr>
        <p:spPr/>
        <p:txBody>
          <a:bodyPr/>
          <a:lstStyle/>
          <a:p>
            <a:r>
              <a:rPr lang="en-IN"/>
              <a:t>Team_Id:</a:t>
            </a:r>
          </a:p>
        </p:txBody>
      </p:sp>
      <p:sp>
        <p:nvSpPr>
          <p:cNvPr id="4" name="Slide Number Placeholder 3"/>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188578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5C481-89FE-4E87-B3F7-5F3219ABF203}" type="datetime1">
              <a:rPr lang="en-IN" smtClean="0"/>
              <a:t>27/02/23</a:t>
            </a:fld>
            <a:endParaRPr lang="en-IN"/>
          </a:p>
        </p:txBody>
      </p:sp>
      <p:sp>
        <p:nvSpPr>
          <p:cNvPr id="6" name="Footer Placeholder 5"/>
          <p:cNvSpPr>
            <a:spLocks noGrp="1"/>
          </p:cNvSpPr>
          <p:nvPr>
            <p:ph type="ftr" sz="quarter" idx="11"/>
          </p:nvPr>
        </p:nvSpPr>
        <p:spPr/>
        <p:txBody>
          <a:bodyPr/>
          <a:lstStyle/>
          <a:p>
            <a:r>
              <a:rPr lang="en-IN"/>
              <a:t>Team_Id:</a:t>
            </a:r>
          </a:p>
        </p:txBody>
      </p:sp>
      <p:sp>
        <p:nvSpPr>
          <p:cNvPr id="7" name="Slide Number Placeholder 6"/>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206585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8B09F5-F342-445B-8CDE-3B06104AFC57}" type="datetime1">
              <a:rPr lang="en-IN" smtClean="0"/>
              <a:t>27/02/23</a:t>
            </a:fld>
            <a:endParaRPr lang="en-IN"/>
          </a:p>
        </p:txBody>
      </p:sp>
      <p:sp>
        <p:nvSpPr>
          <p:cNvPr id="6" name="Footer Placeholder 5"/>
          <p:cNvSpPr>
            <a:spLocks noGrp="1"/>
          </p:cNvSpPr>
          <p:nvPr>
            <p:ph type="ftr" sz="quarter" idx="11"/>
          </p:nvPr>
        </p:nvSpPr>
        <p:spPr/>
        <p:txBody>
          <a:bodyPr/>
          <a:lstStyle/>
          <a:p>
            <a:r>
              <a:rPr lang="en-IN"/>
              <a:t>Team_Id:</a:t>
            </a:r>
          </a:p>
        </p:txBody>
      </p:sp>
      <p:sp>
        <p:nvSpPr>
          <p:cNvPr id="7" name="Slide Number Placeholder 6"/>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401952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D7FB62E-9AFC-4C07-982D-7D5AF7E7C08A}" type="datetime1">
              <a:rPr lang="en-IN" smtClean="0"/>
              <a:t>27/02/23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IN"/>
              <a:t>Team_Id:</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AC8502E2-927F-4CA7-BAC6-D381BC77B146}" type="slidenum">
              <a:rPr lang="en-IN" smtClean="0"/>
              <a:t>‹#›</a:t>
            </a:fld>
            <a:endParaRPr lang="en-IN"/>
          </a:p>
        </p:txBody>
      </p:sp>
    </p:spTree>
    <p:extLst>
      <p:ext uri="{BB962C8B-B14F-4D97-AF65-F5344CB8AC3E}">
        <p14:creationId xmlns:p14="http://schemas.microsoft.com/office/powerpoint/2010/main" val="8649915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geeksforgeeks.co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www.google.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4F67-5799-524E-F67A-61099B70BA71}"/>
              </a:ext>
            </a:extLst>
          </p:cNvPr>
          <p:cNvSpPr>
            <a:spLocks noGrp="1"/>
          </p:cNvSpPr>
          <p:nvPr>
            <p:ph type="ctrTitle"/>
          </p:nvPr>
        </p:nvSpPr>
        <p:spPr>
          <a:xfrm>
            <a:off x="813777" y="603212"/>
            <a:ext cx="10216738" cy="1643102"/>
          </a:xfrm>
        </p:spPr>
        <p:txBody>
          <a:bodyPr>
            <a:normAutofit fontScale="90000"/>
          </a:bodyPr>
          <a:lstStyle/>
          <a:p>
            <a:r>
              <a:rPr lang="en-IN" sz="7200" dirty="0">
                <a:latin typeface="Times New Roman" panose="02020603050405020304" pitchFamily="18" charset="0"/>
                <a:cs typeface="Times New Roman" panose="02020603050405020304" pitchFamily="18" charset="0"/>
              </a:rPr>
              <a:t>PRESERVE</a:t>
            </a:r>
            <a:r>
              <a:rPr lang="en-IN"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YOUR</a:t>
            </a:r>
            <a:r>
              <a:rPr lang="en-IN" dirty="0">
                <a:latin typeface="Times New Roman" panose="02020603050405020304" pitchFamily="18" charset="0"/>
                <a:cs typeface="Times New Roman" panose="02020603050405020304" pitchFamily="18" charset="0"/>
              </a:rPr>
              <a:t> HEART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C4DB568-78B0-E3BF-96C4-C4B6E6DFF50D}"/>
              </a:ext>
            </a:extLst>
          </p:cNvPr>
          <p:cNvSpPr>
            <a:spLocks noGrp="1"/>
          </p:cNvSpPr>
          <p:nvPr>
            <p:ph type="subTitle" idx="1"/>
          </p:nvPr>
        </p:nvSpPr>
        <p:spPr>
          <a:xfrm>
            <a:off x="1590059" y="2549209"/>
            <a:ext cx="8292354" cy="3469341"/>
          </a:xfrm>
          <a:solidFill>
            <a:schemeClr val="accent1"/>
          </a:solidFill>
        </p:spPr>
        <p:txBody>
          <a:bodyPr>
            <a:normAutofit lnSpcReduction="10000"/>
          </a:bodyPr>
          <a:lstStyle/>
          <a:p>
            <a:r>
              <a:rPr lang="en-US" sz="3200" b="1" dirty="0">
                <a:solidFill>
                  <a:schemeClr val="tx1"/>
                </a:solidFill>
                <a:latin typeface="Times New Roman" panose="02020603050405020304" pitchFamily="18" charset="0"/>
                <a:cs typeface="Times New Roman" panose="02020603050405020304" pitchFamily="18" charset="0"/>
              </a:rPr>
              <a:t>Team ID : </a:t>
            </a:r>
            <a:r>
              <a:rPr lang="en-IN" sz="3200" b="1" dirty="0">
                <a:solidFill>
                  <a:srgbClr val="000000"/>
                </a:solidFill>
                <a:effectLst/>
                <a:latin typeface="Times New Roman" panose="02020603050405020304" pitchFamily="18" charset="0"/>
                <a:ea typeface="Times New Roman" panose="02020603050405020304" pitchFamily="18" charset="0"/>
              </a:rPr>
              <a:t>22_AI_2A_17</a:t>
            </a:r>
          </a:p>
          <a:p>
            <a:r>
              <a:rPr lang="en-IN" sz="3200" dirty="0">
                <a:effectLst/>
              </a:rPr>
              <a:t> </a:t>
            </a:r>
          </a:p>
          <a:p>
            <a:pPr marL="342900" indent="-342900" algn="l">
              <a:buFont typeface="Courier New" panose="02070309020205020404" pitchFamily="49" charset="0"/>
              <a:buChar char="o"/>
            </a:pPr>
            <a:r>
              <a:rPr lang="en-US" b="1" dirty="0">
                <a:solidFill>
                  <a:schemeClr val="tx1"/>
                </a:solidFill>
                <a:latin typeface="Times New Roman" panose="02020603050405020304" pitchFamily="18" charset="0"/>
                <a:cs typeface="Times New Roman" panose="02020603050405020304" pitchFamily="18" charset="0"/>
              </a:rPr>
              <a:t>Aman Bhadauriya (2101641520013)</a:t>
            </a:r>
          </a:p>
          <a:p>
            <a:pPr marL="342900" indent="-342900" algn="l">
              <a:buFont typeface="Courier New" panose="02070309020205020404" pitchFamily="49" charset="0"/>
              <a:buChar char="o"/>
            </a:pPr>
            <a:r>
              <a:rPr lang="en-US" b="1" dirty="0">
                <a:solidFill>
                  <a:schemeClr val="tx1"/>
                </a:solidFill>
                <a:latin typeface="Times New Roman" panose="02020603050405020304" pitchFamily="18" charset="0"/>
                <a:cs typeface="Times New Roman" panose="02020603050405020304" pitchFamily="18" charset="0"/>
              </a:rPr>
              <a:t>Avantika Bajpai (2101641520036)</a:t>
            </a:r>
          </a:p>
          <a:p>
            <a:pPr marL="342900" indent="-342900" algn="l">
              <a:buFont typeface="Courier New" panose="02070309020205020404" pitchFamily="49" charset="0"/>
              <a:buChar char="o"/>
            </a:pPr>
            <a:r>
              <a:rPr lang="en-US" b="1" dirty="0">
                <a:solidFill>
                  <a:schemeClr val="tx1"/>
                </a:solidFill>
                <a:latin typeface="Times New Roman" panose="02020603050405020304" pitchFamily="18" charset="0"/>
                <a:cs typeface="Times New Roman" panose="02020603050405020304" pitchFamily="18" charset="0"/>
              </a:rPr>
              <a:t>Abhinav Yadav (2101641520003)</a:t>
            </a:r>
            <a:endParaRPr lang="en-IN" b="1" dirty="0">
              <a:solidFill>
                <a:schemeClr val="tx1"/>
              </a:solidFill>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US" b="1" dirty="0">
                <a:solidFill>
                  <a:schemeClr val="tx1"/>
                </a:solidFill>
                <a:latin typeface="Times New Roman" panose="02020603050405020304" pitchFamily="18" charset="0"/>
                <a:cs typeface="Times New Roman" panose="02020603050405020304" pitchFamily="18" charset="0"/>
              </a:rPr>
              <a:t>Akhand Pratap Singh (2101641520010)</a:t>
            </a:r>
            <a:endParaRPr lang="en-IN" b="1" dirty="0">
              <a:solidFill>
                <a:schemeClr val="tx1"/>
              </a:solidFill>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US" b="1" dirty="0">
                <a:solidFill>
                  <a:schemeClr val="tx1"/>
                </a:solidFill>
                <a:latin typeface="Times New Roman" panose="02020603050405020304" pitchFamily="18" charset="0"/>
                <a:cs typeface="Times New Roman" panose="02020603050405020304" pitchFamily="18" charset="0"/>
              </a:rPr>
              <a:t>Abhishek Swaroop (2101641520004)</a:t>
            </a:r>
            <a:endParaRPr lang="en-IN" b="1"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a16="http://schemas.microsoft.com/office/drawing/2014/main" id="{1301CDFE-6206-F683-B786-7D970D7ABBDD}"/>
              </a:ext>
            </a:extLst>
          </p:cNvPr>
          <p:cNvPicPr/>
          <p:nvPr/>
        </p:nvPicPr>
        <p:blipFill>
          <a:blip r:embed="rId2"/>
          <a:srcRect/>
          <a:stretch>
            <a:fillRect/>
          </a:stretch>
        </p:blipFill>
        <p:spPr>
          <a:xfrm>
            <a:off x="10970223" y="300317"/>
            <a:ext cx="988695" cy="605790"/>
          </a:xfrm>
          <a:prstGeom prst="rect">
            <a:avLst/>
          </a:prstGeom>
          <a:ln/>
        </p:spPr>
      </p:pic>
    </p:spTree>
    <p:extLst>
      <p:ext uri="{BB962C8B-B14F-4D97-AF65-F5344CB8AC3E}">
        <p14:creationId xmlns:p14="http://schemas.microsoft.com/office/powerpoint/2010/main" val="3733962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332142" cy="276999"/>
          </a:xfrm>
          <a:prstGeom prst="rect">
            <a:avLst/>
          </a:prstGeom>
          <a:noFill/>
        </p:spPr>
        <p:txBody>
          <a:bodyPr wrap="none" rtlCol="0">
            <a:spAutoFit/>
          </a:bodyPr>
          <a:lstStyle/>
          <a:p>
            <a:r>
              <a:rPr lang="en-US" sz="1200" dirty="0"/>
              <a:t>10</a:t>
            </a:r>
          </a:p>
        </p:txBody>
      </p:sp>
      <p:sp>
        <p:nvSpPr>
          <p:cNvPr id="10" name="Title 9">
            <a:extLst>
              <a:ext uri="{FF2B5EF4-FFF2-40B4-BE49-F238E27FC236}">
                <a16:creationId xmlns:a16="http://schemas.microsoft.com/office/drawing/2014/main" id="{562ED3EE-B028-A941-7910-902CE3222C36}"/>
              </a:ext>
            </a:extLst>
          </p:cNvPr>
          <p:cNvSpPr>
            <a:spLocks noGrp="1"/>
          </p:cNvSpPr>
          <p:nvPr>
            <p:ph type="title"/>
          </p:nvPr>
        </p:nvSpPr>
        <p:spPr>
          <a:xfrm>
            <a:off x="637391" y="202065"/>
            <a:ext cx="9875520" cy="1356360"/>
          </a:xfrm>
        </p:spPr>
        <p:txBody>
          <a:bodyPr/>
          <a:lstStyle/>
          <a:p>
            <a:r>
              <a:rPr lang="en-US" sz="4400" b="0" i="0" u="none" strike="noStrike" dirty="0">
                <a:effectLst/>
                <a:latin typeface="Times New Roman" panose="02020603050405020304" pitchFamily="18" charset="0"/>
                <a:cs typeface="Times New Roman" panose="02020603050405020304" pitchFamily="18" charset="0"/>
              </a:rPr>
              <a:t>Methodology</a:t>
            </a:r>
            <a:endParaRPr lang="en-US" dirty="0"/>
          </a:p>
        </p:txBody>
      </p:sp>
      <p:pic>
        <p:nvPicPr>
          <p:cNvPr id="11" name="image6.png">
            <a:extLst>
              <a:ext uri="{FF2B5EF4-FFF2-40B4-BE49-F238E27FC236}">
                <a16:creationId xmlns:a16="http://schemas.microsoft.com/office/drawing/2014/main" id="{E973C572-CD1B-3E6B-88C1-D18D7A2FB574}"/>
              </a:ext>
            </a:extLst>
          </p:cNvPr>
          <p:cNvPicPr/>
          <p:nvPr/>
        </p:nvPicPr>
        <p:blipFill>
          <a:blip r:embed="rId2"/>
          <a:srcRect/>
          <a:stretch>
            <a:fillRect/>
          </a:stretch>
        </p:blipFill>
        <p:spPr>
          <a:xfrm>
            <a:off x="10973550" y="274455"/>
            <a:ext cx="988695" cy="605790"/>
          </a:xfrm>
          <a:prstGeom prst="rect">
            <a:avLst/>
          </a:prstGeom>
          <a:ln/>
        </p:spPr>
      </p:pic>
      <p:sp>
        <p:nvSpPr>
          <p:cNvPr id="2" name="TextBox 1">
            <a:extLst>
              <a:ext uri="{FF2B5EF4-FFF2-40B4-BE49-F238E27FC236}">
                <a16:creationId xmlns:a16="http://schemas.microsoft.com/office/drawing/2014/main" id="{19047AAC-1886-96B7-264C-80E64F874A7B}"/>
              </a:ext>
            </a:extLst>
          </p:cNvPr>
          <p:cNvSpPr txBox="1"/>
          <p:nvPr/>
        </p:nvSpPr>
        <p:spPr>
          <a:xfrm>
            <a:off x="-1644145" y="1131925"/>
            <a:ext cx="15202495" cy="5909310"/>
          </a:xfrm>
          <a:prstGeom prst="rect">
            <a:avLst/>
          </a:prstGeom>
          <a:noFill/>
        </p:spPr>
        <p:txBody>
          <a:bodyPr wrap="none" rtlCol="0">
            <a:spAutoFit/>
          </a:bodyPr>
          <a:lstStyle/>
          <a:p>
            <a:pPr marL="2180590" marR="2112645" indent="-6350">
              <a:lnSpc>
                <a:spcPct val="150000"/>
              </a:lnSpc>
              <a:spcAft>
                <a:spcPts val="15"/>
              </a:spcAft>
            </a:pPr>
            <a:r>
              <a:rPr lang="en-IN" sz="2400" b="1" dirty="0">
                <a:solidFill>
                  <a:srgbClr val="000000"/>
                </a:solidFill>
                <a:effectLst/>
                <a:latin typeface="Times New Roman" panose="02020603050405020304" pitchFamily="18" charset="0"/>
                <a:ea typeface="Times New Roman" panose="02020603050405020304" pitchFamily="18" charset="0"/>
              </a:rPr>
              <a:t>Step 1 :-</a:t>
            </a:r>
            <a:r>
              <a:rPr lang="en-IN" sz="2400" dirty="0">
                <a:solidFill>
                  <a:srgbClr val="000000"/>
                </a:solidFill>
                <a:effectLst/>
                <a:latin typeface="Times New Roman" panose="02020603050405020304" pitchFamily="18" charset="0"/>
                <a:ea typeface="Times New Roman" panose="02020603050405020304" pitchFamily="18" charset="0"/>
              </a:rPr>
              <a:t> The first and the foremost step is to get the heart data. This data contains </a:t>
            </a:r>
          </a:p>
          <a:p>
            <a:pPr marL="2180590" marR="2112645" indent="-6350">
              <a:lnSpc>
                <a:spcPct val="150000"/>
              </a:lnSpc>
              <a:spcAft>
                <a:spcPts val="15"/>
              </a:spcAft>
            </a:pPr>
            <a:r>
              <a:rPr lang="en-IN" sz="2400" dirty="0">
                <a:solidFill>
                  <a:srgbClr val="000000"/>
                </a:solidFill>
                <a:effectLst/>
                <a:latin typeface="Times New Roman" panose="02020603050405020304" pitchFamily="18" charset="0"/>
                <a:ea typeface="Times New Roman" panose="02020603050405020304" pitchFamily="18" charset="0"/>
              </a:rPr>
              <a:t>several health parameters which corresponds to a person healthiness of the heart. </a:t>
            </a:r>
          </a:p>
          <a:p>
            <a:pPr marL="2180590" marR="2112645" indent="-6350">
              <a:lnSpc>
                <a:spcPct val="150000"/>
              </a:lnSpc>
              <a:spcAft>
                <a:spcPts val="15"/>
              </a:spcAft>
            </a:pPr>
            <a:r>
              <a:rPr lang="en-IN" sz="2400" b="1" dirty="0">
                <a:solidFill>
                  <a:srgbClr val="000000"/>
                </a:solidFill>
                <a:effectLst/>
                <a:latin typeface="Times New Roman" panose="02020603050405020304" pitchFamily="18" charset="0"/>
                <a:ea typeface="Times New Roman" panose="02020603050405020304" pitchFamily="18" charset="0"/>
              </a:rPr>
              <a:t>Step 2 :-</a:t>
            </a:r>
            <a:r>
              <a:rPr lang="en-IN" sz="2400" dirty="0">
                <a:solidFill>
                  <a:srgbClr val="000000"/>
                </a:solidFill>
                <a:effectLst/>
                <a:latin typeface="Times New Roman" panose="02020603050405020304" pitchFamily="18" charset="0"/>
                <a:ea typeface="Times New Roman" panose="02020603050405020304" pitchFamily="18" charset="0"/>
              </a:rPr>
              <a:t> Once we have our data set with us we need to process it . We cannot feed this</a:t>
            </a:r>
          </a:p>
          <a:p>
            <a:pPr marL="2180590" marR="2112645" indent="-6350">
              <a:lnSpc>
                <a:spcPct val="150000"/>
              </a:lnSpc>
              <a:spcAft>
                <a:spcPts val="15"/>
              </a:spcAft>
            </a:pPr>
            <a:r>
              <a:rPr lang="en-IN" sz="2400" dirty="0">
                <a:solidFill>
                  <a:srgbClr val="000000"/>
                </a:solidFill>
                <a:effectLst/>
                <a:latin typeface="Times New Roman" panose="02020603050405020304" pitchFamily="18" charset="0"/>
                <a:ea typeface="Times New Roman" panose="02020603050405020304" pitchFamily="18" charset="0"/>
              </a:rPr>
              <a:t> raw data into our machine learning algorithm so we need to process this data</a:t>
            </a:r>
          </a:p>
          <a:p>
            <a:pPr marL="2180590" marR="2112645" indent="-6350">
              <a:lnSpc>
                <a:spcPct val="150000"/>
              </a:lnSpc>
              <a:spcAft>
                <a:spcPts val="15"/>
              </a:spcAft>
            </a:pPr>
            <a:r>
              <a:rPr lang="en-IN" sz="2400" dirty="0">
                <a:solidFill>
                  <a:srgbClr val="000000"/>
                </a:solidFill>
                <a:effectLst/>
                <a:latin typeface="Times New Roman" panose="02020603050405020304" pitchFamily="18" charset="0"/>
                <a:ea typeface="Times New Roman" panose="02020603050405020304" pitchFamily="18" charset="0"/>
              </a:rPr>
              <a:t> set to make it fit and compatible for our machine learning algorithm.</a:t>
            </a:r>
          </a:p>
          <a:p>
            <a:pPr marL="2180590" marR="147955" indent="-6350">
              <a:lnSpc>
                <a:spcPct val="150000"/>
              </a:lnSpc>
              <a:spcAft>
                <a:spcPts val="15"/>
              </a:spcAft>
            </a:pPr>
            <a:r>
              <a:rPr lang="en-IN" sz="2400" b="1" dirty="0">
                <a:solidFill>
                  <a:srgbClr val="000000"/>
                </a:solidFill>
                <a:effectLst/>
                <a:latin typeface="Times New Roman" panose="02020603050405020304" pitchFamily="18" charset="0"/>
                <a:ea typeface="Times New Roman" panose="02020603050405020304" pitchFamily="18" charset="0"/>
              </a:rPr>
              <a:t>Step 3 :-</a:t>
            </a:r>
            <a:r>
              <a:rPr lang="en-IN" sz="2400" dirty="0">
                <a:solidFill>
                  <a:srgbClr val="000000"/>
                </a:solidFill>
                <a:effectLst/>
                <a:latin typeface="Times New Roman" panose="02020603050405020304" pitchFamily="18" charset="0"/>
                <a:ea typeface="Times New Roman" panose="02020603050405020304" pitchFamily="18" charset="0"/>
              </a:rPr>
              <a:t> Once we process the data we need to split  our data into training data and testing</a:t>
            </a:r>
          </a:p>
          <a:p>
            <a:pPr marL="2180590" marR="147955" indent="-6350">
              <a:lnSpc>
                <a:spcPct val="150000"/>
              </a:lnSpc>
              <a:spcAft>
                <a:spcPts val="15"/>
              </a:spcAft>
            </a:pPr>
            <a:r>
              <a:rPr lang="en-IN" sz="2400" dirty="0">
                <a:solidFill>
                  <a:srgbClr val="000000"/>
                </a:solidFill>
                <a:effectLst/>
                <a:latin typeface="Times New Roman" panose="02020603050405020304" pitchFamily="18" charset="0"/>
                <a:ea typeface="Times New Roman" panose="02020603050405020304" pitchFamily="18" charset="0"/>
              </a:rPr>
              <a:t> data .this is because we often train our machine learning algorithm  with training data and </a:t>
            </a:r>
          </a:p>
          <a:p>
            <a:pPr marL="2180590" marR="147955" indent="-6350">
              <a:lnSpc>
                <a:spcPct val="150000"/>
              </a:lnSpc>
              <a:spcAft>
                <a:spcPts val="15"/>
              </a:spcAft>
            </a:pPr>
            <a:r>
              <a:rPr lang="en-IN" sz="2400" dirty="0">
                <a:solidFill>
                  <a:srgbClr val="000000"/>
                </a:solidFill>
                <a:effectLst/>
                <a:latin typeface="Times New Roman" panose="02020603050405020304" pitchFamily="18" charset="0"/>
                <a:ea typeface="Times New Roman" panose="02020603050405020304" pitchFamily="18" charset="0"/>
              </a:rPr>
              <a:t>we evaluate the  performance of our model using the test data so this part is called Train</a:t>
            </a:r>
          </a:p>
          <a:p>
            <a:pPr marL="2180590" marR="147955" indent="-6350">
              <a:lnSpc>
                <a:spcPct val="150000"/>
              </a:lnSpc>
              <a:spcAft>
                <a:spcPts val="15"/>
              </a:spcAft>
            </a:pPr>
            <a:r>
              <a:rPr lang="en-IN" sz="2400" dirty="0">
                <a:solidFill>
                  <a:srgbClr val="000000"/>
                </a:solidFill>
                <a:effectLst/>
                <a:latin typeface="Times New Roman" panose="02020603050405020304" pitchFamily="18" charset="0"/>
                <a:ea typeface="Times New Roman" panose="02020603050405020304" pitchFamily="18" charset="0"/>
              </a:rPr>
              <a:t> Test Split where we will  original data set into training data and test data.</a:t>
            </a:r>
          </a:p>
          <a:p>
            <a:pPr marL="2180590" marR="2112645" indent="-6350">
              <a:lnSpc>
                <a:spcPct val="150000"/>
              </a:lnSpc>
              <a:spcAft>
                <a:spcPts val="15"/>
              </a:spcAft>
            </a:pPr>
            <a:endParaRPr lang="en-IN" sz="2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5327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322524" cy="276999"/>
          </a:xfrm>
          <a:prstGeom prst="rect">
            <a:avLst/>
          </a:prstGeom>
          <a:noFill/>
        </p:spPr>
        <p:txBody>
          <a:bodyPr wrap="none" rtlCol="0">
            <a:spAutoFit/>
          </a:bodyPr>
          <a:lstStyle/>
          <a:p>
            <a:r>
              <a:rPr lang="en-US" sz="1200" dirty="0"/>
              <a:t>11</a:t>
            </a:r>
          </a:p>
        </p:txBody>
      </p:sp>
      <p:pic>
        <p:nvPicPr>
          <p:cNvPr id="11" name="image6.png">
            <a:extLst>
              <a:ext uri="{FF2B5EF4-FFF2-40B4-BE49-F238E27FC236}">
                <a16:creationId xmlns:a16="http://schemas.microsoft.com/office/drawing/2014/main" id="{E973C572-CD1B-3E6B-88C1-D18D7A2FB574}"/>
              </a:ext>
            </a:extLst>
          </p:cNvPr>
          <p:cNvPicPr/>
          <p:nvPr/>
        </p:nvPicPr>
        <p:blipFill>
          <a:blip r:embed="rId2"/>
          <a:srcRect/>
          <a:stretch>
            <a:fillRect/>
          </a:stretch>
        </p:blipFill>
        <p:spPr>
          <a:xfrm>
            <a:off x="10973550" y="274455"/>
            <a:ext cx="988695" cy="605790"/>
          </a:xfrm>
          <a:prstGeom prst="rect">
            <a:avLst/>
          </a:prstGeom>
          <a:ln/>
        </p:spPr>
      </p:pic>
      <p:sp>
        <p:nvSpPr>
          <p:cNvPr id="3" name="TextBox 2">
            <a:extLst>
              <a:ext uri="{FF2B5EF4-FFF2-40B4-BE49-F238E27FC236}">
                <a16:creationId xmlns:a16="http://schemas.microsoft.com/office/drawing/2014/main" id="{378B79A9-16D3-895B-0735-98AAB83BB895}"/>
              </a:ext>
            </a:extLst>
          </p:cNvPr>
          <p:cNvSpPr txBox="1"/>
          <p:nvPr/>
        </p:nvSpPr>
        <p:spPr>
          <a:xfrm>
            <a:off x="-1796527" y="577350"/>
            <a:ext cx="15833052" cy="4457952"/>
          </a:xfrm>
          <a:prstGeom prst="rect">
            <a:avLst/>
          </a:prstGeom>
          <a:noFill/>
        </p:spPr>
        <p:txBody>
          <a:bodyPr wrap="none" rtlCol="0">
            <a:spAutoFit/>
          </a:bodyPr>
          <a:lstStyle/>
          <a:p>
            <a:pPr marL="2180590" marR="2112645" indent="-6350">
              <a:lnSpc>
                <a:spcPct val="150000"/>
              </a:lnSpc>
              <a:spcAft>
                <a:spcPts val="15"/>
              </a:spcAft>
            </a:pPr>
            <a:r>
              <a:rPr lang="en-IN" sz="2400" b="1" dirty="0">
                <a:solidFill>
                  <a:srgbClr val="000000"/>
                </a:solidFill>
                <a:effectLst/>
                <a:latin typeface="Times New Roman" panose="02020603050405020304" pitchFamily="18" charset="0"/>
                <a:ea typeface="Times New Roman" panose="02020603050405020304" pitchFamily="18" charset="0"/>
              </a:rPr>
              <a:t>Step 4 :</a:t>
            </a:r>
            <a:r>
              <a:rPr lang="en-IN" sz="2400" dirty="0">
                <a:solidFill>
                  <a:srgbClr val="000000"/>
                </a:solidFill>
                <a:effectLst/>
                <a:latin typeface="Times New Roman" panose="02020603050405020304" pitchFamily="18" charset="0"/>
                <a:ea typeface="Times New Roman" panose="02020603050405020304" pitchFamily="18" charset="0"/>
              </a:rPr>
              <a:t>- Once we are done with train test split process we will feed our training data to </a:t>
            </a:r>
          </a:p>
          <a:p>
            <a:pPr marL="2180590" marR="2112645" indent="-6350">
              <a:lnSpc>
                <a:spcPct val="150000"/>
              </a:lnSpc>
              <a:spcAft>
                <a:spcPts val="15"/>
              </a:spcAft>
            </a:pPr>
            <a:r>
              <a:rPr lang="en-IN" sz="2400" dirty="0">
                <a:solidFill>
                  <a:srgbClr val="000000"/>
                </a:solidFill>
                <a:effectLst/>
                <a:latin typeface="Times New Roman" panose="02020603050405020304" pitchFamily="18" charset="0"/>
                <a:ea typeface="Times New Roman" panose="02020603050405020304" pitchFamily="18" charset="0"/>
              </a:rPr>
              <a:t>our machine learning model . In this case we are going to use a logistic regression model </a:t>
            </a:r>
          </a:p>
          <a:p>
            <a:pPr marL="2180590" marR="2112645" indent="-6350">
              <a:lnSpc>
                <a:spcPct val="150000"/>
              </a:lnSpc>
              <a:spcAft>
                <a:spcPts val="15"/>
              </a:spcAft>
            </a:pPr>
            <a:r>
              <a:rPr lang="en-IN" sz="2400" dirty="0">
                <a:solidFill>
                  <a:srgbClr val="000000"/>
                </a:solidFill>
                <a:effectLst/>
                <a:latin typeface="Times New Roman" panose="02020603050405020304" pitchFamily="18" charset="0"/>
                <a:ea typeface="Times New Roman" panose="02020603050405020304" pitchFamily="18" charset="0"/>
              </a:rPr>
              <a:t>because this particular case has binary classification </a:t>
            </a:r>
            <a:r>
              <a:rPr lang="en-IN" sz="2400" dirty="0" err="1">
                <a:solidFill>
                  <a:srgbClr val="000000"/>
                </a:solidFill>
                <a:effectLst/>
                <a:latin typeface="Times New Roman" panose="02020603050405020304" pitchFamily="18" charset="0"/>
                <a:ea typeface="Times New Roman" panose="02020603050405020304" pitchFamily="18" charset="0"/>
              </a:rPr>
              <a:t>i.e</a:t>
            </a:r>
            <a:r>
              <a:rPr lang="en-IN" sz="2400" dirty="0">
                <a:solidFill>
                  <a:srgbClr val="000000"/>
                </a:solidFill>
                <a:effectLst/>
                <a:latin typeface="Times New Roman" panose="02020603050405020304" pitchFamily="18" charset="0"/>
                <a:ea typeface="Times New Roman" panose="02020603050405020304" pitchFamily="18" charset="0"/>
              </a:rPr>
              <a:t> here we are going to classify that </a:t>
            </a:r>
          </a:p>
          <a:p>
            <a:pPr marL="2180590" marR="2112645" indent="-6350">
              <a:lnSpc>
                <a:spcPct val="150000"/>
              </a:lnSpc>
              <a:spcAft>
                <a:spcPts val="15"/>
              </a:spcAft>
            </a:pPr>
            <a:r>
              <a:rPr lang="en-IN" sz="2400" dirty="0">
                <a:solidFill>
                  <a:srgbClr val="000000"/>
                </a:solidFill>
                <a:effectLst/>
                <a:latin typeface="Times New Roman" panose="02020603050405020304" pitchFamily="18" charset="0"/>
                <a:ea typeface="Times New Roman" panose="02020603050405020304" pitchFamily="18" charset="0"/>
              </a:rPr>
              <a:t>whether the person has heart disease or not.</a:t>
            </a:r>
          </a:p>
          <a:p>
            <a:pPr marL="2180590" marR="2112645" indent="-6350">
              <a:lnSpc>
                <a:spcPct val="150000"/>
              </a:lnSpc>
              <a:spcAft>
                <a:spcPts val="15"/>
              </a:spcAft>
            </a:pPr>
            <a:r>
              <a:rPr lang="en-IN" sz="2400" b="1" dirty="0">
                <a:solidFill>
                  <a:srgbClr val="000000"/>
                </a:solidFill>
                <a:effectLst/>
                <a:latin typeface="Times New Roman" panose="02020603050405020304" pitchFamily="18" charset="0"/>
                <a:ea typeface="Times New Roman" panose="02020603050405020304" pitchFamily="18" charset="0"/>
              </a:rPr>
              <a:t>Step 5 :-</a:t>
            </a:r>
            <a:r>
              <a:rPr lang="en-IN" sz="2400" dirty="0">
                <a:solidFill>
                  <a:srgbClr val="000000"/>
                </a:solidFill>
                <a:effectLst/>
                <a:latin typeface="Times New Roman" panose="02020603050405020304" pitchFamily="18" charset="0"/>
                <a:ea typeface="Times New Roman" panose="02020603050405020304" pitchFamily="18" charset="0"/>
              </a:rPr>
              <a:t> When we will train this logic regression model with our trained data we will do</a:t>
            </a:r>
          </a:p>
          <a:p>
            <a:pPr marL="2180590" marR="2112645" indent="-6350">
              <a:lnSpc>
                <a:spcPct val="150000"/>
              </a:lnSpc>
              <a:spcAft>
                <a:spcPts val="15"/>
              </a:spcAft>
            </a:pPr>
            <a:r>
              <a:rPr lang="en-IN" sz="2400" dirty="0">
                <a:solidFill>
                  <a:srgbClr val="000000"/>
                </a:solidFill>
                <a:effectLst/>
                <a:latin typeface="Times New Roman" panose="02020603050405020304" pitchFamily="18" charset="0"/>
                <a:ea typeface="Times New Roman" panose="02020603050405020304" pitchFamily="18" charset="0"/>
              </a:rPr>
              <a:t> some evaluations to check its efficiency and performance so after that we will get a trained </a:t>
            </a:r>
          </a:p>
          <a:p>
            <a:pPr marL="2180590" marR="2112645" indent="-6350">
              <a:lnSpc>
                <a:spcPct val="150000"/>
              </a:lnSpc>
              <a:spcAft>
                <a:spcPts val="15"/>
              </a:spcAft>
            </a:pPr>
            <a:r>
              <a:rPr lang="en-IN" sz="2400" dirty="0">
                <a:solidFill>
                  <a:srgbClr val="000000"/>
                </a:solidFill>
                <a:effectLst/>
                <a:latin typeface="Times New Roman" panose="02020603050405020304" pitchFamily="18" charset="0"/>
                <a:ea typeface="Times New Roman" panose="02020603050405020304" pitchFamily="18" charset="0"/>
              </a:rPr>
              <a:t>logistic regression.</a:t>
            </a:r>
          </a:p>
          <a:p>
            <a:pPr marL="2180590" marR="2112645" indent="-6350">
              <a:lnSpc>
                <a:spcPct val="150000"/>
              </a:lnSpc>
              <a:spcAft>
                <a:spcPts val="4535"/>
              </a:spcAft>
            </a:pPr>
            <a:r>
              <a:rPr lang="en-IN" sz="2400" b="1" dirty="0">
                <a:solidFill>
                  <a:srgbClr val="000000"/>
                </a:solidFill>
                <a:effectLst/>
                <a:latin typeface="Times New Roman" panose="02020603050405020304" pitchFamily="18" charset="0"/>
                <a:ea typeface="Times New Roman" panose="02020603050405020304" pitchFamily="18" charset="0"/>
              </a:rPr>
              <a:t>Step 6 :-</a:t>
            </a:r>
            <a:r>
              <a:rPr lang="en-IN" sz="2400" dirty="0">
                <a:solidFill>
                  <a:srgbClr val="000000"/>
                </a:solidFill>
                <a:effectLst/>
                <a:latin typeface="Times New Roman" panose="02020603050405020304" pitchFamily="18" charset="0"/>
                <a:ea typeface="Times New Roman" panose="02020603050405020304" pitchFamily="18" charset="0"/>
              </a:rPr>
              <a:t> When we will get the this trained logistic regression model we will feed new data</a:t>
            </a:r>
          </a:p>
        </p:txBody>
      </p:sp>
      <p:sp>
        <p:nvSpPr>
          <p:cNvPr id="5" name="TextBox 4">
            <a:extLst>
              <a:ext uri="{FF2B5EF4-FFF2-40B4-BE49-F238E27FC236}">
                <a16:creationId xmlns:a16="http://schemas.microsoft.com/office/drawing/2014/main" id="{9E906A06-C3FC-B1C5-683E-E1E1B85B1903}"/>
              </a:ext>
            </a:extLst>
          </p:cNvPr>
          <p:cNvSpPr txBox="1"/>
          <p:nvPr/>
        </p:nvSpPr>
        <p:spPr>
          <a:xfrm>
            <a:off x="548640" y="4922698"/>
            <a:ext cx="11513088" cy="1141146"/>
          </a:xfrm>
          <a:prstGeom prst="rect">
            <a:avLst/>
          </a:prstGeom>
          <a:noFill/>
        </p:spPr>
        <p:txBody>
          <a:bodyPr wrap="none" rtlCol="0">
            <a:spAutoFit/>
          </a:bodyPr>
          <a:lstStyle/>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to our model it can predict whether the person is having a diseased heart or the healthy one .</a:t>
            </a:r>
          </a:p>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 So this is what we are going to do in our project.</a:t>
            </a:r>
            <a:endParaRPr lang="en-US" sz="2400" dirty="0"/>
          </a:p>
        </p:txBody>
      </p:sp>
    </p:spTree>
    <p:extLst>
      <p:ext uri="{BB962C8B-B14F-4D97-AF65-F5344CB8AC3E}">
        <p14:creationId xmlns:p14="http://schemas.microsoft.com/office/powerpoint/2010/main" val="902090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0015-062E-ECBF-2070-2AE06BA6B422}"/>
              </a:ext>
            </a:extLst>
          </p:cNvPr>
          <p:cNvSpPr>
            <a:spLocks noGrp="1"/>
          </p:cNvSpPr>
          <p:nvPr>
            <p:ph type="title"/>
          </p:nvPr>
        </p:nvSpPr>
        <p:spPr>
          <a:xfrm>
            <a:off x="615875" y="465466"/>
            <a:ext cx="9875520" cy="1356360"/>
          </a:xfrm>
        </p:spPr>
        <p:txBody>
          <a:bodyPr/>
          <a:lstStyle/>
          <a:p>
            <a:r>
              <a:rPr lang="en-US" sz="4400" b="0" i="0" u="none" strike="noStrike" dirty="0">
                <a:effectLst/>
                <a:latin typeface="Times New Roman" panose="02020603050405020304" pitchFamily="18" charset="0"/>
                <a:cs typeface="Times New Roman" panose="02020603050405020304" pitchFamily="18" charset="0"/>
              </a:rPr>
              <a:t>Architecture diagram</a:t>
            </a:r>
            <a:br>
              <a:rPr lang="en-US" sz="4400" b="0" i="0" u="none" strike="noStrike" dirty="0">
                <a:effectLst/>
                <a:latin typeface="Times New Roman" panose="02020603050405020304" pitchFamily="18" charset="0"/>
                <a:cs typeface="Times New Roman" panose="02020603050405020304" pitchFamily="18" charset="0"/>
              </a:rPr>
            </a:br>
            <a:endParaRPr lang="en-US" dirty="0"/>
          </a:p>
        </p:txBody>
      </p:sp>
      <p:pic>
        <p:nvPicPr>
          <p:cNvPr id="7" name="Content Placeholder 6">
            <a:extLst>
              <a:ext uri="{FF2B5EF4-FFF2-40B4-BE49-F238E27FC236}">
                <a16:creationId xmlns:a16="http://schemas.microsoft.com/office/drawing/2014/main" id="{8831319B-B249-941D-5499-F616BD4883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6718" y="1311622"/>
            <a:ext cx="8208084" cy="4431702"/>
          </a:xfrm>
        </p:spPr>
      </p:pic>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332142" cy="276999"/>
          </a:xfrm>
          <a:prstGeom prst="rect">
            <a:avLst/>
          </a:prstGeom>
          <a:noFill/>
        </p:spPr>
        <p:txBody>
          <a:bodyPr wrap="none" rtlCol="0">
            <a:spAutoFit/>
          </a:bodyPr>
          <a:lstStyle/>
          <a:p>
            <a:r>
              <a:rPr lang="en-US" sz="1200" dirty="0"/>
              <a:t>12</a:t>
            </a:r>
          </a:p>
        </p:txBody>
      </p:sp>
      <p:sp>
        <p:nvSpPr>
          <p:cNvPr id="8" name="TextBox 7">
            <a:extLst>
              <a:ext uri="{FF2B5EF4-FFF2-40B4-BE49-F238E27FC236}">
                <a16:creationId xmlns:a16="http://schemas.microsoft.com/office/drawing/2014/main" id="{5F3FC9B8-03DF-60D0-6C9F-EDD87B3745BB}"/>
              </a:ext>
            </a:extLst>
          </p:cNvPr>
          <p:cNvSpPr txBox="1"/>
          <p:nvPr/>
        </p:nvSpPr>
        <p:spPr>
          <a:xfrm>
            <a:off x="3689873" y="5821614"/>
            <a:ext cx="3207868" cy="584775"/>
          </a:xfrm>
          <a:prstGeom prst="rect">
            <a:avLst/>
          </a:prstGeom>
          <a:noFill/>
        </p:spPr>
        <p:txBody>
          <a:bodyPr wrap="square" rtlCol="0">
            <a:spAutoFit/>
          </a:bodyPr>
          <a:lstStyle/>
          <a:p>
            <a:r>
              <a:rPr lang="en-IN" sz="1600" dirty="0">
                <a:effectLst/>
                <a:latin typeface="Times New Roman" panose="02020603050405020304" pitchFamily="18" charset="0"/>
                <a:cs typeface="Times New Roman" panose="02020603050405020304" pitchFamily="18" charset="0"/>
              </a:rPr>
              <a:t>Figure</a:t>
            </a:r>
            <a:r>
              <a:rPr lang="en-IN" sz="1200" dirty="0">
                <a:effectLst/>
                <a:latin typeface="Times New Roman" panose="02020603050405020304" pitchFamily="18" charset="0"/>
                <a:cs typeface="Times New Roman" panose="02020603050405020304" pitchFamily="18" charset="0"/>
              </a:rPr>
              <a:t> 1</a:t>
            </a:r>
            <a:r>
              <a:rPr lang="en-IN" sz="1600" dirty="0">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System Architecture</a:t>
            </a:r>
            <a:r>
              <a:rPr lang="en-IN" sz="1600" dirty="0">
                <a:effectLst/>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9" name="image6.png">
            <a:extLst>
              <a:ext uri="{FF2B5EF4-FFF2-40B4-BE49-F238E27FC236}">
                <a16:creationId xmlns:a16="http://schemas.microsoft.com/office/drawing/2014/main" id="{200108E0-B6B8-7BD0-8E0A-C15C9D553042}"/>
              </a:ext>
            </a:extLst>
          </p:cNvPr>
          <p:cNvPicPr/>
          <p:nvPr/>
        </p:nvPicPr>
        <p:blipFill>
          <a:blip r:embed="rId3"/>
          <a:srcRect/>
          <a:stretch>
            <a:fillRect/>
          </a:stretch>
        </p:blipFill>
        <p:spPr>
          <a:xfrm>
            <a:off x="10973550" y="274455"/>
            <a:ext cx="988695" cy="605790"/>
          </a:xfrm>
          <a:prstGeom prst="rect">
            <a:avLst/>
          </a:prstGeom>
          <a:ln/>
        </p:spPr>
      </p:pic>
    </p:spTree>
    <p:extLst>
      <p:ext uri="{BB962C8B-B14F-4D97-AF65-F5344CB8AC3E}">
        <p14:creationId xmlns:p14="http://schemas.microsoft.com/office/powerpoint/2010/main" val="328052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65953" y="6267890"/>
            <a:ext cx="320344" cy="276999"/>
          </a:xfrm>
          <a:prstGeom prst="rect">
            <a:avLst/>
          </a:prstGeom>
          <a:noFill/>
        </p:spPr>
        <p:txBody>
          <a:bodyPr wrap="none" rtlCol="0">
            <a:spAutoFit/>
          </a:bodyPr>
          <a:lstStyle/>
          <a:p>
            <a:r>
              <a:rPr lang="en-US" sz="1200" dirty="0"/>
              <a:t>13</a:t>
            </a:r>
          </a:p>
        </p:txBody>
      </p:sp>
      <p:pic>
        <p:nvPicPr>
          <p:cNvPr id="11" name="image6.png">
            <a:extLst>
              <a:ext uri="{FF2B5EF4-FFF2-40B4-BE49-F238E27FC236}">
                <a16:creationId xmlns:a16="http://schemas.microsoft.com/office/drawing/2014/main" id="{E973C572-CD1B-3E6B-88C1-D18D7A2FB574}"/>
              </a:ext>
            </a:extLst>
          </p:cNvPr>
          <p:cNvPicPr/>
          <p:nvPr/>
        </p:nvPicPr>
        <p:blipFill>
          <a:blip r:embed="rId2"/>
          <a:srcRect/>
          <a:stretch>
            <a:fillRect/>
          </a:stretch>
        </p:blipFill>
        <p:spPr>
          <a:xfrm>
            <a:off x="10973550" y="274455"/>
            <a:ext cx="988695" cy="605790"/>
          </a:xfrm>
          <a:prstGeom prst="rect">
            <a:avLst/>
          </a:prstGeom>
          <a:ln/>
        </p:spPr>
      </p:pic>
      <p:pic>
        <p:nvPicPr>
          <p:cNvPr id="3" name="Picture 2">
            <a:extLst>
              <a:ext uri="{FF2B5EF4-FFF2-40B4-BE49-F238E27FC236}">
                <a16:creationId xmlns:a16="http://schemas.microsoft.com/office/drawing/2014/main" id="{070A92DA-DE6C-DBF7-1A96-1DFE9FB74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979" y="708122"/>
            <a:ext cx="9090212" cy="4828564"/>
          </a:xfrm>
          <a:prstGeom prst="rect">
            <a:avLst/>
          </a:prstGeom>
        </p:spPr>
      </p:pic>
      <p:sp>
        <p:nvSpPr>
          <p:cNvPr id="5" name="TextBox 4">
            <a:extLst>
              <a:ext uri="{FF2B5EF4-FFF2-40B4-BE49-F238E27FC236}">
                <a16:creationId xmlns:a16="http://schemas.microsoft.com/office/drawing/2014/main" id="{CD07EFF3-F352-EA20-BA14-6F796A10ED08}"/>
              </a:ext>
            </a:extLst>
          </p:cNvPr>
          <p:cNvSpPr txBox="1"/>
          <p:nvPr/>
        </p:nvSpPr>
        <p:spPr>
          <a:xfrm>
            <a:off x="4130937" y="5536686"/>
            <a:ext cx="4237122" cy="923330"/>
          </a:xfrm>
          <a:prstGeom prst="rect">
            <a:avLst/>
          </a:prstGeom>
          <a:noFill/>
        </p:spPr>
        <p:txBody>
          <a:bodyPr wrap="none" rtlCol="0">
            <a:spAutoFit/>
          </a:bodyPr>
          <a:lstStyle/>
          <a:p>
            <a:r>
              <a:rPr lang="en-IN" sz="1800" dirty="0">
                <a:effectLst/>
                <a:latin typeface="Times New Roman" panose="02020603050405020304" pitchFamily="18" charset="0"/>
                <a:cs typeface="Times New Roman" panose="02020603050405020304" pitchFamily="18" charset="0"/>
              </a:rPr>
              <a:t>Figure</a:t>
            </a:r>
            <a:r>
              <a:rPr lang="en-IN" sz="1400" dirty="0">
                <a:effectLst/>
                <a:latin typeface="Times New Roman" panose="02020603050405020304" pitchFamily="18" charset="0"/>
                <a:cs typeface="Times New Roman" panose="02020603050405020304" pitchFamily="18" charset="0"/>
              </a:rPr>
              <a:t> 2</a:t>
            </a:r>
            <a:r>
              <a:rPr lang="en-IN" sz="1800" dirty="0">
                <a:effectLst/>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Architecture of Prediction System</a:t>
            </a:r>
            <a:r>
              <a:rPr lang="en-IN" sz="1800" dirty="0">
                <a:effectLst/>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16155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333746" cy="276999"/>
          </a:xfrm>
          <a:prstGeom prst="rect">
            <a:avLst/>
          </a:prstGeom>
          <a:noFill/>
        </p:spPr>
        <p:txBody>
          <a:bodyPr wrap="none" rtlCol="0">
            <a:spAutoFit/>
          </a:bodyPr>
          <a:lstStyle/>
          <a:p>
            <a:r>
              <a:rPr lang="en-US" sz="1200" dirty="0"/>
              <a:t>14</a:t>
            </a:r>
          </a:p>
        </p:txBody>
      </p:sp>
      <p:sp>
        <p:nvSpPr>
          <p:cNvPr id="10" name="Title 9">
            <a:extLst>
              <a:ext uri="{FF2B5EF4-FFF2-40B4-BE49-F238E27FC236}">
                <a16:creationId xmlns:a16="http://schemas.microsoft.com/office/drawing/2014/main" id="{562ED3EE-B028-A941-7910-902CE3222C36}"/>
              </a:ext>
            </a:extLst>
          </p:cNvPr>
          <p:cNvSpPr>
            <a:spLocks noGrp="1"/>
          </p:cNvSpPr>
          <p:nvPr>
            <p:ph type="title"/>
          </p:nvPr>
        </p:nvSpPr>
        <p:spPr/>
        <p:txBody>
          <a:bodyPr/>
          <a:lstStyle/>
          <a:p>
            <a:r>
              <a:rPr lang="en-US" sz="4400" b="0" i="0" u="none" strike="noStrike" dirty="0">
                <a:effectLst/>
                <a:latin typeface="Times New Roman" panose="02020603050405020304" pitchFamily="18" charset="0"/>
                <a:cs typeface="Times New Roman" panose="02020603050405020304" pitchFamily="18" charset="0"/>
              </a:rPr>
              <a:t>DATA FLOW DIAGRAM</a:t>
            </a:r>
            <a:br>
              <a:rPr lang="en-US" sz="4400" b="0" i="0" u="none" strike="noStrike" dirty="0">
                <a:effectLst/>
                <a:latin typeface="Times New Roman" panose="02020603050405020304" pitchFamily="18" charset="0"/>
                <a:cs typeface="Times New Roman" panose="02020603050405020304" pitchFamily="18" charset="0"/>
              </a:rPr>
            </a:br>
            <a:endParaRPr lang="en-US" dirty="0"/>
          </a:p>
        </p:txBody>
      </p:sp>
      <p:pic>
        <p:nvPicPr>
          <p:cNvPr id="11" name="image6.png">
            <a:extLst>
              <a:ext uri="{FF2B5EF4-FFF2-40B4-BE49-F238E27FC236}">
                <a16:creationId xmlns:a16="http://schemas.microsoft.com/office/drawing/2014/main" id="{E973C572-CD1B-3E6B-88C1-D18D7A2FB574}"/>
              </a:ext>
            </a:extLst>
          </p:cNvPr>
          <p:cNvPicPr/>
          <p:nvPr/>
        </p:nvPicPr>
        <p:blipFill>
          <a:blip r:embed="rId2"/>
          <a:srcRect/>
          <a:stretch>
            <a:fillRect/>
          </a:stretch>
        </p:blipFill>
        <p:spPr>
          <a:xfrm>
            <a:off x="10973550" y="274455"/>
            <a:ext cx="988695" cy="605790"/>
          </a:xfrm>
          <a:prstGeom prst="rect">
            <a:avLst/>
          </a:prstGeom>
          <a:ln/>
        </p:spPr>
      </p:pic>
      <p:pic>
        <p:nvPicPr>
          <p:cNvPr id="13" name="Picture 12">
            <a:extLst>
              <a:ext uri="{FF2B5EF4-FFF2-40B4-BE49-F238E27FC236}">
                <a16:creationId xmlns:a16="http://schemas.microsoft.com/office/drawing/2014/main" id="{88309E05-1B79-9CDF-9C20-078B2A320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190" y="1965960"/>
            <a:ext cx="9261688" cy="3175606"/>
          </a:xfrm>
          <a:prstGeom prst="rect">
            <a:avLst/>
          </a:prstGeom>
        </p:spPr>
      </p:pic>
      <p:sp>
        <p:nvSpPr>
          <p:cNvPr id="15" name="TextBox 14">
            <a:extLst>
              <a:ext uri="{FF2B5EF4-FFF2-40B4-BE49-F238E27FC236}">
                <a16:creationId xmlns:a16="http://schemas.microsoft.com/office/drawing/2014/main" id="{B94AFD70-36BD-3987-F53C-4BDA579D2929}"/>
              </a:ext>
            </a:extLst>
          </p:cNvPr>
          <p:cNvSpPr txBox="1"/>
          <p:nvPr/>
        </p:nvSpPr>
        <p:spPr>
          <a:xfrm>
            <a:off x="4588832" y="5247067"/>
            <a:ext cx="1742785" cy="646331"/>
          </a:xfrm>
          <a:prstGeom prst="rect">
            <a:avLst/>
          </a:prstGeom>
          <a:noFill/>
        </p:spPr>
        <p:txBody>
          <a:bodyPr wrap="none" rtlCol="0">
            <a:spAutoFit/>
          </a:bodyPr>
          <a:lstStyle/>
          <a:p>
            <a:r>
              <a:rPr lang="en-IN" sz="1800" dirty="0">
                <a:effectLst/>
                <a:latin typeface="Times New Roman" panose="02020603050405020304" pitchFamily="18" charset="0"/>
                <a:cs typeface="Times New Roman" panose="02020603050405020304" pitchFamily="18" charset="0"/>
              </a:rPr>
              <a:t>Figure</a:t>
            </a:r>
            <a:r>
              <a:rPr lang="en-IN" sz="1400" dirty="0">
                <a:effectLst/>
                <a:latin typeface="Times New Roman" panose="02020603050405020304" pitchFamily="18" charset="0"/>
                <a:cs typeface="Times New Roman" panose="02020603050405020304" pitchFamily="18" charset="0"/>
              </a:rPr>
              <a:t> 3.1 </a:t>
            </a:r>
            <a:r>
              <a:rPr lang="en-IN" sz="1800" dirty="0">
                <a:effectLst/>
                <a:latin typeface="Times New Roman" panose="02020603050405020304" pitchFamily="18" charset="0"/>
                <a:cs typeface="Times New Roman" panose="02020603050405020304" pitchFamily="18" charset="0"/>
              </a:rPr>
              <a:t>:  DFD</a:t>
            </a:r>
            <a:endParaRPr lang="en-IN"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10368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327334" cy="276999"/>
          </a:xfrm>
          <a:prstGeom prst="rect">
            <a:avLst/>
          </a:prstGeom>
          <a:noFill/>
        </p:spPr>
        <p:txBody>
          <a:bodyPr wrap="none" rtlCol="0">
            <a:spAutoFit/>
          </a:bodyPr>
          <a:lstStyle/>
          <a:p>
            <a:r>
              <a:rPr lang="en-US" sz="1200" dirty="0"/>
              <a:t>15</a:t>
            </a:r>
          </a:p>
        </p:txBody>
      </p:sp>
      <p:pic>
        <p:nvPicPr>
          <p:cNvPr id="11" name="image6.png">
            <a:extLst>
              <a:ext uri="{FF2B5EF4-FFF2-40B4-BE49-F238E27FC236}">
                <a16:creationId xmlns:a16="http://schemas.microsoft.com/office/drawing/2014/main" id="{E973C572-CD1B-3E6B-88C1-D18D7A2FB574}"/>
              </a:ext>
            </a:extLst>
          </p:cNvPr>
          <p:cNvPicPr/>
          <p:nvPr/>
        </p:nvPicPr>
        <p:blipFill>
          <a:blip r:embed="rId2"/>
          <a:srcRect/>
          <a:stretch>
            <a:fillRect/>
          </a:stretch>
        </p:blipFill>
        <p:spPr>
          <a:xfrm>
            <a:off x="10973550" y="274455"/>
            <a:ext cx="988695" cy="605790"/>
          </a:xfrm>
          <a:prstGeom prst="rect">
            <a:avLst/>
          </a:prstGeom>
          <a:ln/>
        </p:spPr>
      </p:pic>
      <p:pic>
        <p:nvPicPr>
          <p:cNvPr id="3" name="Picture 2">
            <a:extLst>
              <a:ext uri="{FF2B5EF4-FFF2-40B4-BE49-F238E27FC236}">
                <a16:creationId xmlns:a16="http://schemas.microsoft.com/office/drawing/2014/main" id="{881379A2-D451-327E-A412-7D19A5230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56" y="1075764"/>
            <a:ext cx="10662087" cy="4281543"/>
          </a:xfrm>
          <a:prstGeom prst="rect">
            <a:avLst/>
          </a:prstGeom>
        </p:spPr>
      </p:pic>
      <p:sp>
        <p:nvSpPr>
          <p:cNvPr id="5" name="TextBox 4">
            <a:extLst>
              <a:ext uri="{FF2B5EF4-FFF2-40B4-BE49-F238E27FC236}">
                <a16:creationId xmlns:a16="http://schemas.microsoft.com/office/drawing/2014/main" id="{78ED90E4-BA27-A801-7230-DEC91C9BF2C1}"/>
              </a:ext>
            </a:extLst>
          </p:cNvPr>
          <p:cNvSpPr txBox="1"/>
          <p:nvPr/>
        </p:nvSpPr>
        <p:spPr>
          <a:xfrm>
            <a:off x="5163670" y="5552826"/>
            <a:ext cx="1640193" cy="646331"/>
          </a:xfrm>
          <a:prstGeom prst="rect">
            <a:avLst/>
          </a:prstGeom>
          <a:noFill/>
        </p:spPr>
        <p:txBody>
          <a:bodyPr wrap="none" rtlCol="0">
            <a:spAutoFit/>
          </a:bodyPr>
          <a:lstStyle/>
          <a:p>
            <a:r>
              <a:rPr lang="en-IN" sz="1800" dirty="0">
                <a:effectLst/>
                <a:latin typeface="Times New Roman" panose="02020603050405020304" pitchFamily="18" charset="0"/>
                <a:cs typeface="Times New Roman" panose="02020603050405020304" pitchFamily="18" charset="0"/>
              </a:rPr>
              <a:t>Figure</a:t>
            </a:r>
            <a:r>
              <a:rPr lang="en-IN" sz="1400" dirty="0">
                <a:effectLst/>
                <a:latin typeface="Times New Roman" panose="02020603050405020304" pitchFamily="18" charset="0"/>
                <a:cs typeface="Times New Roman" panose="02020603050405020304" pitchFamily="18" charset="0"/>
              </a:rPr>
              <a:t> 3.2</a:t>
            </a:r>
            <a:r>
              <a:rPr lang="en-IN" sz="1800" dirty="0">
                <a:effectLst/>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DFD</a:t>
            </a:r>
          </a:p>
          <a:p>
            <a:endParaRPr lang="en-US" dirty="0"/>
          </a:p>
        </p:txBody>
      </p:sp>
    </p:spTree>
    <p:extLst>
      <p:ext uri="{BB962C8B-B14F-4D97-AF65-F5344CB8AC3E}">
        <p14:creationId xmlns:p14="http://schemas.microsoft.com/office/powerpoint/2010/main" val="2418441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333746" cy="276999"/>
          </a:xfrm>
          <a:prstGeom prst="rect">
            <a:avLst/>
          </a:prstGeom>
          <a:noFill/>
        </p:spPr>
        <p:txBody>
          <a:bodyPr wrap="none" rtlCol="0">
            <a:spAutoFit/>
          </a:bodyPr>
          <a:lstStyle/>
          <a:p>
            <a:r>
              <a:rPr lang="en-US" sz="1200" dirty="0"/>
              <a:t>16</a:t>
            </a:r>
          </a:p>
        </p:txBody>
      </p:sp>
      <p:sp>
        <p:nvSpPr>
          <p:cNvPr id="10" name="Title 9">
            <a:extLst>
              <a:ext uri="{FF2B5EF4-FFF2-40B4-BE49-F238E27FC236}">
                <a16:creationId xmlns:a16="http://schemas.microsoft.com/office/drawing/2014/main" id="{562ED3EE-B028-A941-7910-902CE3222C36}"/>
              </a:ext>
            </a:extLst>
          </p:cNvPr>
          <p:cNvSpPr>
            <a:spLocks noGrp="1"/>
          </p:cNvSpPr>
          <p:nvPr>
            <p:ph type="title"/>
          </p:nvPr>
        </p:nvSpPr>
        <p:spPr>
          <a:xfrm>
            <a:off x="594360" y="274455"/>
            <a:ext cx="9875520" cy="1356360"/>
          </a:xfrm>
        </p:spPr>
        <p:txBody>
          <a:bodyPr/>
          <a:lstStyle/>
          <a:p>
            <a:r>
              <a:rPr lang="en-US" dirty="0"/>
              <a:t>Entity Relationship Diagram</a:t>
            </a:r>
          </a:p>
        </p:txBody>
      </p:sp>
      <p:pic>
        <p:nvPicPr>
          <p:cNvPr id="11" name="image6.png">
            <a:extLst>
              <a:ext uri="{FF2B5EF4-FFF2-40B4-BE49-F238E27FC236}">
                <a16:creationId xmlns:a16="http://schemas.microsoft.com/office/drawing/2014/main" id="{E973C572-CD1B-3E6B-88C1-D18D7A2FB574}"/>
              </a:ext>
            </a:extLst>
          </p:cNvPr>
          <p:cNvPicPr/>
          <p:nvPr/>
        </p:nvPicPr>
        <p:blipFill>
          <a:blip r:embed="rId2"/>
          <a:srcRect/>
          <a:stretch>
            <a:fillRect/>
          </a:stretch>
        </p:blipFill>
        <p:spPr>
          <a:xfrm>
            <a:off x="10973550" y="274455"/>
            <a:ext cx="988695" cy="605790"/>
          </a:xfrm>
          <a:prstGeom prst="rect">
            <a:avLst/>
          </a:prstGeom>
          <a:ln/>
        </p:spPr>
      </p:pic>
      <p:pic>
        <p:nvPicPr>
          <p:cNvPr id="3" name="Picture 2">
            <a:extLst>
              <a:ext uri="{FF2B5EF4-FFF2-40B4-BE49-F238E27FC236}">
                <a16:creationId xmlns:a16="http://schemas.microsoft.com/office/drawing/2014/main" id="{C6058829-44D7-4451-FCB8-D945DE1E6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616" y="1180498"/>
            <a:ext cx="8788997" cy="4410076"/>
          </a:xfrm>
          <a:prstGeom prst="rect">
            <a:avLst/>
          </a:prstGeom>
        </p:spPr>
      </p:pic>
      <p:sp>
        <p:nvSpPr>
          <p:cNvPr id="5" name="TextBox 4">
            <a:extLst>
              <a:ext uri="{FF2B5EF4-FFF2-40B4-BE49-F238E27FC236}">
                <a16:creationId xmlns:a16="http://schemas.microsoft.com/office/drawing/2014/main" id="{66B640D3-214E-2EB6-A303-7EED1038DF13}"/>
              </a:ext>
            </a:extLst>
          </p:cNvPr>
          <p:cNvSpPr txBox="1"/>
          <p:nvPr/>
        </p:nvSpPr>
        <p:spPr>
          <a:xfrm>
            <a:off x="4582759" y="5677502"/>
            <a:ext cx="2249334" cy="369332"/>
          </a:xfrm>
          <a:prstGeom prst="rect">
            <a:avLst/>
          </a:prstGeom>
          <a:noFill/>
        </p:spPr>
        <p:txBody>
          <a:bodyPr wrap="none" rtlCol="0">
            <a:spAutoFit/>
          </a:bodyPr>
          <a:lstStyle/>
          <a:p>
            <a:r>
              <a:rPr lang="en-IN" sz="1800" dirty="0">
                <a:effectLst/>
                <a:latin typeface="Times New Roman" panose="02020603050405020304" pitchFamily="18" charset="0"/>
                <a:cs typeface="Times New Roman" panose="02020603050405020304" pitchFamily="18" charset="0"/>
              </a:rPr>
              <a:t>Figure</a:t>
            </a:r>
            <a:r>
              <a:rPr lang="en-IN" sz="1400" dirty="0">
                <a:effectLst/>
                <a:latin typeface="Times New Roman" panose="02020603050405020304" pitchFamily="18" charset="0"/>
                <a:cs typeface="Times New Roman" panose="02020603050405020304" pitchFamily="18" charset="0"/>
              </a:rPr>
              <a:t> 4 </a:t>
            </a:r>
            <a:r>
              <a:rPr lang="en-IN" sz="1800" dirty="0">
                <a:effectLst/>
                <a:latin typeface="Times New Roman" panose="02020603050405020304" pitchFamily="18" charset="0"/>
                <a:cs typeface="Times New Roman" panose="02020603050405020304" pitchFamily="18" charset="0"/>
              </a:rPr>
              <a:t>: ER Diagram</a:t>
            </a:r>
            <a:endParaRPr lang="en-US" dirty="0"/>
          </a:p>
        </p:txBody>
      </p:sp>
    </p:spTree>
    <p:extLst>
      <p:ext uri="{BB962C8B-B14F-4D97-AF65-F5344CB8AC3E}">
        <p14:creationId xmlns:p14="http://schemas.microsoft.com/office/powerpoint/2010/main" val="3785029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316305" cy="276999"/>
          </a:xfrm>
          <a:prstGeom prst="rect">
            <a:avLst/>
          </a:prstGeom>
          <a:noFill/>
        </p:spPr>
        <p:txBody>
          <a:bodyPr wrap="none" rtlCol="0">
            <a:spAutoFit/>
          </a:bodyPr>
          <a:lstStyle/>
          <a:p>
            <a:r>
              <a:rPr lang="en-US" sz="1200" dirty="0"/>
              <a:t>17</a:t>
            </a:r>
          </a:p>
        </p:txBody>
      </p:sp>
      <p:sp>
        <p:nvSpPr>
          <p:cNvPr id="10" name="Title 9">
            <a:extLst>
              <a:ext uri="{FF2B5EF4-FFF2-40B4-BE49-F238E27FC236}">
                <a16:creationId xmlns:a16="http://schemas.microsoft.com/office/drawing/2014/main" id="{562ED3EE-B028-A941-7910-902CE3222C36}"/>
              </a:ext>
            </a:extLst>
          </p:cNvPr>
          <p:cNvSpPr>
            <a:spLocks noGrp="1"/>
          </p:cNvSpPr>
          <p:nvPr>
            <p:ph type="title"/>
          </p:nvPr>
        </p:nvSpPr>
        <p:spPr>
          <a:xfrm>
            <a:off x="725084" y="274455"/>
            <a:ext cx="9875520" cy="1356360"/>
          </a:xfrm>
        </p:spPr>
        <p:txBody>
          <a:bodyPr/>
          <a:lstStyle/>
          <a:p>
            <a:r>
              <a:rPr lang="en-US" dirty="0">
                <a:latin typeface="Times New Roman" panose="02020603050405020304" pitchFamily="18" charset="0"/>
                <a:cs typeface="Times New Roman" panose="02020603050405020304" pitchFamily="18" charset="0"/>
              </a:rPr>
              <a:t>FLOW CHART</a:t>
            </a:r>
          </a:p>
        </p:txBody>
      </p:sp>
      <p:pic>
        <p:nvPicPr>
          <p:cNvPr id="11" name="image6.png">
            <a:extLst>
              <a:ext uri="{FF2B5EF4-FFF2-40B4-BE49-F238E27FC236}">
                <a16:creationId xmlns:a16="http://schemas.microsoft.com/office/drawing/2014/main" id="{E973C572-CD1B-3E6B-88C1-D18D7A2FB574}"/>
              </a:ext>
            </a:extLst>
          </p:cNvPr>
          <p:cNvPicPr/>
          <p:nvPr/>
        </p:nvPicPr>
        <p:blipFill>
          <a:blip r:embed="rId2"/>
          <a:srcRect/>
          <a:stretch>
            <a:fillRect/>
          </a:stretch>
        </p:blipFill>
        <p:spPr>
          <a:xfrm>
            <a:off x="10973550" y="274455"/>
            <a:ext cx="988695" cy="605790"/>
          </a:xfrm>
          <a:prstGeom prst="rect">
            <a:avLst/>
          </a:prstGeom>
          <a:ln/>
        </p:spPr>
      </p:pic>
      <p:pic>
        <p:nvPicPr>
          <p:cNvPr id="3" name="Picture 2">
            <a:extLst>
              <a:ext uri="{FF2B5EF4-FFF2-40B4-BE49-F238E27FC236}">
                <a16:creationId xmlns:a16="http://schemas.microsoft.com/office/drawing/2014/main" id="{380603DE-D4C8-6482-DD52-D9BBD8DC5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606" y="1172585"/>
            <a:ext cx="7299065" cy="4765636"/>
          </a:xfrm>
          <a:prstGeom prst="rect">
            <a:avLst/>
          </a:prstGeom>
        </p:spPr>
      </p:pic>
      <p:sp>
        <p:nvSpPr>
          <p:cNvPr id="5" name="TextBox 4">
            <a:extLst>
              <a:ext uri="{FF2B5EF4-FFF2-40B4-BE49-F238E27FC236}">
                <a16:creationId xmlns:a16="http://schemas.microsoft.com/office/drawing/2014/main" id="{EB80C376-383D-8B15-8D26-75F56DCFF2B4}"/>
              </a:ext>
            </a:extLst>
          </p:cNvPr>
          <p:cNvSpPr txBox="1"/>
          <p:nvPr/>
        </p:nvSpPr>
        <p:spPr>
          <a:xfrm>
            <a:off x="4808668" y="6083223"/>
            <a:ext cx="2133918" cy="646331"/>
          </a:xfrm>
          <a:prstGeom prst="rect">
            <a:avLst/>
          </a:prstGeom>
          <a:noFill/>
        </p:spPr>
        <p:txBody>
          <a:bodyPr wrap="none" rtlCol="0">
            <a:spAutoFit/>
          </a:bodyPr>
          <a:lstStyle/>
          <a:p>
            <a:r>
              <a:rPr lang="en-IN" sz="1800" dirty="0">
                <a:effectLst/>
                <a:latin typeface="Times New Roman" panose="02020603050405020304" pitchFamily="18" charset="0"/>
                <a:cs typeface="Times New Roman" panose="02020603050405020304" pitchFamily="18" charset="0"/>
              </a:rPr>
              <a:t>Figure</a:t>
            </a:r>
            <a:r>
              <a:rPr lang="en-IN" sz="1400" dirty="0">
                <a:effectLst/>
                <a:latin typeface="Times New Roman" panose="02020603050405020304" pitchFamily="18" charset="0"/>
                <a:cs typeface="Times New Roman" panose="02020603050405020304" pitchFamily="18" charset="0"/>
              </a:rPr>
              <a:t> 5</a:t>
            </a:r>
            <a:r>
              <a:rPr lang="en-IN" sz="1400" dirty="0">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 Flow Chart</a:t>
            </a:r>
            <a:endParaRPr lang="en-IN"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11563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332142" cy="276999"/>
          </a:xfrm>
          <a:prstGeom prst="rect">
            <a:avLst/>
          </a:prstGeom>
          <a:noFill/>
        </p:spPr>
        <p:txBody>
          <a:bodyPr wrap="none" rtlCol="0">
            <a:spAutoFit/>
          </a:bodyPr>
          <a:lstStyle/>
          <a:p>
            <a:r>
              <a:rPr lang="en-US" sz="1200" dirty="0"/>
              <a:t>18</a:t>
            </a:r>
          </a:p>
        </p:txBody>
      </p:sp>
      <p:sp>
        <p:nvSpPr>
          <p:cNvPr id="10" name="Title 9">
            <a:extLst>
              <a:ext uri="{FF2B5EF4-FFF2-40B4-BE49-F238E27FC236}">
                <a16:creationId xmlns:a16="http://schemas.microsoft.com/office/drawing/2014/main" id="{562ED3EE-B028-A941-7910-902CE3222C36}"/>
              </a:ext>
            </a:extLst>
          </p:cNvPr>
          <p:cNvSpPr>
            <a:spLocks noGrp="1"/>
          </p:cNvSpPr>
          <p:nvPr>
            <p:ph type="title"/>
          </p:nvPr>
        </p:nvSpPr>
        <p:spPr>
          <a:xfrm>
            <a:off x="610565" y="459129"/>
            <a:ext cx="9875520" cy="1356360"/>
          </a:xfrm>
        </p:spPr>
        <p:txBody>
          <a:bodyPr/>
          <a:lstStyle/>
          <a:p>
            <a:r>
              <a:rPr lang="en-US" sz="4400" b="0" i="0" u="none" strike="noStrike" dirty="0">
                <a:effectLst/>
                <a:latin typeface="Times New Roman" panose="02020603050405020304" pitchFamily="18" charset="0"/>
                <a:cs typeface="Times New Roman" panose="02020603050405020304" pitchFamily="18" charset="0"/>
              </a:rPr>
              <a:t>Tools/Technology Uses</a:t>
            </a:r>
            <a:endParaRPr lang="en-US" dirty="0"/>
          </a:p>
        </p:txBody>
      </p:sp>
      <p:pic>
        <p:nvPicPr>
          <p:cNvPr id="11" name="image6.png">
            <a:extLst>
              <a:ext uri="{FF2B5EF4-FFF2-40B4-BE49-F238E27FC236}">
                <a16:creationId xmlns:a16="http://schemas.microsoft.com/office/drawing/2014/main" id="{E973C572-CD1B-3E6B-88C1-D18D7A2FB574}"/>
              </a:ext>
            </a:extLst>
          </p:cNvPr>
          <p:cNvPicPr/>
          <p:nvPr/>
        </p:nvPicPr>
        <p:blipFill>
          <a:blip r:embed="rId2"/>
          <a:srcRect/>
          <a:stretch>
            <a:fillRect/>
          </a:stretch>
        </p:blipFill>
        <p:spPr>
          <a:xfrm>
            <a:off x="10973550" y="274455"/>
            <a:ext cx="988695" cy="605790"/>
          </a:xfrm>
          <a:prstGeom prst="rect">
            <a:avLst/>
          </a:prstGeom>
          <a:ln/>
        </p:spPr>
      </p:pic>
      <p:sp>
        <p:nvSpPr>
          <p:cNvPr id="3" name="TextBox 2">
            <a:extLst>
              <a:ext uri="{FF2B5EF4-FFF2-40B4-BE49-F238E27FC236}">
                <a16:creationId xmlns:a16="http://schemas.microsoft.com/office/drawing/2014/main" id="{7A77D090-71EB-34EC-AD39-07447EF2E3BE}"/>
              </a:ext>
            </a:extLst>
          </p:cNvPr>
          <p:cNvSpPr txBox="1"/>
          <p:nvPr/>
        </p:nvSpPr>
        <p:spPr>
          <a:xfrm>
            <a:off x="1156252" y="1815489"/>
            <a:ext cx="7083991" cy="4339650"/>
          </a:xfrm>
          <a:prstGeom prst="rect">
            <a:avLst/>
          </a:prstGeom>
          <a:noFill/>
        </p:spPr>
        <p:txBody>
          <a:bodyPr wrap="none" rtlCol="0">
            <a:spAutoFit/>
          </a:bodyPr>
          <a:lstStyle/>
          <a:p>
            <a:pPr algn="just">
              <a:lnSpc>
                <a:spcPct val="150000"/>
              </a:lnSpc>
              <a:tabLst>
                <a:tab pos="4019550" algn="l"/>
              </a:tabLst>
            </a:pPr>
            <a:r>
              <a:rPr lang="en-US" sz="2400" b="1" dirty="0">
                <a:solidFill>
                  <a:schemeClr val="accent1"/>
                </a:solidFill>
                <a:effectLst/>
                <a:latin typeface="Times New Roman" panose="02020603050405020304" pitchFamily="18" charset="0"/>
                <a:ea typeface="Times New Roman" panose="02020603050405020304" pitchFamily="18" charset="0"/>
              </a:rPr>
              <a:t>Hardware Requirements</a:t>
            </a:r>
            <a:endParaRPr lang="en-IN" sz="2400" b="1" dirty="0">
              <a:solidFill>
                <a:schemeClr val="accent1"/>
              </a:solidFill>
              <a:effectLst/>
              <a:latin typeface="Times New Roman" panose="02020603050405020304" pitchFamily="18" charset="0"/>
              <a:ea typeface="Times New Roman" panose="02020603050405020304" pitchFamily="18" charset="0"/>
            </a:endParaRPr>
          </a:p>
          <a:p>
            <a:pPr algn="just">
              <a:lnSpc>
                <a:spcPct val="150000"/>
              </a:lnSpc>
              <a:tabLst>
                <a:tab pos="4019550" algn="l"/>
              </a:tabLst>
            </a:pPr>
            <a:r>
              <a:rPr lang="en-US" sz="2400" b="1" dirty="0">
                <a:solidFill>
                  <a:srgbClr val="000000"/>
                </a:solidFill>
                <a:effectLst/>
                <a:latin typeface="Times New Roman" panose="02020603050405020304" pitchFamily="18" charset="0"/>
                <a:ea typeface="Times New Roman" panose="02020603050405020304" pitchFamily="18" charset="0"/>
              </a:rPr>
              <a:t>	</a:t>
            </a:r>
            <a:endParaRPr lang="en-IN" sz="24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
              <a:tabLst>
                <a:tab pos="457200" algn="l"/>
              </a:tabLst>
            </a:pPr>
            <a:r>
              <a:rPr lang="en-US" sz="2400" b="0" dirty="0">
                <a:solidFill>
                  <a:srgbClr val="000000"/>
                </a:solidFill>
                <a:effectLst/>
                <a:latin typeface="Times New Roman" panose="02020603050405020304" pitchFamily="18" charset="0"/>
                <a:ea typeface="Times New Roman" panose="02020603050405020304" pitchFamily="18" charset="0"/>
              </a:rPr>
              <a:t>Processor                   </a:t>
            </a:r>
            <a:r>
              <a:rPr lang="en-US" sz="2400" b="0" dirty="0">
                <a:solidFill>
                  <a:srgbClr val="000000"/>
                </a:solidFill>
                <a:effectLst/>
                <a:latin typeface="Times New Roman" panose="02020603050405020304" pitchFamily="18" charset="0"/>
                <a:ea typeface="Times New Roman" panose="02020603050405020304" pitchFamily="18" charset="0"/>
                <a:sym typeface="Wingdings" pitchFamily="2" charset="2"/>
              </a:rPr>
              <a:t></a:t>
            </a:r>
            <a:r>
              <a:rPr lang="en-US" sz="2400" b="0" dirty="0">
                <a:solidFill>
                  <a:srgbClr val="000000"/>
                </a:solidFill>
                <a:effectLst/>
                <a:latin typeface="Times New Roman" panose="02020603050405020304" pitchFamily="18" charset="0"/>
                <a:ea typeface="Times New Roman" panose="02020603050405020304" pitchFamily="18" charset="0"/>
              </a:rPr>
              <a:t>   Intel Core III or above</a:t>
            </a:r>
            <a:endParaRPr lang="en-IN" sz="24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
              <a:tabLst>
                <a:tab pos="457200" algn="l"/>
              </a:tabLst>
            </a:pPr>
            <a:r>
              <a:rPr lang="en-US" sz="2400" b="0" dirty="0">
                <a:solidFill>
                  <a:srgbClr val="000000"/>
                </a:solidFill>
                <a:effectLst/>
                <a:latin typeface="Times New Roman" panose="02020603050405020304" pitchFamily="18" charset="0"/>
                <a:ea typeface="Times New Roman" panose="02020603050405020304" pitchFamily="18" charset="0"/>
              </a:rPr>
              <a:t>Clock Speed              </a:t>
            </a:r>
            <a:r>
              <a:rPr lang="en-US" sz="2400" b="0" dirty="0">
                <a:solidFill>
                  <a:srgbClr val="000000"/>
                </a:solidFill>
                <a:effectLst/>
                <a:latin typeface="Times New Roman" panose="02020603050405020304" pitchFamily="18" charset="0"/>
                <a:ea typeface="Times New Roman" panose="02020603050405020304" pitchFamily="18" charset="0"/>
                <a:sym typeface="Wingdings" pitchFamily="2" charset="2"/>
              </a:rPr>
              <a:t></a:t>
            </a:r>
            <a:r>
              <a:rPr lang="en-US" sz="2400" b="0" dirty="0">
                <a:solidFill>
                  <a:srgbClr val="000000"/>
                </a:solidFill>
                <a:effectLst/>
                <a:latin typeface="Times New Roman" panose="02020603050405020304" pitchFamily="18" charset="0"/>
                <a:ea typeface="Times New Roman" panose="02020603050405020304" pitchFamily="18" charset="0"/>
              </a:rPr>
              <a:t>   800MHZ</a:t>
            </a:r>
            <a:endParaRPr lang="en-IN" sz="24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
              <a:tabLst>
                <a:tab pos="457200" algn="l"/>
              </a:tabLst>
            </a:pPr>
            <a:r>
              <a:rPr lang="en-US" sz="2400" b="0" dirty="0">
                <a:solidFill>
                  <a:srgbClr val="000000"/>
                </a:solidFill>
                <a:effectLst/>
                <a:latin typeface="Times New Roman" panose="02020603050405020304" pitchFamily="18" charset="0"/>
                <a:ea typeface="Times New Roman" panose="02020603050405020304" pitchFamily="18" charset="0"/>
              </a:rPr>
              <a:t>System Bus               </a:t>
            </a:r>
            <a:r>
              <a:rPr lang="en-US" sz="2400" b="0" dirty="0">
                <a:solidFill>
                  <a:srgbClr val="000000"/>
                </a:solidFill>
                <a:effectLst/>
                <a:latin typeface="Times New Roman" panose="02020603050405020304" pitchFamily="18" charset="0"/>
                <a:ea typeface="Times New Roman" panose="02020603050405020304" pitchFamily="18" charset="0"/>
                <a:sym typeface="Wingdings" pitchFamily="2" charset="2"/>
              </a:rPr>
              <a:t></a:t>
            </a:r>
            <a:r>
              <a:rPr lang="en-US" sz="2400" b="0" dirty="0">
                <a:solidFill>
                  <a:srgbClr val="000000"/>
                </a:solidFill>
                <a:effectLst/>
                <a:latin typeface="Times New Roman" panose="02020603050405020304" pitchFamily="18" charset="0"/>
                <a:ea typeface="Times New Roman" panose="02020603050405020304" pitchFamily="18" charset="0"/>
              </a:rPr>
              <a:t>   32/64 bits</a:t>
            </a:r>
            <a:endParaRPr lang="en-IN" sz="24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
              <a:tabLst>
                <a:tab pos="457200" algn="l"/>
              </a:tabLst>
            </a:pPr>
            <a:r>
              <a:rPr lang="en-US" sz="2400" b="0" dirty="0">
                <a:solidFill>
                  <a:srgbClr val="000000"/>
                </a:solidFill>
                <a:effectLst/>
                <a:latin typeface="Times New Roman" panose="02020603050405020304" pitchFamily="18" charset="0"/>
                <a:ea typeface="Times New Roman" panose="02020603050405020304" pitchFamily="18" charset="0"/>
              </a:rPr>
              <a:t>RAM                         </a:t>
            </a:r>
            <a:r>
              <a:rPr lang="en-US" sz="2400" b="0" dirty="0">
                <a:solidFill>
                  <a:srgbClr val="000000"/>
                </a:solidFill>
                <a:effectLst/>
                <a:latin typeface="Times New Roman" panose="02020603050405020304" pitchFamily="18" charset="0"/>
                <a:ea typeface="Times New Roman" panose="02020603050405020304" pitchFamily="18" charset="0"/>
                <a:sym typeface="Wingdings" pitchFamily="2" charset="2"/>
              </a:rPr>
              <a:t></a:t>
            </a:r>
            <a:r>
              <a:rPr lang="en-US" sz="2400" b="0" dirty="0">
                <a:solidFill>
                  <a:srgbClr val="000000"/>
                </a:solidFill>
                <a:effectLst/>
                <a:latin typeface="Times New Roman" panose="02020603050405020304" pitchFamily="18" charset="0"/>
                <a:ea typeface="Times New Roman" panose="02020603050405020304" pitchFamily="18" charset="0"/>
              </a:rPr>
              <a:t>   2 GB or above</a:t>
            </a:r>
            <a:endParaRPr lang="en-IN" sz="24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
              <a:tabLst>
                <a:tab pos="457200" algn="l"/>
              </a:tabLst>
            </a:pPr>
            <a:r>
              <a:rPr lang="en-US" sz="2400" b="0" dirty="0">
                <a:solidFill>
                  <a:srgbClr val="000000"/>
                </a:solidFill>
                <a:effectLst/>
                <a:latin typeface="Times New Roman" panose="02020603050405020304" pitchFamily="18" charset="0"/>
                <a:ea typeface="Times New Roman" panose="02020603050405020304" pitchFamily="18" charset="0"/>
              </a:rPr>
              <a:t>Hard disk                  </a:t>
            </a:r>
            <a:r>
              <a:rPr lang="en-US" sz="2400" b="0" dirty="0">
                <a:solidFill>
                  <a:srgbClr val="000000"/>
                </a:solidFill>
                <a:effectLst/>
                <a:latin typeface="Times New Roman" panose="02020603050405020304" pitchFamily="18" charset="0"/>
                <a:ea typeface="Times New Roman" panose="02020603050405020304" pitchFamily="18" charset="0"/>
                <a:sym typeface="Wingdings" pitchFamily="2" charset="2"/>
              </a:rPr>
              <a:t></a:t>
            </a:r>
            <a:r>
              <a:rPr lang="en-US" sz="2400" b="0" dirty="0">
                <a:solidFill>
                  <a:srgbClr val="000000"/>
                </a:solidFill>
                <a:effectLst/>
                <a:latin typeface="Times New Roman" panose="02020603050405020304" pitchFamily="18" charset="0"/>
                <a:ea typeface="Times New Roman" panose="02020603050405020304" pitchFamily="18" charset="0"/>
              </a:rPr>
              <a:t>   HDD/SSD 250GB or above</a:t>
            </a:r>
            <a:endParaRPr lang="en-IN" sz="2400" b="1" dirty="0">
              <a:solidFill>
                <a:srgbClr val="000000"/>
              </a:solidFill>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1051821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333746" cy="276999"/>
          </a:xfrm>
          <a:prstGeom prst="rect">
            <a:avLst/>
          </a:prstGeom>
          <a:noFill/>
        </p:spPr>
        <p:txBody>
          <a:bodyPr wrap="none" rtlCol="0">
            <a:spAutoFit/>
          </a:bodyPr>
          <a:lstStyle/>
          <a:p>
            <a:r>
              <a:rPr lang="en-US" sz="1200" dirty="0"/>
              <a:t>19</a:t>
            </a:r>
          </a:p>
        </p:txBody>
      </p:sp>
      <p:pic>
        <p:nvPicPr>
          <p:cNvPr id="11" name="image6.png">
            <a:extLst>
              <a:ext uri="{FF2B5EF4-FFF2-40B4-BE49-F238E27FC236}">
                <a16:creationId xmlns:a16="http://schemas.microsoft.com/office/drawing/2014/main" id="{E973C572-CD1B-3E6B-88C1-D18D7A2FB574}"/>
              </a:ext>
            </a:extLst>
          </p:cNvPr>
          <p:cNvPicPr/>
          <p:nvPr/>
        </p:nvPicPr>
        <p:blipFill>
          <a:blip r:embed="rId2"/>
          <a:srcRect/>
          <a:stretch>
            <a:fillRect/>
          </a:stretch>
        </p:blipFill>
        <p:spPr>
          <a:xfrm>
            <a:off x="10973550" y="274455"/>
            <a:ext cx="988695" cy="605790"/>
          </a:xfrm>
          <a:prstGeom prst="rect">
            <a:avLst/>
          </a:prstGeom>
          <a:ln/>
        </p:spPr>
      </p:pic>
      <p:sp>
        <p:nvSpPr>
          <p:cNvPr id="2" name="TextBox 1">
            <a:extLst>
              <a:ext uri="{FF2B5EF4-FFF2-40B4-BE49-F238E27FC236}">
                <a16:creationId xmlns:a16="http://schemas.microsoft.com/office/drawing/2014/main" id="{4BBD0757-89AE-207B-541F-D1AFDE403C06}"/>
              </a:ext>
            </a:extLst>
          </p:cNvPr>
          <p:cNvSpPr txBox="1"/>
          <p:nvPr/>
        </p:nvSpPr>
        <p:spPr>
          <a:xfrm>
            <a:off x="925973" y="723644"/>
            <a:ext cx="6897786" cy="5410712"/>
          </a:xfrm>
          <a:prstGeom prst="rect">
            <a:avLst/>
          </a:prstGeom>
          <a:noFill/>
        </p:spPr>
        <p:txBody>
          <a:bodyPr wrap="none" rtlCol="0">
            <a:spAutoFit/>
          </a:bodyPr>
          <a:lstStyle/>
          <a:p>
            <a:pPr marL="2180590" marR="2112645" indent="-6350">
              <a:lnSpc>
                <a:spcPct val="110000"/>
              </a:lnSpc>
              <a:spcAft>
                <a:spcPts val="15"/>
              </a:spcAft>
            </a:pPr>
            <a:r>
              <a:rPr lang="en-IN" sz="2400" dirty="0">
                <a:solidFill>
                  <a:srgbClr val="000000"/>
                </a:solidFill>
                <a:effectLst/>
                <a:latin typeface="Times New Roman" panose="02020603050405020304" pitchFamily="18" charset="0"/>
                <a:ea typeface="Times New Roman" panose="02020603050405020304" pitchFamily="18" charset="0"/>
              </a:rPr>
              <a:t> </a:t>
            </a:r>
          </a:p>
          <a:p>
            <a:pPr algn="just">
              <a:lnSpc>
                <a:spcPct val="150000"/>
              </a:lnSpc>
            </a:pPr>
            <a:r>
              <a:rPr lang="en-US" sz="2400" b="1" dirty="0">
                <a:solidFill>
                  <a:srgbClr val="000000"/>
                </a:solidFill>
                <a:effectLst/>
                <a:latin typeface="Times New Roman" panose="02020603050405020304" pitchFamily="18" charset="0"/>
                <a:ea typeface="Times New Roman" panose="02020603050405020304" pitchFamily="18" charset="0"/>
              </a:rPr>
              <a:t> </a:t>
            </a:r>
            <a:r>
              <a:rPr lang="en-US" sz="2400" b="1" dirty="0">
                <a:solidFill>
                  <a:schemeClr val="accent1"/>
                </a:solidFill>
                <a:effectLst/>
                <a:latin typeface="Times New Roman" panose="02020603050405020304" pitchFamily="18" charset="0"/>
                <a:ea typeface="Times New Roman" panose="02020603050405020304" pitchFamily="18" charset="0"/>
              </a:rPr>
              <a:t> Software Requirements</a:t>
            </a:r>
            <a:endParaRPr lang="en-IN" sz="2400" b="1" dirty="0">
              <a:solidFill>
                <a:schemeClr val="accent1"/>
              </a:solidFill>
              <a:effectLst/>
              <a:latin typeface="Times New Roman" panose="02020603050405020304" pitchFamily="18" charset="0"/>
              <a:ea typeface="Times New Roman" panose="02020603050405020304" pitchFamily="18" charset="0"/>
            </a:endParaRPr>
          </a:p>
          <a:p>
            <a:pPr marL="2180590" marR="2112645" indent="-6350">
              <a:lnSpc>
                <a:spcPct val="110000"/>
              </a:lnSpc>
              <a:spcAft>
                <a:spcPts val="15"/>
              </a:spcAft>
            </a:pPr>
            <a:r>
              <a:rPr lang="en-US" sz="2400" dirty="0">
                <a:solidFill>
                  <a:srgbClr val="000000"/>
                </a:solidFill>
                <a:effectLst/>
                <a:latin typeface="Times New Roman" panose="02020603050405020304" pitchFamily="18" charset="0"/>
                <a:ea typeface="Times New Roman" panose="02020603050405020304" pitchFamily="18"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
              <a:tabLst>
                <a:tab pos="457200" algn="l"/>
              </a:tabLst>
            </a:pPr>
            <a:r>
              <a:rPr lang="en-US" sz="2400" b="0" dirty="0">
                <a:solidFill>
                  <a:srgbClr val="000000"/>
                </a:solidFill>
                <a:effectLst/>
                <a:latin typeface="Times New Roman" panose="02020603050405020304" pitchFamily="18" charset="0"/>
                <a:ea typeface="Times New Roman" panose="02020603050405020304" pitchFamily="18" charset="0"/>
              </a:rPr>
              <a:t>Operating System       </a:t>
            </a:r>
            <a:r>
              <a:rPr lang="en-US" sz="2400" b="0" dirty="0">
                <a:solidFill>
                  <a:srgbClr val="000000"/>
                </a:solidFill>
                <a:effectLst/>
                <a:latin typeface="Times New Roman" panose="02020603050405020304" pitchFamily="18" charset="0"/>
                <a:ea typeface="Times New Roman" panose="02020603050405020304" pitchFamily="18" charset="0"/>
                <a:sym typeface="Wingdings" pitchFamily="2" charset="2"/>
              </a:rPr>
              <a:t></a:t>
            </a:r>
            <a:r>
              <a:rPr lang="en-US" sz="2400" b="0" dirty="0">
                <a:solidFill>
                  <a:srgbClr val="000000"/>
                </a:solidFill>
                <a:effectLst/>
                <a:latin typeface="Times New Roman" panose="02020603050405020304" pitchFamily="18" charset="0"/>
                <a:ea typeface="Times New Roman" panose="02020603050405020304" pitchFamily="18" charset="0"/>
              </a:rPr>
              <a:t>   Windows/Mac OS/Linux</a:t>
            </a:r>
            <a:endParaRPr lang="en-IN" sz="24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
              <a:tabLst>
                <a:tab pos="457200" algn="l"/>
              </a:tabLst>
            </a:pPr>
            <a:r>
              <a:rPr lang="en-US" sz="2400" b="0" dirty="0">
                <a:solidFill>
                  <a:srgbClr val="000000"/>
                </a:solidFill>
                <a:effectLst/>
                <a:latin typeface="Times New Roman" panose="02020603050405020304" pitchFamily="18" charset="0"/>
                <a:ea typeface="Times New Roman" panose="02020603050405020304" pitchFamily="18" charset="0"/>
              </a:rPr>
              <a:t>Browser                      </a:t>
            </a:r>
            <a:r>
              <a:rPr lang="en-US" sz="2400" b="0" dirty="0">
                <a:solidFill>
                  <a:srgbClr val="000000"/>
                </a:solidFill>
                <a:effectLst/>
                <a:latin typeface="Times New Roman" panose="02020603050405020304" pitchFamily="18" charset="0"/>
                <a:ea typeface="Times New Roman" panose="02020603050405020304" pitchFamily="18" charset="0"/>
                <a:sym typeface="Wingdings" pitchFamily="2" charset="2"/>
              </a:rPr>
              <a:t></a:t>
            </a:r>
            <a:r>
              <a:rPr lang="en-US" sz="2400" b="0" dirty="0">
                <a:solidFill>
                  <a:srgbClr val="000000"/>
                </a:solidFill>
                <a:effectLst/>
                <a:latin typeface="Times New Roman" panose="02020603050405020304" pitchFamily="18" charset="0"/>
                <a:ea typeface="Times New Roman" panose="02020603050405020304" pitchFamily="18" charset="0"/>
              </a:rPr>
              <a:t>   Any HTTP Browser</a:t>
            </a:r>
          </a:p>
          <a:p>
            <a:pPr marL="342900" indent="-342900" algn="just">
              <a:lnSpc>
                <a:spcPct val="150000"/>
              </a:lnSpc>
              <a:buFont typeface="Times New Roman" panose="02020603050405020304" pitchFamily="18" charset="0"/>
              <a:buChar char=" "/>
              <a:tabLst>
                <a:tab pos="457200" algn="l"/>
              </a:tabLst>
            </a:pPr>
            <a:r>
              <a:rPr lang="en-IN" sz="2400" dirty="0">
                <a:effectLst/>
                <a:latin typeface="TimesNewRomanPSMT"/>
              </a:rPr>
              <a:t>Technology                </a:t>
            </a:r>
            <a:r>
              <a:rPr lang="en-US" sz="2400" b="0" dirty="0">
                <a:solidFill>
                  <a:srgbClr val="000000"/>
                </a:solidFill>
                <a:effectLst/>
                <a:latin typeface="Times New Roman" panose="02020603050405020304" pitchFamily="18" charset="0"/>
                <a:ea typeface="Times New Roman" panose="02020603050405020304" pitchFamily="18" charset="0"/>
                <a:sym typeface="Wingdings" pitchFamily="2" charset="2"/>
              </a:rPr>
              <a:t>    </a:t>
            </a:r>
            <a:r>
              <a:rPr lang="en-IN" sz="2400" dirty="0">
                <a:effectLst/>
                <a:latin typeface="TimesNewRomanPSMT"/>
              </a:rPr>
              <a:t>Python3.7 </a:t>
            </a:r>
            <a:endParaRPr lang="en-IN" sz="2400" b="1" dirty="0">
              <a:solidFill>
                <a:srgbClr val="000000"/>
              </a:solidFill>
              <a:effectLst/>
              <a:latin typeface="Times New Roman" panose="02020603050405020304" pitchFamily="18" charset="0"/>
              <a:ea typeface="Times New Roman" panose="02020603050405020304" pitchFamily="18" charset="0"/>
            </a:endParaRPr>
          </a:p>
          <a:p>
            <a:pPr marL="342900" indent="-342900" algn="just">
              <a:lnSpc>
                <a:spcPct val="150000"/>
              </a:lnSpc>
              <a:buFont typeface="Times New Roman" panose="02020603050405020304" pitchFamily="18" charset="0"/>
              <a:buChar char=" "/>
              <a:tabLst>
                <a:tab pos="457200" algn="l"/>
              </a:tabLst>
            </a:pPr>
            <a:r>
              <a:rPr lang="en-US" sz="2400" dirty="0">
                <a:solidFill>
                  <a:srgbClr val="000000"/>
                </a:solidFill>
                <a:latin typeface="Times New Roman" panose="02020603050405020304" pitchFamily="18" charset="0"/>
                <a:ea typeface="Times New Roman" panose="02020603050405020304" pitchFamily="18" charset="0"/>
              </a:rPr>
              <a:t>IDE                            </a:t>
            </a:r>
            <a:r>
              <a:rPr lang="en-US" sz="2400" b="0" dirty="0">
                <a:solidFill>
                  <a:srgbClr val="000000"/>
                </a:solidFill>
                <a:effectLst/>
                <a:latin typeface="Times New Roman" panose="02020603050405020304" pitchFamily="18" charset="0"/>
                <a:ea typeface="Times New Roman" panose="02020603050405020304" pitchFamily="18" charset="0"/>
                <a:sym typeface="Wingdings" pitchFamily="2" charset="2"/>
              </a:rPr>
              <a:t>   </a:t>
            </a:r>
            <a:r>
              <a:rPr lang="en-IN" sz="2400" dirty="0">
                <a:effectLst/>
                <a:latin typeface="TimesNewRomanPSMT"/>
              </a:rPr>
              <a:t>Jupiter notebook </a:t>
            </a:r>
            <a:endParaRPr lang="en-IN" sz="2400" dirty="0"/>
          </a:p>
          <a:p>
            <a:pPr marL="342900" lvl="0" indent="-342900" algn="just">
              <a:lnSpc>
                <a:spcPct val="150000"/>
              </a:lnSpc>
              <a:buFont typeface="Times New Roman" panose="02020603050405020304" pitchFamily="18" charset="0"/>
              <a:buChar char=" "/>
              <a:tabLst>
                <a:tab pos="457200" algn="l"/>
              </a:tabLst>
            </a:pPr>
            <a:endParaRPr lang="en-IN" sz="2400" b="1" dirty="0">
              <a:solidFill>
                <a:srgbClr val="000000"/>
              </a:solidFill>
              <a:effectLst/>
              <a:latin typeface="Times New Roman" panose="02020603050405020304" pitchFamily="18" charset="0"/>
              <a:ea typeface="Times New Roman" panose="02020603050405020304" pitchFamily="18" charset="0"/>
            </a:endParaRPr>
          </a:p>
          <a:p>
            <a:pPr marL="2180590" marR="2112645" indent="-6350">
              <a:lnSpc>
                <a:spcPct val="110000"/>
              </a:lnSpc>
              <a:spcAft>
                <a:spcPts val="15"/>
              </a:spcAft>
            </a:pPr>
            <a:r>
              <a:rPr lang="en-US" sz="2400" dirty="0">
                <a:solidFill>
                  <a:srgbClr val="000000"/>
                </a:solidFill>
                <a:effectLst/>
                <a:latin typeface="Times New Roman" panose="02020603050405020304" pitchFamily="18" charset="0"/>
                <a:ea typeface="Times New Roman" panose="02020603050405020304" pitchFamily="18"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2180590" marR="2112645" indent="-6350">
              <a:lnSpc>
                <a:spcPct val="110000"/>
              </a:lnSpc>
              <a:spcAft>
                <a:spcPts val="15"/>
              </a:spcAft>
            </a:pPr>
            <a:r>
              <a:rPr lang="en-US" sz="2400" dirty="0">
                <a:solidFill>
                  <a:srgbClr val="000000"/>
                </a:solidFill>
                <a:effectLst/>
                <a:latin typeface="Times New Roman" panose="02020603050405020304" pitchFamily="18" charset="0"/>
                <a:ea typeface="Times New Roman" panose="02020603050405020304" pitchFamily="18"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145216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0015-062E-ECBF-2070-2AE06BA6B422}"/>
              </a:ext>
            </a:extLst>
          </p:cNvPr>
          <p:cNvSpPr>
            <a:spLocks noGrp="1"/>
          </p:cNvSpPr>
          <p:nvPr>
            <p:ph type="title"/>
          </p:nvPr>
        </p:nvSpPr>
        <p:spPr>
          <a:xfrm>
            <a:off x="528403" y="434825"/>
            <a:ext cx="10010432" cy="979357"/>
          </a:xfrm>
        </p:spPr>
        <p:txBody>
          <a:bodyPr>
            <a:normAutofit/>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E90441BE-19A2-AC75-602B-F1165E9FCDE4}"/>
              </a:ext>
            </a:extLst>
          </p:cNvPr>
          <p:cNvSpPr>
            <a:spLocks noGrp="1"/>
          </p:cNvSpPr>
          <p:nvPr>
            <p:ph idx="1"/>
          </p:nvPr>
        </p:nvSpPr>
        <p:spPr>
          <a:xfrm>
            <a:off x="528403" y="1304144"/>
            <a:ext cx="10626521" cy="4929266"/>
          </a:xfrm>
        </p:spPr>
        <p:txBody>
          <a:bodyPr/>
          <a:lstStyle/>
          <a:p>
            <a:pPr>
              <a:buFont typeface="Arial" panose="020B0604020202020204" pitchFamily="34" charset="0"/>
              <a:buChar char="•"/>
            </a:pPr>
            <a:r>
              <a:rPr lang="en-IN" sz="2400" dirty="0">
                <a:solidFill>
                  <a:schemeClr val="tx1"/>
                </a:solidFill>
                <a:effectLst/>
                <a:latin typeface="TimesNewRomanPSMT"/>
              </a:rPr>
              <a:t>Machine Learning is used across many ranges around the world. The healthcare industry is no exclusion. Machine Learning can play an essential role in predicting presence/absence of locomotors disorders, Heart diseases and more. Such information, if predicted well in advance, can provide important intuitions to doctors who can then adapt their diagnosis and dealing per patient basis. </a:t>
            </a:r>
          </a:p>
          <a:p>
            <a:pPr>
              <a:buFont typeface="Arial" panose="020B0604020202020204" pitchFamily="34" charset="0"/>
              <a:buChar char="•"/>
            </a:pPr>
            <a:r>
              <a:rPr lang="en-IN" sz="2400" dirty="0">
                <a:solidFill>
                  <a:srgbClr val="0C0F19"/>
                </a:solidFill>
                <a:effectLst/>
                <a:latin typeface="TimesNewRomanPSMT"/>
              </a:rPr>
              <a:t>Even though heart disease can occur in different forms, there is a common set of core risk factors that influence whether someone will ultimately be at risk for heart disease or not. By collecting the data from various sources, classifying them under suitable headings &amp; finally analysing to extract the desired data we can say that this technique can be very well adapted to do the prediction of heart disease. </a:t>
            </a:r>
            <a:endParaRPr lang="en-IN" sz="2400" dirty="0"/>
          </a:p>
          <a:p>
            <a:pPr>
              <a:buFont typeface="Arial" panose="020B0604020202020204" pitchFamily="34" charset="0"/>
              <a:buChar char="•"/>
            </a:pPr>
            <a:r>
              <a:rPr lang="en-IN" sz="2400" dirty="0">
                <a:solidFill>
                  <a:schemeClr val="tx1"/>
                </a:solidFill>
                <a:effectLst/>
                <a:latin typeface="TimesNewRomanPSMT"/>
              </a:rPr>
              <a:t>Machine learning proves to be effective in assisting in making decisions and predictions from the large quantity of data produced by the health care industry.</a:t>
            </a:r>
          </a:p>
          <a:p>
            <a:pPr>
              <a:buFont typeface="Arial" panose="020B0604020202020204" pitchFamily="34" charset="0"/>
              <a:buChar char="•"/>
            </a:pPr>
            <a:endParaRPr lang="en-IN" sz="2400" dirty="0">
              <a:solidFill>
                <a:schemeClr val="tx1"/>
              </a:solidFill>
              <a:latin typeface="TimesNewRomanPSMT"/>
            </a:endParaRPr>
          </a:p>
          <a:p>
            <a:pPr>
              <a:buFont typeface="Arial" panose="020B0604020202020204" pitchFamily="34" charset="0"/>
              <a:buChar char="•"/>
            </a:pPr>
            <a:endParaRPr lang="en-IN" sz="2400" dirty="0">
              <a:solidFill>
                <a:schemeClr val="tx1"/>
              </a:solidFill>
            </a:endParaRPr>
          </a:p>
          <a:p>
            <a:pPr>
              <a:buFont typeface="Arial" panose="020B0604020202020204" pitchFamily="34" charset="0"/>
              <a:buChar char="•"/>
            </a:pPr>
            <a:endParaRPr lang="en-IN" sz="2400" dirty="0">
              <a:solidFill>
                <a:schemeClr val="tx1"/>
              </a:solidFill>
            </a:endParaRPr>
          </a:p>
          <a:p>
            <a:pPr>
              <a:buFont typeface="Arial" panose="020B0604020202020204" pitchFamily="34" charset="0"/>
              <a:buChar char="•"/>
            </a:pPr>
            <a:endParaRPr lang="en-IN" dirty="0">
              <a:solidFill>
                <a:schemeClr val="tx1"/>
              </a:solidFill>
            </a:endParaRPr>
          </a:p>
        </p:txBody>
      </p:sp>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5" name="Slide Number Placeholder 4">
            <a:extLst>
              <a:ext uri="{FF2B5EF4-FFF2-40B4-BE49-F238E27FC236}">
                <a16:creationId xmlns:a16="http://schemas.microsoft.com/office/drawing/2014/main" id="{3DFA75DE-2ED2-E72E-A64E-C8140E457A4B}"/>
              </a:ext>
            </a:extLst>
          </p:cNvPr>
          <p:cNvSpPr>
            <a:spLocks noGrp="1"/>
          </p:cNvSpPr>
          <p:nvPr>
            <p:ph type="sldNum" sz="quarter" idx="12"/>
          </p:nvPr>
        </p:nvSpPr>
        <p:spPr>
          <a:xfrm>
            <a:off x="10792175" y="6218420"/>
            <a:ext cx="362750" cy="365125"/>
          </a:xfrm>
        </p:spPr>
        <p:txBody>
          <a:bodyPr/>
          <a:lstStyle/>
          <a:p>
            <a:r>
              <a:rPr lang="en-IN" dirty="0">
                <a:solidFill>
                  <a:schemeClr val="tx1"/>
                </a:solidFill>
              </a:rPr>
              <a:t>2</a:t>
            </a:r>
          </a:p>
        </p:txBody>
      </p:sp>
      <p:pic>
        <p:nvPicPr>
          <p:cNvPr id="6" name="image6.png">
            <a:extLst>
              <a:ext uri="{FF2B5EF4-FFF2-40B4-BE49-F238E27FC236}">
                <a16:creationId xmlns:a16="http://schemas.microsoft.com/office/drawing/2014/main" id="{92EC1346-305C-2E0E-0447-6CA6AE2C4F9C}"/>
              </a:ext>
            </a:extLst>
          </p:cNvPr>
          <p:cNvPicPr/>
          <p:nvPr/>
        </p:nvPicPr>
        <p:blipFill>
          <a:blip r:embed="rId2"/>
          <a:srcRect/>
          <a:stretch>
            <a:fillRect/>
          </a:stretch>
        </p:blipFill>
        <p:spPr>
          <a:xfrm>
            <a:off x="10973550" y="274455"/>
            <a:ext cx="988695" cy="605790"/>
          </a:xfrm>
          <a:prstGeom prst="rect">
            <a:avLst/>
          </a:prstGeom>
          <a:ln/>
        </p:spPr>
      </p:pic>
    </p:spTree>
    <p:extLst>
      <p:ext uri="{BB962C8B-B14F-4D97-AF65-F5344CB8AC3E}">
        <p14:creationId xmlns:p14="http://schemas.microsoft.com/office/powerpoint/2010/main" val="1319936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0015-062E-ECBF-2070-2AE06BA6B422}"/>
              </a:ext>
            </a:extLst>
          </p:cNvPr>
          <p:cNvSpPr>
            <a:spLocks noGrp="1"/>
          </p:cNvSpPr>
          <p:nvPr>
            <p:ph type="title"/>
          </p:nvPr>
        </p:nvSpPr>
        <p:spPr/>
        <p:txBody>
          <a:bodyPr/>
          <a:lstStyle/>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Feasibility Chart of the Project</a:t>
            </a:r>
            <a:br>
              <a:rPr lang="en-IN" sz="1800" dirty="0">
                <a:solidFill>
                  <a:srgbClr val="000000"/>
                </a:solidFill>
                <a:effectLst/>
                <a:latin typeface="Times New Roman" panose="02020603050405020304" pitchFamily="18" charset="0"/>
                <a:ea typeface="Times New Roman" panose="02020603050405020304" pitchFamily="18" charset="0"/>
              </a:rPr>
            </a:br>
            <a:endParaRPr lang="en-US" dirty="0"/>
          </a:p>
        </p:txBody>
      </p:sp>
      <p:pic>
        <p:nvPicPr>
          <p:cNvPr id="7" name="Content Placeholder 6">
            <a:extLst>
              <a:ext uri="{FF2B5EF4-FFF2-40B4-BE49-F238E27FC236}">
                <a16:creationId xmlns:a16="http://schemas.microsoft.com/office/drawing/2014/main" id="{43899B92-8DC6-69D4-640F-BCF31294E0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249" y="1215614"/>
            <a:ext cx="9369911" cy="5329275"/>
          </a:xfrm>
        </p:spPr>
      </p:pic>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338747" cy="276999"/>
          </a:xfrm>
          <a:prstGeom prst="rect">
            <a:avLst/>
          </a:prstGeom>
          <a:noFill/>
        </p:spPr>
        <p:txBody>
          <a:bodyPr wrap="none" rtlCol="0">
            <a:spAutoFit/>
          </a:bodyPr>
          <a:lstStyle/>
          <a:p>
            <a:r>
              <a:rPr lang="en-US" sz="1200" dirty="0"/>
              <a:t>20</a:t>
            </a:r>
          </a:p>
        </p:txBody>
      </p:sp>
      <p:sp>
        <p:nvSpPr>
          <p:cNvPr id="8" name="TextBox 7">
            <a:extLst>
              <a:ext uri="{FF2B5EF4-FFF2-40B4-BE49-F238E27FC236}">
                <a16:creationId xmlns:a16="http://schemas.microsoft.com/office/drawing/2014/main" id="{5E488FEE-BE72-5B75-53B8-DFF3D3F7BC54}"/>
              </a:ext>
            </a:extLst>
          </p:cNvPr>
          <p:cNvSpPr txBox="1"/>
          <p:nvPr/>
        </p:nvSpPr>
        <p:spPr>
          <a:xfrm>
            <a:off x="4701092" y="5898558"/>
            <a:ext cx="2954046" cy="369332"/>
          </a:xfrm>
          <a:prstGeom prst="rect">
            <a:avLst/>
          </a:prstGeom>
          <a:noFill/>
        </p:spPr>
        <p:txBody>
          <a:bodyPr wrap="square" rtlCol="0">
            <a:spAutoFit/>
          </a:bodyPr>
          <a:lstStyle/>
          <a:p>
            <a:r>
              <a:rPr lang="en-US" sz="1800" dirty="0">
                <a:solidFill>
                  <a:schemeClr val="tx1"/>
                </a:solidFill>
                <a:latin typeface="Times New Roman" panose="02020603050405020304" pitchFamily="18" charset="0"/>
                <a:cs typeface="Times New Roman" panose="02020603050405020304" pitchFamily="18" charset="0"/>
              </a:rPr>
              <a:t>Figure 6: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Feasibility Chart </a:t>
            </a:r>
            <a:endParaRPr lang="en-US" dirty="0"/>
          </a:p>
        </p:txBody>
      </p:sp>
      <p:pic>
        <p:nvPicPr>
          <p:cNvPr id="9" name="image6.png">
            <a:extLst>
              <a:ext uri="{FF2B5EF4-FFF2-40B4-BE49-F238E27FC236}">
                <a16:creationId xmlns:a16="http://schemas.microsoft.com/office/drawing/2014/main" id="{582AB4AF-738F-A84A-149F-0D8B62537D4C}"/>
              </a:ext>
            </a:extLst>
          </p:cNvPr>
          <p:cNvPicPr/>
          <p:nvPr/>
        </p:nvPicPr>
        <p:blipFill>
          <a:blip r:embed="rId3"/>
          <a:srcRect/>
          <a:stretch>
            <a:fillRect/>
          </a:stretch>
        </p:blipFill>
        <p:spPr>
          <a:xfrm>
            <a:off x="10973550" y="274455"/>
            <a:ext cx="988695" cy="605790"/>
          </a:xfrm>
          <a:prstGeom prst="rect">
            <a:avLst/>
          </a:prstGeom>
          <a:ln/>
        </p:spPr>
      </p:pic>
    </p:spTree>
    <p:extLst>
      <p:ext uri="{BB962C8B-B14F-4D97-AF65-F5344CB8AC3E}">
        <p14:creationId xmlns:p14="http://schemas.microsoft.com/office/powerpoint/2010/main" val="667259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332142" cy="276999"/>
          </a:xfrm>
          <a:prstGeom prst="rect">
            <a:avLst/>
          </a:prstGeom>
          <a:noFill/>
        </p:spPr>
        <p:txBody>
          <a:bodyPr wrap="none" rtlCol="0">
            <a:spAutoFit/>
          </a:bodyPr>
          <a:lstStyle/>
          <a:p>
            <a:r>
              <a:rPr lang="en-US" sz="1200" dirty="0"/>
              <a:t>21</a:t>
            </a:r>
          </a:p>
        </p:txBody>
      </p:sp>
      <p:pic>
        <p:nvPicPr>
          <p:cNvPr id="11" name="image6.png">
            <a:extLst>
              <a:ext uri="{FF2B5EF4-FFF2-40B4-BE49-F238E27FC236}">
                <a16:creationId xmlns:a16="http://schemas.microsoft.com/office/drawing/2014/main" id="{E973C572-CD1B-3E6B-88C1-D18D7A2FB574}"/>
              </a:ext>
            </a:extLst>
          </p:cNvPr>
          <p:cNvPicPr/>
          <p:nvPr/>
        </p:nvPicPr>
        <p:blipFill>
          <a:blip r:embed="rId2"/>
          <a:srcRect/>
          <a:stretch>
            <a:fillRect/>
          </a:stretch>
        </p:blipFill>
        <p:spPr>
          <a:xfrm>
            <a:off x="10973550" y="274455"/>
            <a:ext cx="988695" cy="605790"/>
          </a:xfrm>
          <a:prstGeom prst="rect">
            <a:avLst/>
          </a:prstGeom>
          <a:ln/>
        </p:spPr>
      </p:pic>
      <p:sp>
        <p:nvSpPr>
          <p:cNvPr id="2" name="TextBox 1">
            <a:extLst>
              <a:ext uri="{FF2B5EF4-FFF2-40B4-BE49-F238E27FC236}">
                <a16:creationId xmlns:a16="http://schemas.microsoft.com/office/drawing/2014/main" id="{4BBD0757-89AE-207B-541F-D1AFDE403C06}"/>
              </a:ext>
            </a:extLst>
          </p:cNvPr>
          <p:cNvSpPr txBox="1"/>
          <p:nvPr/>
        </p:nvSpPr>
        <p:spPr>
          <a:xfrm>
            <a:off x="691155" y="-114132"/>
            <a:ext cx="10809690" cy="9113264"/>
          </a:xfrm>
          <a:prstGeom prst="rect">
            <a:avLst/>
          </a:prstGeom>
          <a:noFill/>
        </p:spPr>
        <p:txBody>
          <a:bodyPr wrap="none" rtlCol="0">
            <a:spAutoFit/>
          </a:bodyPr>
          <a:lstStyle/>
          <a:p>
            <a:pPr marL="2180590" marR="2112645" indent="-6350">
              <a:lnSpc>
                <a:spcPct val="110000"/>
              </a:lnSpc>
              <a:spcAft>
                <a:spcPts val="15"/>
              </a:spcAft>
            </a:pPr>
            <a:r>
              <a:rPr lang="en-IN" sz="2400" dirty="0">
                <a:solidFill>
                  <a:srgbClr val="000000"/>
                </a:solidFill>
                <a:effectLst/>
                <a:latin typeface="Times New Roman" panose="02020603050405020304" pitchFamily="18" charset="0"/>
                <a:ea typeface="Times New Roman" panose="02020603050405020304" pitchFamily="18" charset="0"/>
              </a:rPr>
              <a:t> </a:t>
            </a:r>
          </a:p>
          <a:p>
            <a:pPr algn="just">
              <a:lnSpc>
                <a:spcPct val="150000"/>
              </a:lnSpc>
            </a:pPr>
            <a:r>
              <a:rPr lang="en-IN" sz="4400" b="1" dirty="0">
                <a:solidFill>
                  <a:schemeClr val="accent1"/>
                </a:solidFill>
                <a:effectLst/>
                <a:latin typeface="Times New Roman" panose="02020603050405020304" pitchFamily="18" charset="0"/>
                <a:ea typeface="Times New Roman" panose="02020603050405020304" pitchFamily="18" charset="0"/>
              </a:rPr>
              <a:t>References : </a:t>
            </a:r>
            <a:r>
              <a:rPr lang="en-US" sz="4400" dirty="0">
                <a:solidFill>
                  <a:schemeClr val="accent1"/>
                </a:solidFill>
                <a:effectLst/>
                <a:latin typeface="Times New Roman" panose="02020603050405020304" pitchFamily="18" charset="0"/>
                <a:ea typeface="Times New Roman" panose="02020603050405020304" pitchFamily="18" charset="0"/>
              </a:rPr>
              <a:t> </a:t>
            </a:r>
            <a:endParaRPr lang="en-IN" sz="2400" dirty="0">
              <a:solidFill>
                <a:srgbClr val="00B0F0"/>
              </a:solidFill>
              <a:effectLst/>
              <a:latin typeface="Times New Roman" panose="02020603050405020304" pitchFamily="18" charset="0"/>
              <a:ea typeface="Times New Roman" panose="02020603050405020304" pitchFamily="18" charset="0"/>
            </a:endParaRPr>
          </a:p>
          <a:p>
            <a:pPr marR="2112645" lvl="0">
              <a:spcAft>
                <a:spcPts val="2240"/>
              </a:spcAft>
            </a:pPr>
            <a:endParaRPr lang="en-IN" sz="2400" dirty="0">
              <a:solidFill>
                <a:srgbClr val="00B0F0"/>
              </a:solidFill>
              <a:effectLst/>
              <a:latin typeface="Times New Roman" panose="02020603050405020304" pitchFamily="18" charset="0"/>
              <a:ea typeface="Times New Roman" panose="02020603050405020304" pitchFamily="18" charset="0"/>
            </a:endParaRPr>
          </a:p>
          <a:p>
            <a:pPr marR="2112645" lvl="0">
              <a:spcAft>
                <a:spcPts val="2240"/>
              </a:spcAft>
            </a:pPr>
            <a:r>
              <a:rPr lang="en-IN" sz="2400" dirty="0">
                <a:solidFill>
                  <a:srgbClr val="00B0F0"/>
                </a:solidFill>
                <a:effectLst/>
                <a:latin typeface="Times New Roman" panose="02020603050405020304" pitchFamily="18" charset="0"/>
                <a:ea typeface="Times New Roman" panose="02020603050405020304" pitchFamily="18" charset="0"/>
              </a:rPr>
              <a:t>Machine Learning Engineer (Google Services) </a:t>
            </a:r>
          </a:p>
          <a:p>
            <a:pPr marR="2112645" lvl="0">
              <a:spcAft>
                <a:spcPts val="2240"/>
              </a:spcAft>
            </a:pPr>
            <a:r>
              <a:rPr lang="en-IN" sz="2400" b="1" dirty="0">
                <a:solidFill>
                  <a:srgbClr val="00B0F0"/>
                </a:solidFill>
                <a:effectLst/>
                <a:latin typeface="Times New Roman" panose="02020603050405020304" pitchFamily="18" charset="0"/>
                <a:ea typeface="Times New Roman" panose="02020603050405020304" pitchFamily="18" charset="0"/>
                <a:sym typeface="Wingdings" pitchFamily="2" charset="2"/>
              </a:rPr>
              <a:t></a:t>
            </a:r>
            <a:r>
              <a:rPr lang="en-IN" sz="2400" b="1" dirty="0">
                <a:solidFill>
                  <a:srgbClr val="00B0F0"/>
                </a:solidFill>
                <a:effectLst/>
                <a:latin typeface="Times New Roman" panose="02020603050405020304" pitchFamily="18" charset="0"/>
                <a:ea typeface="Times New Roman" panose="02020603050405020304" pitchFamily="18" charset="0"/>
              </a:rPr>
              <a:t>https://</a:t>
            </a:r>
            <a:r>
              <a:rPr lang="en-IN" sz="2400" b="1" dirty="0" err="1">
                <a:solidFill>
                  <a:srgbClr val="00B0F0"/>
                </a:solidFill>
                <a:effectLst/>
                <a:latin typeface="Times New Roman" panose="02020603050405020304" pitchFamily="18" charset="0"/>
                <a:ea typeface="Times New Roman" panose="02020603050405020304" pitchFamily="18" charset="0"/>
              </a:rPr>
              <a:t>www.coursera.org</a:t>
            </a:r>
            <a:r>
              <a:rPr lang="en-IN" sz="2400" b="1" dirty="0">
                <a:solidFill>
                  <a:srgbClr val="00B0F0"/>
                </a:solidFill>
                <a:effectLst/>
                <a:latin typeface="Times New Roman" panose="02020603050405020304" pitchFamily="18" charset="0"/>
                <a:ea typeface="Times New Roman" panose="02020603050405020304" pitchFamily="18" charset="0"/>
              </a:rPr>
              <a:t>/learn/</a:t>
            </a:r>
            <a:r>
              <a:rPr lang="en-IN" sz="2400" b="1" dirty="0" err="1">
                <a:solidFill>
                  <a:srgbClr val="00B0F0"/>
                </a:solidFill>
                <a:effectLst/>
                <a:latin typeface="Times New Roman" panose="02020603050405020304" pitchFamily="18" charset="0"/>
                <a:ea typeface="Times New Roman" panose="02020603050405020304" pitchFamily="18" charset="0"/>
              </a:rPr>
              <a:t>gcp</a:t>
            </a:r>
            <a:r>
              <a:rPr lang="en-IN" sz="2400" b="1" dirty="0">
                <a:solidFill>
                  <a:srgbClr val="00B0F0"/>
                </a:solidFill>
                <a:effectLst/>
                <a:latin typeface="Times New Roman" panose="02020603050405020304" pitchFamily="18" charset="0"/>
                <a:ea typeface="Times New Roman" panose="02020603050405020304" pitchFamily="18" charset="0"/>
              </a:rPr>
              <a:t>-big-data-ml-fundamentals</a:t>
            </a:r>
          </a:p>
          <a:p>
            <a:pPr marR="2112645" lvl="0">
              <a:spcAft>
                <a:spcPts val="2240"/>
              </a:spcAft>
            </a:pPr>
            <a:endParaRPr lang="en-IN" sz="2400" b="1" dirty="0">
              <a:solidFill>
                <a:srgbClr val="00B0F0"/>
              </a:solidFill>
              <a:effectLst/>
              <a:latin typeface="Times New Roman" panose="02020603050405020304" pitchFamily="18" charset="0"/>
              <a:ea typeface="Times New Roman" panose="02020603050405020304" pitchFamily="18" charset="0"/>
            </a:endParaRPr>
          </a:p>
          <a:p>
            <a:pPr marR="2112645">
              <a:spcAft>
                <a:spcPts val="2240"/>
              </a:spcAft>
            </a:pPr>
            <a:r>
              <a:rPr lang="en-IN" sz="2400" dirty="0" err="1">
                <a:solidFill>
                  <a:srgbClr val="00B0F0"/>
                </a:solidFill>
                <a:effectLst/>
                <a:latin typeface="Times New Roman" panose="02020603050405020304" pitchFamily="18" charset="0"/>
                <a:ea typeface="Times New Roman" panose="02020603050405020304" pitchFamily="18" charset="0"/>
              </a:rPr>
              <a:t>GeeksforGeeks</a:t>
            </a:r>
            <a:r>
              <a:rPr lang="en-IN" sz="2400" dirty="0">
                <a:solidFill>
                  <a:srgbClr val="00B0F0"/>
                </a:solidFill>
                <a:effectLst/>
                <a:latin typeface="Times New Roman" panose="02020603050405020304" pitchFamily="18" charset="0"/>
                <a:ea typeface="Times New Roman" panose="02020603050405020304" pitchFamily="18" charset="0"/>
              </a:rPr>
              <a:t> </a:t>
            </a:r>
            <a:r>
              <a:rPr lang="en-IN" sz="2400" b="1" dirty="0">
                <a:solidFill>
                  <a:srgbClr val="00B0F0"/>
                </a:solidFill>
                <a:effectLst/>
                <a:latin typeface="Times New Roman" panose="02020603050405020304" pitchFamily="18" charset="0"/>
                <a:ea typeface="Times New Roman" panose="02020603050405020304" pitchFamily="18" charset="0"/>
                <a:sym typeface="Wingdings" pitchFamily="2" charset="2"/>
              </a:rPr>
              <a:t></a:t>
            </a:r>
            <a:r>
              <a:rPr lang="en-IN" sz="2400" b="1" dirty="0">
                <a:solidFill>
                  <a:srgbClr val="00B0F0"/>
                </a:solidFill>
                <a:effectLst/>
                <a:latin typeface="Times New Roman" panose="02020603050405020304" pitchFamily="18" charset="0"/>
                <a:ea typeface="Times New Roman" panose="02020603050405020304" pitchFamily="18" charset="0"/>
              </a:rPr>
              <a:t> </a:t>
            </a:r>
            <a:r>
              <a:rPr lang="en-IN" sz="2400" u="sng" dirty="0">
                <a:solidFill>
                  <a:srgbClr val="000000"/>
                </a:solidFill>
                <a:effectLst/>
                <a:latin typeface="Times New Roman" panose="02020603050405020304" pitchFamily="18" charset="0"/>
                <a:ea typeface="Times New Roman" panose="02020603050405020304" pitchFamily="18" charset="0"/>
                <a:hlinkClick r:id="rId3"/>
              </a:rPr>
              <a:t>http://www.geeksforgeeks.com/</a:t>
            </a:r>
            <a:endParaRPr lang="en-IN" sz="2400" u="sng" dirty="0">
              <a:solidFill>
                <a:srgbClr val="000000"/>
              </a:solidFill>
              <a:effectLst/>
              <a:latin typeface="Times New Roman" panose="02020603050405020304" pitchFamily="18" charset="0"/>
              <a:ea typeface="Times New Roman" panose="02020603050405020304" pitchFamily="18" charset="0"/>
            </a:endParaRPr>
          </a:p>
          <a:p>
            <a:pPr marR="2112645">
              <a:spcAft>
                <a:spcPts val="2240"/>
              </a:spcAft>
            </a:pPr>
            <a:endParaRPr lang="en-IN" sz="2400" u="sng" dirty="0">
              <a:solidFill>
                <a:srgbClr val="000000"/>
              </a:solidFill>
              <a:effectLst/>
              <a:latin typeface="Times New Roman" panose="02020603050405020304" pitchFamily="18" charset="0"/>
              <a:ea typeface="Times New Roman" panose="02020603050405020304" pitchFamily="18" charset="0"/>
            </a:endParaRPr>
          </a:p>
          <a:p>
            <a:pPr marR="2112645">
              <a:spcAft>
                <a:spcPts val="2240"/>
              </a:spcAft>
            </a:pPr>
            <a:r>
              <a:rPr lang="en-IN" sz="2400" dirty="0">
                <a:solidFill>
                  <a:srgbClr val="00B0F0"/>
                </a:solidFill>
                <a:effectLst/>
                <a:latin typeface="Times New Roman" panose="02020603050405020304" pitchFamily="18" charset="0"/>
                <a:ea typeface="Times New Roman" panose="02020603050405020304" pitchFamily="18" charset="0"/>
              </a:rPr>
              <a:t>Google </a:t>
            </a:r>
            <a:r>
              <a:rPr lang="en-IN" sz="2400" b="1" dirty="0">
                <a:solidFill>
                  <a:srgbClr val="00B0F0"/>
                </a:solidFill>
                <a:effectLst/>
                <a:latin typeface="Times New Roman" panose="02020603050405020304" pitchFamily="18" charset="0"/>
                <a:ea typeface="Times New Roman" panose="02020603050405020304" pitchFamily="18" charset="0"/>
                <a:sym typeface="Wingdings" pitchFamily="2" charset="2"/>
              </a:rPr>
              <a:t></a:t>
            </a:r>
            <a:r>
              <a:rPr lang="en-IN" sz="2400" b="1" dirty="0">
                <a:solidFill>
                  <a:srgbClr val="00B0F0"/>
                </a:solidFill>
                <a:effectLst/>
                <a:latin typeface="Times New Roman" panose="02020603050405020304" pitchFamily="18" charset="0"/>
                <a:ea typeface="Times New Roman" panose="02020603050405020304" pitchFamily="18" charset="0"/>
              </a:rPr>
              <a:t> </a:t>
            </a:r>
            <a:r>
              <a:rPr lang="en-IN" sz="2400" u="sng" dirty="0">
                <a:solidFill>
                  <a:srgbClr val="000000"/>
                </a:solidFill>
                <a:effectLst/>
                <a:latin typeface="Times New Roman" panose="02020603050405020304" pitchFamily="18" charset="0"/>
                <a:ea typeface="Times New Roman" panose="02020603050405020304" pitchFamily="18" charset="0"/>
                <a:hlinkClick r:id="rId4"/>
              </a:rPr>
              <a:t>http://www.google.com/</a:t>
            </a:r>
            <a:endParaRPr lang="en-IN" sz="2400" dirty="0">
              <a:solidFill>
                <a:srgbClr val="000000"/>
              </a:solidFill>
              <a:effectLst/>
              <a:latin typeface="Times New Roman" panose="02020603050405020304" pitchFamily="18" charset="0"/>
              <a:ea typeface="Times New Roman" panose="02020603050405020304" pitchFamily="18" charset="0"/>
            </a:endParaRPr>
          </a:p>
          <a:p>
            <a:pPr marR="2112645">
              <a:spcAft>
                <a:spcPts val="2240"/>
              </a:spcAft>
            </a:pPr>
            <a:endParaRPr lang="en-IN" sz="2400" dirty="0">
              <a:solidFill>
                <a:srgbClr val="000000"/>
              </a:solidFill>
              <a:effectLst/>
              <a:latin typeface="Times New Roman" panose="02020603050405020304" pitchFamily="18" charset="0"/>
              <a:ea typeface="Times New Roman" panose="02020603050405020304" pitchFamily="18" charset="0"/>
            </a:endParaRPr>
          </a:p>
          <a:p>
            <a:pPr marR="2112645" lvl="0">
              <a:spcAft>
                <a:spcPts val="2240"/>
              </a:spcAft>
            </a:pP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
              <a:tabLst>
                <a:tab pos="457200" algn="l"/>
              </a:tabLst>
            </a:pPr>
            <a:endParaRPr lang="en-IN" sz="2400" b="1" dirty="0">
              <a:solidFill>
                <a:srgbClr val="000000"/>
              </a:solidFill>
              <a:effectLst/>
              <a:latin typeface="Times New Roman" panose="02020603050405020304" pitchFamily="18" charset="0"/>
              <a:ea typeface="Times New Roman" panose="02020603050405020304" pitchFamily="18" charset="0"/>
            </a:endParaRPr>
          </a:p>
          <a:p>
            <a:pPr marL="2180590" marR="2112645" indent="-6350">
              <a:lnSpc>
                <a:spcPct val="110000"/>
              </a:lnSpc>
              <a:spcAft>
                <a:spcPts val="15"/>
              </a:spcAft>
            </a:pPr>
            <a:r>
              <a:rPr lang="en-US" sz="2400" dirty="0">
                <a:solidFill>
                  <a:srgbClr val="000000"/>
                </a:solidFill>
                <a:effectLst/>
                <a:latin typeface="Times New Roman" panose="02020603050405020304" pitchFamily="18" charset="0"/>
                <a:ea typeface="Times New Roman" panose="02020603050405020304" pitchFamily="18"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2180590" marR="2112645" indent="-6350">
              <a:lnSpc>
                <a:spcPct val="110000"/>
              </a:lnSpc>
              <a:spcAft>
                <a:spcPts val="15"/>
              </a:spcAft>
            </a:pPr>
            <a:r>
              <a:rPr lang="en-US" sz="2400" dirty="0">
                <a:solidFill>
                  <a:srgbClr val="000000"/>
                </a:solidFill>
                <a:effectLst/>
                <a:latin typeface="Times New Roman" panose="02020603050405020304" pitchFamily="18" charset="0"/>
                <a:ea typeface="Times New Roman" panose="02020603050405020304" pitchFamily="18"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endParaRPr lang="en-US" sz="2400" dirty="0"/>
          </a:p>
        </p:txBody>
      </p:sp>
      <p:sp>
        <p:nvSpPr>
          <p:cNvPr id="3" name="TextBox 2">
            <a:extLst>
              <a:ext uri="{FF2B5EF4-FFF2-40B4-BE49-F238E27FC236}">
                <a16:creationId xmlns:a16="http://schemas.microsoft.com/office/drawing/2014/main" id="{5B56DE9C-57D9-22B1-CF2F-58EED31D460C}"/>
              </a:ext>
            </a:extLst>
          </p:cNvPr>
          <p:cNvSpPr txBox="1"/>
          <p:nvPr/>
        </p:nvSpPr>
        <p:spPr>
          <a:xfrm>
            <a:off x="8378982" y="5744670"/>
            <a:ext cx="2013996" cy="523220"/>
          </a:xfrm>
          <a:prstGeom prst="rect">
            <a:avLst/>
          </a:prstGeom>
          <a:noFill/>
        </p:spPr>
        <p:txBody>
          <a:bodyPr wrap="square" rtlCol="0">
            <a:spAutoFit/>
          </a:bodyPr>
          <a:lstStyle/>
          <a:p>
            <a:r>
              <a:rPr lang="en-US" sz="2800" b="1" dirty="0">
                <a:solidFill>
                  <a:schemeClr val="accent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78446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441BE-19A2-AC75-602B-F1165E9FCDE4}"/>
              </a:ext>
            </a:extLst>
          </p:cNvPr>
          <p:cNvSpPr>
            <a:spLocks noGrp="1"/>
          </p:cNvSpPr>
          <p:nvPr>
            <p:ph idx="1"/>
          </p:nvPr>
        </p:nvSpPr>
        <p:spPr>
          <a:xfrm>
            <a:off x="498437" y="1247887"/>
            <a:ext cx="10883154" cy="5020003"/>
          </a:xfrm>
        </p:spPr>
        <p:txBody>
          <a:bodyPr>
            <a:normAutofit/>
          </a:bodyPr>
          <a:lstStyle/>
          <a:p>
            <a:r>
              <a:rPr lang="en-IN" sz="2400" dirty="0">
                <a:solidFill>
                  <a:schemeClr val="tx1"/>
                </a:solidFill>
                <a:effectLst/>
                <a:latin typeface="TimesNewRomanPSMT"/>
              </a:rPr>
              <a:t>This project aims to predict future Heart Disease by </a:t>
            </a:r>
            <a:r>
              <a:rPr lang="en-IN" sz="2400" dirty="0" err="1">
                <a:solidFill>
                  <a:schemeClr val="tx1"/>
                </a:solidFill>
                <a:effectLst/>
                <a:latin typeface="TimesNewRomanPSMT"/>
              </a:rPr>
              <a:t>analyzing</a:t>
            </a:r>
            <a:r>
              <a:rPr lang="en-IN" sz="2400" dirty="0">
                <a:solidFill>
                  <a:schemeClr val="tx1"/>
                </a:solidFill>
                <a:effectLst/>
                <a:latin typeface="TimesNewRomanPSMT"/>
              </a:rPr>
              <a:t> data of patients which classifies whether they have heart disease or not using machine-learning algorithm. </a:t>
            </a:r>
          </a:p>
          <a:p>
            <a:r>
              <a:rPr lang="en-IN" sz="2400" dirty="0">
                <a:solidFill>
                  <a:schemeClr val="tx1"/>
                </a:solidFill>
                <a:effectLst/>
                <a:latin typeface="TimesNewRomanPSMT"/>
              </a:rPr>
              <a:t>The working of the system starts with the collection of data and selecting the important attributes. Then the required data is </a:t>
            </a:r>
            <a:r>
              <a:rPr lang="en-IN" sz="2400" dirty="0" err="1">
                <a:solidFill>
                  <a:schemeClr val="tx1"/>
                </a:solidFill>
                <a:effectLst/>
                <a:latin typeface="TimesNewRomanPSMT"/>
              </a:rPr>
              <a:t>preprocessed</a:t>
            </a:r>
            <a:r>
              <a:rPr lang="en-IN" sz="2400" dirty="0">
                <a:solidFill>
                  <a:schemeClr val="tx1"/>
                </a:solidFill>
                <a:effectLst/>
                <a:latin typeface="TimesNewRomanPSMT"/>
              </a:rPr>
              <a:t> into the required format. The data is then divided into two parts training and testing data. The algorithms are applied and the model is trained using the training data. The accuracy of the system is obtained by testing the system using the testing data. This system is implemented using the following modules. </a:t>
            </a:r>
          </a:p>
          <a:p>
            <a:pPr marL="274320" lvl="1" indent="0">
              <a:buNone/>
            </a:pPr>
            <a:r>
              <a:rPr lang="en-IN" sz="2400" dirty="0">
                <a:solidFill>
                  <a:schemeClr val="tx1"/>
                </a:solidFill>
                <a:effectLst/>
                <a:latin typeface="TimesNewRomanPSMT"/>
              </a:rPr>
              <a:t>1.) Collection of Dataset</a:t>
            </a:r>
          </a:p>
          <a:p>
            <a:pPr marL="274320" lvl="1" indent="0">
              <a:buNone/>
            </a:pPr>
            <a:r>
              <a:rPr lang="en-IN" sz="2400" dirty="0">
                <a:solidFill>
                  <a:schemeClr val="tx1"/>
                </a:solidFill>
                <a:effectLst/>
                <a:latin typeface="TimesNewRomanPSMT"/>
              </a:rPr>
              <a:t>2.) Selection of attributes</a:t>
            </a:r>
          </a:p>
          <a:p>
            <a:pPr marL="274320" lvl="1" indent="0">
              <a:buNone/>
            </a:pPr>
            <a:r>
              <a:rPr lang="en-IN" sz="2400" dirty="0">
                <a:solidFill>
                  <a:schemeClr val="tx1"/>
                </a:solidFill>
                <a:effectLst/>
                <a:latin typeface="TimesNewRomanPSMT"/>
              </a:rPr>
              <a:t>3.) Data Pre-Processing </a:t>
            </a:r>
          </a:p>
          <a:p>
            <a:pPr marL="274320" lvl="1" indent="0">
              <a:buNone/>
            </a:pPr>
            <a:r>
              <a:rPr lang="en-IN" sz="2400" dirty="0">
                <a:solidFill>
                  <a:schemeClr val="tx1"/>
                </a:solidFill>
                <a:effectLst/>
                <a:latin typeface="TimesNewRomanPSMT"/>
              </a:rPr>
              <a:t>4.) Balancing of Data </a:t>
            </a:r>
            <a:endParaRPr lang="en-IN" sz="2400" dirty="0">
              <a:solidFill>
                <a:schemeClr val="tx1"/>
              </a:solidFill>
            </a:endParaRPr>
          </a:p>
          <a:p>
            <a:pPr marL="274320" lvl="1" indent="0">
              <a:buNone/>
            </a:pPr>
            <a:r>
              <a:rPr lang="en-IN" sz="2400" dirty="0">
                <a:solidFill>
                  <a:schemeClr val="tx1"/>
                </a:solidFill>
                <a:effectLst/>
                <a:latin typeface="TimesNewRomanPSMT"/>
              </a:rPr>
              <a:t>5.) Disease Prediction </a:t>
            </a:r>
            <a:endParaRPr lang="en-IN" sz="2400" dirty="0">
              <a:solidFill>
                <a:schemeClr val="tx1"/>
              </a:solidFill>
            </a:endParaRPr>
          </a:p>
          <a:p>
            <a:endParaRPr lang="en-IN" sz="2400" dirty="0">
              <a:solidFill>
                <a:schemeClr val="tx1"/>
              </a:solidFill>
            </a:endParaRPr>
          </a:p>
          <a:p>
            <a:endParaRPr lang="en-IN" sz="2400" dirty="0">
              <a:solidFill>
                <a:schemeClr val="tx1"/>
              </a:solidFill>
              <a:latin typeface="TimesNewRomanPSMT"/>
            </a:endParaRPr>
          </a:p>
          <a:p>
            <a:pPr marL="45720" indent="0">
              <a:buNone/>
            </a:pPr>
            <a:endParaRPr lang="en-IN" sz="2400" dirty="0">
              <a:solidFill>
                <a:schemeClr val="tx1"/>
              </a:solidFill>
            </a:endParaRPr>
          </a:p>
          <a:p>
            <a:endParaRPr lang="en-US" dirty="0"/>
          </a:p>
        </p:txBody>
      </p:sp>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255198" cy="276999"/>
          </a:xfrm>
          <a:prstGeom prst="rect">
            <a:avLst/>
          </a:prstGeom>
          <a:noFill/>
        </p:spPr>
        <p:txBody>
          <a:bodyPr wrap="none" rtlCol="0">
            <a:spAutoFit/>
          </a:bodyPr>
          <a:lstStyle/>
          <a:p>
            <a:r>
              <a:rPr lang="en-US" sz="1200" dirty="0"/>
              <a:t>3</a:t>
            </a:r>
          </a:p>
        </p:txBody>
      </p:sp>
      <p:sp>
        <p:nvSpPr>
          <p:cNvPr id="7" name="Title 1">
            <a:extLst>
              <a:ext uri="{FF2B5EF4-FFF2-40B4-BE49-F238E27FC236}">
                <a16:creationId xmlns:a16="http://schemas.microsoft.com/office/drawing/2014/main" id="{5E8FB7D8-8842-0F79-A39C-0C9BCEAC8EEE}"/>
              </a:ext>
            </a:extLst>
          </p:cNvPr>
          <p:cNvSpPr>
            <a:spLocks noGrp="1"/>
          </p:cNvSpPr>
          <p:nvPr>
            <p:ph type="title"/>
          </p:nvPr>
        </p:nvSpPr>
        <p:spPr>
          <a:xfrm>
            <a:off x="498437" y="370279"/>
            <a:ext cx="10010432" cy="979357"/>
          </a:xfrm>
        </p:spPr>
        <p:txBody>
          <a:bodyPr>
            <a:normAutofit/>
          </a:bodyPr>
          <a:lstStyle/>
          <a:p>
            <a:r>
              <a:rPr lang="en-US" dirty="0">
                <a:latin typeface="Times New Roman" panose="02020603050405020304" pitchFamily="18" charset="0"/>
                <a:cs typeface="Times New Roman" panose="02020603050405020304" pitchFamily="18" charset="0"/>
              </a:rPr>
              <a:t>PROJECT OBJECTIVE</a:t>
            </a:r>
          </a:p>
        </p:txBody>
      </p:sp>
      <p:pic>
        <p:nvPicPr>
          <p:cNvPr id="11" name="image6.png">
            <a:extLst>
              <a:ext uri="{FF2B5EF4-FFF2-40B4-BE49-F238E27FC236}">
                <a16:creationId xmlns:a16="http://schemas.microsoft.com/office/drawing/2014/main" id="{8BEFEA81-8432-2D7B-17F2-708841F0F726}"/>
              </a:ext>
            </a:extLst>
          </p:cNvPr>
          <p:cNvPicPr/>
          <p:nvPr/>
        </p:nvPicPr>
        <p:blipFill>
          <a:blip r:embed="rId2"/>
          <a:srcRect/>
          <a:stretch>
            <a:fillRect/>
          </a:stretch>
        </p:blipFill>
        <p:spPr>
          <a:xfrm>
            <a:off x="10973550" y="274455"/>
            <a:ext cx="988695" cy="605790"/>
          </a:xfrm>
          <a:prstGeom prst="rect">
            <a:avLst/>
          </a:prstGeom>
          <a:ln/>
        </p:spPr>
      </p:pic>
    </p:spTree>
    <p:extLst>
      <p:ext uri="{BB962C8B-B14F-4D97-AF65-F5344CB8AC3E}">
        <p14:creationId xmlns:p14="http://schemas.microsoft.com/office/powerpoint/2010/main" val="134209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0015-062E-ECBF-2070-2AE06BA6B422}"/>
              </a:ext>
            </a:extLst>
          </p:cNvPr>
          <p:cNvSpPr>
            <a:spLocks noGrp="1"/>
          </p:cNvSpPr>
          <p:nvPr>
            <p:ph type="title"/>
          </p:nvPr>
        </p:nvSpPr>
        <p:spPr>
          <a:xfrm>
            <a:off x="426018" y="437478"/>
            <a:ext cx="9875520" cy="1356360"/>
          </a:xfrm>
        </p:spPr>
        <p:txBody>
          <a:bodyPr/>
          <a:lstStyle/>
          <a:p>
            <a:r>
              <a:rPr lang="en-IN" b="1" dirty="0">
                <a:effectLst/>
                <a:latin typeface="Times New Roman" panose="02020603050405020304" pitchFamily="18" charset="0"/>
                <a:ea typeface="Times New Roman" panose="02020603050405020304" pitchFamily="18" charset="0"/>
              </a:rPr>
              <a:t>Main Objectives :</a:t>
            </a:r>
            <a:br>
              <a:rPr lang="en-IN" sz="18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264816" cy="276999"/>
          </a:xfrm>
          <a:prstGeom prst="rect">
            <a:avLst/>
          </a:prstGeom>
          <a:noFill/>
        </p:spPr>
        <p:txBody>
          <a:bodyPr wrap="none" rtlCol="0">
            <a:spAutoFit/>
          </a:bodyPr>
          <a:lstStyle/>
          <a:p>
            <a:r>
              <a:rPr lang="en-US" sz="1200" dirty="0"/>
              <a:t>4</a:t>
            </a:r>
          </a:p>
        </p:txBody>
      </p:sp>
      <p:sp>
        <p:nvSpPr>
          <p:cNvPr id="8" name="TextBox 7">
            <a:extLst>
              <a:ext uri="{FF2B5EF4-FFF2-40B4-BE49-F238E27FC236}">
                <a16:creationId xmlns:a16="http://schemas.microsoft.com/office/drawing/2014/main" id="{252813A1-B8E3-96B4-CC25-1D2A64E09737}"/>
              </a:ext>
            </a:extLst>
          </p:cNvPr>
          <p:cNvSpPr txBox="1"/>
          <p:nvPr/>
        </p:nvSpPr>
        <p:spPr>
          <a:xfrm>
            <a:off x="426018" y="1191626"/>
            <a:ext cx="11339964" cy="1846659"/>
          </a:xfrm>
          <a:prstGeom prst="rect">
            <a:avLst/>
          </a:prstGeom>
          <a:noFill/>
        </p:spPr>
        <p:txBody>
          <a:bodyPr wrap="none" rtlCol="0">
            <a:spAutoFit/>
          </a:bodyPr>
          <a:lstStyle/>
          <a:p>
            <a:r>
              <a:rPr lang="en-IN" sz="2400" dirty="0">
                <a:solidFill>
                  <a:srgbClr val="000000"/>
                </a:solidFill>
                <a:effectLst/>
                <a:latin typeface="Times New Roman" panose="02020603050405020304" pitchFamily="18" charset="0"/>
                <a:ea typeface="Times New Roman" panose="02020603050405020304" pitchFamily="18" charset="0"/>
              </a:rPr>
              <a:t>The main objective of this project is to develop a Heart-Prediction System. </a:t>
            </a:r>
          </a:p>
          <a:p>
            <a:r>
              <a:rPr lang="en-IN" sz="2400" dirty="0">
                <a:solidFill>
                  <a:srgbClr val="000000"/>
                </a:solidFill>
                <a:effectLst/>
                <a:latin typeface="Times New Roman" panose="02020603050405020304" pitchFamily="18" charset="0"/>
                <a:ea typeface="Times New Roman" panose="02020603050405020304" pitchFamily="18" charset="0"/>
              </a:rPr>
              <a:t>The system can discover and extract hidden knowledge associated with diseases </a:t>
            </a:r>
          </a:p>
          <a:p>
            <a:r>
              <a:rPr lang="en-IN" sz="2400" dirty="0">
                <a:solidFill>
                  <a:srgbClr val="000000"/>
                </a:solidFill>
                <a:effectLst/>
                <a:latin typeface="Times New Roman" panose="02020603050405020304" pitchFamily="18" charset="0"/>
                <a:ea typeface="Times New Roman" panose="02020603050405020304" pitchFamily="18" charset="0"/>
              </a:rPr>
              <a:t>from a historical heart data set. Heart-Disease Prediction System aims to exploit</a:t>
            </a:r>
          </a:p>
          <a:p>
            <a:r>
              <a:rPr lang="en-IN" sz="2400" dirty="0">
                <a:solidFill>
                  <a:srgbClr val="000000"/>
                </a:solidFill>
                <a:effectLst/>
                <a:latin typeface="Times New Roman" panose="02020603050405020304" pitchFamily="18" charset="0"/>
                <a:ea typeface="Times New Roman" panose="02020603050405020304" pitchFamily="18" charset="0"/>
              </a:rPr>
              <a:t> data mining techniques on medical data set to assist in the prediction of the heart diseases.</a:t>
            </a:r>
          </a:p>
          <a:p>
            <a:endParaRPr lang="en-US" dirty="0"/>
          </a:p>
        </p:txBody>
      </p:sp>
      <p:sp>
        <p:nvSpPr>
          <p:cNvPr id="9" name="Title 1">
            <a:extLst>
              <a:ext uri="{FF2B5EF4-FFF2-40B4-BE49-F238E27FC236}">
                <a16:creationId xmlns:a16="http://schemas.microsoft.com/office/drawing/2014/main" id="{57C62738-AB67-98EC-0AA2-CD04570C9216}"/>
              </a:ext>
            </a:extLst>
          </p:cNvPr>
          <p:cNvSpPr txBox="1">
            <a:spLocks/>
          </p:cNvSpPr>
          <p:nvPr/>
        </p:nvSpPr>
        <p:spPr>
          <a:xfrm>
            <a:off x="330992" y="279971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b="1" dirty="0">
                <a:effectLst/>
                <a:latin typeface="Times New Roman" panose="02020603050405020304" pitchFamily="18" charset="0"/>
                <a:ea typeface="Times New Roman" panose="02020603050405020304" pitchFamily="18" charset="0"/>
              </a:rPr>
              <a:t>Specific</a:t>
            </a:r>
            <a:r>
              <a:rPr lang="en-IN" dirty="0">
                <a:effectLst/>
              </a:rPr>
              <a:t> </a:t>
            </a:r>
            <a:r>
              <a:rPr lang="en-IN" b="1" dirty="0">
                <a:latin typeface="Times New Roman" panose="02020603050405020304" pitchFamily="18" charset="0"/>
                <a:ea typeface="Times New Roman" panose="02020603050405020304" pitchFamily="18" charset="0"/>
              </a:rPr>
              <a:t>Objectives :</a:t>
            </a:r>
            <a:br>
              <a:rPr lang="en-IN" sz="1800" dirty="0">
                <a:solidFill>
                  <a:srgbClr val="000000"/>
                </a:solidFill>
                <a:latin typeface="Times New Roman" panose="02020603050405020304" pitchFamily="18" charset="0"/>
                <a:ea typeface="Times New Roman" panose="02020603050405020304" pitchFamily="18" charset="0"/>
              </a:rPr>
            </a:br>
            <a:endParaRPr lang="en-US" dirty="0"/>
          </a:p>
        </p:txBody>
      </p:sp>
      <p:sp>
        <p:nvSpPr>
          <p:cNvPr id="11" name="TextBox 10">
            <a:extLst>
              <a:ext uri="{FF2B5EF4-FFF2-40B4-BE49-F238E27FC236}">
                <a16:creationId xmlns:a16="http://schemas.microsoft.com/office/drawing/2014/main" id="{55FAE492-652E-4094-BB68-5922863EF485}"/>
              </a:ext>
            </a:extLst>
          </p:cNvPr>
          <p:cNvSpPr txBox="1"/>
          <p:nvPr/>
        </p:nvSpPr>
        <p:spPr>
          <a:xfrm>
            <a:off x="572052" y="3606982"/>
            <a:ext cx="11339964" cy="2400657"/>
          </a:xfrm>
          <a:prstGeom prst="rect">
            <a:avLst/>
          </a:prstGeom>
          <a:noFill/>
        </p:spPr>
        <p:txBody>
          <a:bodyPr wrap="square" rtlCol="0">
            <a:spAutoFit/>
          </a:bodyPr>
          <a:lstStyle/>
          <a:p>
            <a:pPr marL="457200" marR="2112645" lvl="0" indent="-457200">
              <a:lnSpc>
                <a:spcPct val="110000"/>
              </a:lnSpc>
              <a:buFont typeface="+mj-lt"/>
              <a:buAutoNum type="arabicPeriod"/>
            </a:pPr>
            <a:r>
              <a:rPr lang="en-IN" sz="2400" dirty="0">
                <a:solidFill>
                  <a:srgbClr val="000000"/>
                </a:solidFill>
                <a:effectLst/>
                <a:latin typeface="Times New Roman" panose="02020603050405020304" pitchFamily="18" charset="0"/>
                <a:ea typeface="Times New Roman" panose="02020603050405020304" pitchFamily="18" charset="0"/>
              </a:rPr>
              <a:t>Provides new approach to concealed patterns in the data.</a:t>
            </a:r>
          </a:p>
          <a:p>
            <a:pPr marL="457200" marR="2112645" lvl="0" indent="-457200">
              <a:lnSpc>
                <a:spcPct val="110000"/>
              </a:lnSpc>
              <a:buFont typeface="+mj-lt"/>
              <a:buAutoNum type="arabicPeriod"/>
            </a:pPr>
            <a:r>
              <a:rPr lang="en-IN" sz="2400" dirty="0">
                <a:solidFill>
                  <a:srgbClr val="000000"/>
                </a:solidFill>
                <a:effectLst/>
                <a:latin typeface="Times New Roman" panose="02020603050405020304" pitchFamily="18" charset="0"/>
                <a:ea typeface="Times New Roman" panose="02020603050405020304" pitchFamily="18" charset="0"/>
              </a:rPr>
              <a:t>Helps avoid human biasness.</a:t>
            </a:r>
          </a:p>
          <a:p>
            <a:pPr marL="457200" marR="2112645" lvl="0" indent="-457200">
              <a:lnSpc>
                <a:spcPct val="110000"/>
              </a:lnSpc>
              <a:buFont typeface="+mj-lt"/>
              <a:buAutoNum type="arabicPeriod"/>
            </a:pPr>
            <a:r>
              <a:rPr lang="en-IN" sz="2400" dirty="0">
                <a:solidFill>
                  <a:srgbClr val="000000"/>
                </a:solidFill>
                <a:effectLst/>
                <a:latin typeface="Times New Roman" panose="02020603050405020304" pitchFamily="18" charset="0"/>
                <a:ea typeface="Times New Roman" panose="02020603050405020304" pitchFamily="18" charset="0"/>
              </a:rPr>
              <a:t>To implement Naïve Bayes Classifier that classifies the disease as per the input of the user.</a:t>
            </a:r>
          </a:p>
          <a:p>
            <a:pPr marL="457200" marR="2112645" lvl="0" indent="-457200">
              <a:lnSpc>
                <a:spcPct val="110000"/>
              </a:lnSpc>
              <a:spcAft>
                <a:spcPts val="15"/>
              </a:spcAft>
              <a:buFont typeface="+mj-lt"/>
              <a:buAutoNum type="arabicPeriod"/>
            </a:pPr>
            <a:r>
              <a:rPr lang="en-IN" sz="2400" dirty="0">
                <a:solidFill>
                  <a:srgbClr val="000000"/>
                </a:solidFill>
                <a:effectLst/>
                <a:latin typeface="Times New Roman" panose="02020603050405020304" pitchFamily="18" charset="0"/>
                <a:ea typeface="Times New Roman" panose="02020603050405020304" pitchFamily="18" charset="0"/>
              </a:rPr>
              <a:t>Reduce the cost of medical tests.</a:t>
            </a:r>
          </a:p>
          <a:p>
            <a:endParaRPr lang="en-US" dirty="0"/>
          </a:p>
        </p:txBody>
      </p:sp>
      <p:pic>
        <p:nvPicPr>
          <p:cNvPr id="12" name="image6.png">
            <a:extLst>
              <a:ext uri="{FF2B5EF4-FFF2-40B4-BE49-F238E27FC236}">
                <a16:creationId xmlns:a16="http://schemas.microsoft.com/office/drawing/2014/main" id="{C848449C-BA4C-8D59-80E5-AF4ACB316343}"/>
              </a:ext>
            </a:extLst>
          </p:cNvPr>
          <p:cNvPicPr/>
          <p:nvPr/>
        </p:nvPicPr>
        <p:blipFill>
          <a:blip r:embed="rId2"/>
          <a:srcRect/>
          <a:stretch>
            <a:fillRect/>
          </a:stretch>
        </p:blipFill>
        <p:spPr>
          <a:xfrm>
            <a:off x="10973550" y="274455"/>
            <a:ext cx="988695" cy="605790"/>
          </a:xfrm>
          <a:prstGeom prst="rect">
            <a:avLst/>
          </a:prstGeom>
          <a:ln/>
        </p:spPr>
      </p:pic>
    </p:spTree>
    <p:extLst>
      <p:ext uri="{BB962C8B-B14F-4D97-AF65-F5344CB8AC3E}">
        <p14:creationId xmlns:p14="http://schemas.microsoft.com/office/powerpoint/2010/main" val="402580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0015-062E-ECBF-2070-2AE06BA6B422}"/>
              </a:ext>
            </a:extLst>
          </p:cNvPr>
          <p:cNvSpPr>
            <a:spLocks noGrp="1"/>
          </p:cNvSpPr>
          <p:nvPr>
            <p:ph type="title"/>
          </p:nvPr>
        </p:nvSpPr>
        <p:spPr/>
        <p:txBody>
          <a:bodyPr/>
          <a:lstStyle/>
          <a:p>
            <a:r>
              <a:rPr lang="en-US" sz="4400" b="0" i="0" u="none" strike="noStrike" dirty="0">
                <a:solidFill>
                  <a:srgbClr val="A6B727"/>
                </a:solidFill>
                <a:effectLst/>
                <a:latin typeface="Times New Roman" panose="02020603050405020304" pitchFamily="18" charset="0"/>
                <a:cs typeface="Times New Roman" panose="02020603050405020304" pitchFamily="18" charset="0"/>
              </a:rPr>
              <a:t>Feasibility Study </a:t>
            </a:r>
            <a:br>
              <a:rPr lang="en-US" sz="4400" b="0" i="0" u="none" strike="noStrike" dirty="0">
                <a:solidFill>
                  <a:srgbClr val="323232"/>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90441BE-19A2-AC75-602B-F1165E9FCDE4}"/>
              </a:ext>
            </a:extLst>
          </p:cNvPr>
          <p:cNvSpPr>
            <a:spLocks noGrp="1"/>
          </p:cNvSpPr>
          <p:nvPr>
            <p:ph idx="1"/>
          </p:nvPr>
        </p:nvSpPr>
        <p:spPr>
          <a:xfrm>
            <a:off x="981507" y="2155766"/>
            <a:ext cx="9872871" cy="4250623"/>
          </a:xfrm>
        </p:spPr>
        <p:txBody>
          <a:bodyPr>
            <a:normAutofit/>
          </a:bodyPr>
          <a:lstStyle/>
          <a:p>
            <a:r>
              <a:rPr lang="en-US" sz="2400" dirty="0">
                <a:solidFill>
                  <a:srgbClr val="A6B727"/>
                </a:solidFill>
                <a:latin typeface="Times New Roman" panose="02020603050405020304" pitchFamily="18" charset="0"/>
                <a:cs typeface="Times New Roman" panose="02020603050405020304" pitchFamily="18" charset="0"/>
              </a:rPr>
              <a:t>T</a:t>
            </a:r>
            <a:r>
              <a:rPr lang="en-US" sz="2400" b="0" i="0" u="none" strike="noStrike" dirty="0">
                <a:solidFill>
                  <a:srgbClr val="A6B727"/>
                </a:solidFill>
                <a:effectLst/>
                <a:latin typeface="Times New Roman" panose="02020603050405020304" pitchFamily="18" charset="0"/>
                <a:cs typeface="Times New Roman" panose="02020603050405020304" pitchFamily="18" charset="0"/>
              </a:rPr>
              <a:t>echnical feasibility</a:t>
            </a:r>
          </a:p>
          <a:p>
            <a:pPr marL="45720" indent="0">
              <a:buNone/>
            </a:pPr>
            <a:endParaRPr lang="en-IN" sz="2400" b="0" i="0" u="none" strike="noStrike" dirty="0">
              <a:solidFill>
                <a:srgbClr val="A6B727"/>
              </a:solidFill>
              <a:effectLst/>
              <a:latin typeface="Times New Roman" panose="02020603050405020304" pitchFamily="18" charset="0"/>
              <a:cs typeface="Times New Roman" panose="02020603050405020304" pitchFamily="18" charset="0"/>
            </a:endParaRPr>
          </a:p>
          <a:p>
            <a:r>
              <a:rPr lang="en-US" sz="2400" dirty="0">
                <a:solidFill>
                  <a:srgbClr val="A6B727"/>
                </a:solidFill>
                <a:latin typeface="Times New Roman" panose="02020603050405020304" pitchFamily="18" charset="0"/>
                <a:cs typeface="Times New Roman" panose="02020603050405020304" pitchFamily="18" charset="0"/>
              </a:rPr>
              <a:t>O</a:t>
            </a:r>
            <a:r>
              <a:rPr lang="en-US" sz="2400" b="0" i="0" u="none" strike="noStrike" dirty="0">
                <a:solidFill>
                  <a:srgbClr val="A6B727"/>
                </a:solidFill>
                <a:effectLst/>
                <a:latin typeface="Times New Roman" panose="02020603050405020304" pitchFamily="18" charset="0"/>
                <a:cs typeface="Times New Roman" panose="02020603050405020304" pitchFamily="18" charset="0"/>
              </a:rPr>
              <a:t>p</a:t>
            </a:r>
            <a:r>
              <a:rPr lang="en-US" sz="2400" dirty="0">
                <a:solidFill>
                  <a:srgbClr val="A6B727"/>
                </a:solidFill>
                <a:latin typeface="Times New Roman" panose="02020603050405020304" pitchFamily="18" charset="0"/>
                <a:cs typeface="Times New Roman" panose="02020603050405020304" pitchFamily="18" charset="0"/>
              </a:rPr>
              <a:t>e</a:t>
            </a:r>
            <a:r>
              <a:rPr lang="en-US" sz="2400" b="0" i="0" u="none" strike="noStrike" dirty="0">
                <a:solidFill>
                  <a:srgbClr val="A6B727"/>
                </a:solidFill>
                <a:effectLst/>
                <a:latin typeface="Times New Roman" panose="02020603050405020304" pitchFamily="18" charset="0"/>
                <a:cs typeface="Times New Roman" panose="02020603050405020304" pitchFamily="18" charset="0"/>
              </a:rPr>
              <a:t>rational feasibility</a:t>
            </a:r>
          </a:p>
          <a:p>
            <a:pPr marL="45720" indent="0">
              <a:buNone/>
            </a:pPr>
            <a:endParaRPr lang="en-US" sz="2400" b="0" i="0" u="none" strike="noStrike" dirty="0">
              <a:solidFill>
                <a:srgbClr val="A6B727"/>
              </a:solidFill>
              <a:effectLst/>
              <a:latin typeface="Times New Roman" panose="02020603050405020304" pitchFamily="18" charset="0"/>
              <a:cs typeface="Times New Roman" panose="02020603050405020304" pitchFamily="18" charset="0"/>
            </a:endParaRPr>
          </a:p>
          <a:p>
            <a:r>
              <a:rPr lang="en-US" sz="2400" b="0" i="0" u="none" strike="noStrike" dirty="0">
                <a:solidFill>
                  <a:srgbClr val="A6B727"/>
                </a:solidFill>
                <a:effectLst/>
                <a:latin typeface="Times New Roman" panose="02020603050405020304" pitchFamily="18" charset="0"/>
                <a:cs typeface="Times New Roman" panose="02020603050405020304" pitchFamily="18" charset="0"/>
              </a:rPr>
              <a:t>Economic feasibility</a:t>
            </a:r>
          </a:p>
          <a:p>
            <a:pPr marL="45720" indent="0">
              <a:buNone/>
            </a:pPr>
            <a:endParaRPr lang="en-IN" sz="2400" dirty="0">
              <a:latin typeface="Times New Roman" panose="02020603050405020304" pitchFamily="18" charset="0"/>
              <a:cs typeface="Times New Roman" panose="02020603050405020304" pitchFamily="18" charset="0"/>
            </a:endParaRPr>
          </a:p>
          <a:p>
            <a:pPr marL="45720" indent="0">
              <a:buNone/>
            </a:pPr>
            <a:r>
              <a:rPr lang="en-IN" sz="2400" dirty="0">
                <a:latin typeface="Times New Roman" panose="02020603050405020304" pitchFamily="18" charset="0"/>
                <a:cs typeface="Times New Roman" panose="02020603050405020304" pitchFamily="18" charset="0"/>
              </a:rPr>
              <a:t>Feasibility is continued on next page…..</a:t>
            </a:r>
          </a:p>
          <a:p>
            <a:endParaRPr lang="en-US" dirty="0"/>
          </a:p>
        </p:txBody>
      </p:sp>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258404" cy="276999"/>
          </a:xfrm>
          <a:prstGeom prst="rect">
            <a:avLst/>
          </a:prstGeom>
          <a:noFill/>
        </p:spPr>
        <p:txBody>
          <a:bodyPr wrap="none" rtlCol="0">
            <a:spAutoFit/>
          </a:bodyPr>
          <a:lstStyle/>
          <a:p>
            <a:r>
              <a:rPr lang="en-US" sz="1200" dirty="0"/>
              <a:t>5</a:t>
            </a:r>
          </a:p>
        </p:txBody>
      </p:sp>
      <p:pic>
        <p:nvPicPr>
          <p:cNvPr id="5" name="image6.png">
            <a:extLst>
              <a:ext uri="{FF2B5EF4-FFF2-40B4-BE49-F238E27FC236}">
                <a16:creationId xmlns:a16="http://schemas.microsoft.com/office/drawing/2014/main" id="{902A6442-5AE1-D5D0-AC27-8F929AB43587}"/>
              </a:ext>
            </a:extLst>
          </p:cNvPr>
          <p:cNvPicPr/>
          <p:nvPr/>
        </p:nvPicPr>
        <p:blipFill>
          <a:blip r:embed="rId2"/>
          <a:srcRect/>
          <a:stretch>
            <a:fillRect/>
          </a:stretch>
        </p:blipFill>
        <p:spPr>
          <a:xfrm>
            <a:off x="10973550" y="274455"/>
            <a:ext cx="988695" cy="605790"/>
          </a:xfrm>
          <a:prstGeom prst="rect">
            <a:avLst/>
          </a:prstGeom>
          <a:ln/>
        </p:spPr>
      </p:pic>
    </p:spTree>
    <p:extLst>
      <p:ext uri="{BB962C8B-B14F-4D97-AF65-F5344CB8AC3E}">
        <p14:creationId xmlns:p14="http://schemas.microsoft.com/office/powerpoint/2010/main" val="315767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0015-062E-ECBF-2070-2AE06BA6B422}"/>
              </a:ext>
            </a:extLst>
          </p:cNvPr>
          <p:cNvSpPr>
            <a:spLocks noGrp="1"/>
          </p:cNvSpPr>
          <p:nvPr>
            <p:ph type="title"/>
          </p:nvPr>
        </p:nvSpPr>
        <p:spPr/>
        <p:txBody>
          <a:bodyPr>
            <a:normAutofit/>
          </a:bodyPr>
          <a:lstStyle/>
          <a:p>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Technical Feasibility :</a:t>
            </a:r>
            <a:r>
              <a:rPr lang="en-IN"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0441BE-19A2-AC75-602B-F1165E9FCDE4}"/>
              </a:ext>
            </a:extLst>
          </p:cNvPr>
          <p:cNvSpPr>
            <a:spLocks noGrp="1"/>
          </p:cNvSpPr>
          <p:nvPr>
            <p:ph idx="1"/>
          </p:nvPr>
        </p:nvSpPr>
        <p:spPr>
          <a:xfrm>
            <a:off x="1008088" y="2073096"/>
            <a:ext cx="9872871" cy="4038600"/>
          </a:xfrm>
        </p:spPr>
        <p:txBody>
          <a:bodyPr>
            <a:normAutofit lnSpcReduction="10000"/>
          </a:bodyPr>
          <a:lstStyle/>
          <a:p>
            <a:pPr marL="457200" algn="just">
              <a:lnSpc>
                <a:spcPct val="150000"/>
              </a:lnSpc>
            </a:pPr>
            <a:r>
              <a:rPr lang="en-US" sz="1800" b="0" dirty="0">
                <a:solidFill>
                  <a:srgbClr val="7F7F7F"/>
                </a:solidFill>
                <a:effectLst/>
                <a:latin typeface="Calibri" panose="020F0502020204030204" pitchFamily="34" charset="0"/>
                <a:ea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The main consideration is to be given to the study of available resources of the organization where the software is to be implemented. Here the system analyst evaluates the technical merits of the system giving emphasis on the performance, reliability, maintainability and productivity. </a:t>
            </a:r>
            <a:endParaRPr lang="en-IN" sz="2400" dirty="0">
              <a:solidFill>
                <a:schemeClr val="tx1"/>
              </a:solidFill>
              <a:latin typeface="Times New Roman" panose="02020603050405020304" pitchFamily="18" charset="0"/>
              <a:cs typeface="Times New Roman" panose="02020603050405020304" pitchFamily="18" charset="0"/>
            </a:endParaRPr>
          </a:p>
          <a:p>
            <a:pPr marL="457200"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By taking the consideration before developing the proposed system, the resources    availability of the system giving emphasis on the performance, reliability, maintainability and productivity.</a:t>
            </a:r>
          </a:p>
        </p:txBody>
      </p:sp>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264816" cy="276999"/>
          </a:xfrm>
          <a:prstGeom prst="rect">
            <a:avLst/>
          </a:prstGeom>
          <a:noFill/>
        </p:spPr>
        <p:txBody>
          <a:bodyPr wrap="none" rtlCol="0">
            <a:spAutoFit/>
          </a:bodyPr>
          <a:lstStyle/>
          <a:p>
            <a:r>
              <a:rPr lang="en-US" sz="1200" dirty="0"/>
              <a:t>6</a:t>
            </a:r>
          </a:p>
        </p:txBody>
      </p:sp>
      <p:pic>
        <p:nvPicPr>
          <p:cNvPr id="5" name="image6.png">
            <a:extLst>
              <a:ext uri="{FF2B5EF4-FFF2-40B4-BE49-F238E27FC236}">
                <a16:creationId xmlns:a16="http://schemas.microsoft.com/office/drawing/2014/main" id="{78772E96-112B-5CCB-4960-C133A3799C40}"/>
              </a:ext>
            </a:extLst>
          </p:cNvPr>
          <p:cNvPicPr/>
          <p:nvPr/>
        </p:nvPicPr>
        <p:blipFill>
          <a:blip r:embed="rId2"/>
          <a:srcRect/>
          <a:stretch>
            <a:fillRect/>
          </a:stretch>
        </p:blipFill>
        <p:spPr>
          <a:xfrm>
            <a:off x="10973550" y="274455"/>
            <a:ext cx="988695" cy="605790"/>
          </a:xfrm>
          <a:prstGeom prst="rect">
            <a:avLst/>
          </a:prstGeom>
          <a:ln/>
        </p:spPr>
      </p:pic>
    </p:spTree>
    <p:extLst>
      <p:ext uri="{BB962C8B-B14F-4D97-AF65-F5344CB8AC3E}">
        <p14:creationId xmlns:p14="http://schemas.microsoft.com/office/powerpoint/2010/main" val="143068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0015-062E-ECBF-2070-2AE06BA6B422}"/>
              </a:ext>
            </a:extLst>
          </p:cNvPr>
          <p:cNvSpPr>
            <a:spLocks noGrp="1"/>
          </p:cNvSpPr>
          <p:nvPr>
            <p:ph type="title"/>
          </p:nvPr>
        </p:nvSpPr>
        <p:spPr>
          <a:xfrm>
            <a:off x="785221" y="372932"/>
            <a:ext cx="9875520" cy="1356360"/>
          </a:xfrm>
        </p:spPr>
        <p:txBody>
          <a:bodyPr>
            <a:normAutofit/>
          </a:bodyPr>
          <a:lstStyle/>
          <a:p>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Operational Feasibility :</a:t>
            </a:r>
            <a:r>
              <a:rPr lang="en-IN"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0441BE-19A2-AC75-602B-F1165E9FCDE4}"/>
              </a:ext>
            </a:extLst>
          </p:cNvPr>
          <p:cNvSpPr>
            <a:spLocks noGrp="1"/>
          </p:cNvSpPr>
          <p:nvPr>
            <p:ph idx="1"/>
          </p:nvPr>
        </p:nvSpPr>
        <p:spPr>
          <a:xfrm>
            <a:off x="785222" y="1925619"/>
            <a:ext cx="9955888" cy="4342271"/>
          </a:xfrm>
        </p:spPr>
        <p:txBody>
          <a:bodyPr>
            <a:normAutofit/>
          </a:bodyPr>
          <a:lstStyle/>
          <a:p>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should make an estimation on the time require by the team members to</a:t>
            </a:r>
          </a:p>
          <a:p>
            <a:pPr marL="45720" indent="0">
              <a:buNone/>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gain the knowledge about the needs / requirements of the Project in order to</a:t>
            </a:r>
          </a:p>
          <a:p>
            <a:pPr marL="45720" indent="0">
              <a:buNone/>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make it a much more affective Project.</a:t>
            </a:r>
            <a:r>
              <a:rPr lang="en-IN" sz="2400" dirty="0">
                <a:effectLst/>
                <a:latin typeface="Times New Roman" panose="02020603050405020304" pitchFamily="18" charset="0"/>
                <a:cs typeface="Times New Roman" panose="02020603050405020304" pitchFamily="18" charset="0"/>
              </a:rPr>
              <a:t> </a:t>
            </a:r>
          </a:p>
          <a:p>
            <a:pPr>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estimate should be made to determine how much effort and came will go into the developing of the system including the training to be given to the user. Usually, people are reluctant to changes that come </a:t>
            </a:r>
            <a:r>
              <a:rPr lang="en-US" sz="2400" spc="7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their progression.</a:t>
            </a:r>
          </a:p>
          <a:p>
            <a:pPr>
              <a:lnSpc>
                <a:spcPct val="150000"/>
              </a:lnSpc>
            </a:pPr>
            <a:endParaRPr lang="en-US" sz="2800" dirty="0"/>
          </a:p>
        </p:txBody>
      </p:sp>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250390" cy="276999"/>
          </a:xfrm>
          <a:prstGeom prst="rect">
            <a:avLst/>
          </a:prstGeom>
          <a:noFill/>
        </p:spPr>
        <p:txBody>
          <a:bodyPr wrap="none" rtlCol="0">
            <a:spAutoFit/>
          </a:bodyPr>
          <a:lstStyle/>
          <a:p>
            <a:r>
              <a:rPr lang="en-US" sz="1200" dirty="0"/>
              <a:t>7</a:t>
            </a:r>
          </a:p>
        </p:txBody>
      </p:sp>
      <p:pic>
        <p:nvPicPr>
          <p:cNvPr id="5" name="image6.png">
            <a:extLst>
              <a:ext uri="{FF2B5EF4-FFF2-40B4-BE49-F238E27FC236}">
                <a16:creationId xmlns:a16="http://schemas.microsoft.com/office/drawing/2014/main" id="{5DBA1A6E-4C38-6E02-6722-CDA6DE21CCA5}"/>
              </a:ext>
            </a:extLst>
          </p:cNvPr>
          <p:cNvPicPr/>
          <p:nvPr/>
        </p:nvPicPr>
        <p:blipFill>
          <a:blip r:embed="rId2"/>
          <a:srcRect/>
          <a:stretch>
            <a:fillRect/>
          </a:stretch>
        </p:blipFill>
        <p:spPr>
          <a:xfrm>
            <a:off x="10973550" y="274455"/>
            <a:ext cx="988695" cy="605790"/>
          </a:xfrm>
          <a:prstGeom prst="rect">
            <a:avLst/>
          </a:prstGeom>
          <a:ln/>
        </p:spPr>
      </p:pic>
    </p:spTree>
    <p:extLst>
      <p:ext uri="{BB962C8B-B14F-4D97-AF65-F5344CB8AC3E}">
        <p14:creationId xmlns:p14="http://schemas.microsoft.com/office/powerpoint/2010/main" val="2366643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0015-062E-ECBF-2070-2AE06BA6B422}"/>
              </a:ext>
            </a:extLst>
          </p:cNvPr>
          <p:cNvSpPr>
            <a:spLocks noGrp="1"/>
          </p:cNvSpPr>
          <p:nvPr>
            <p:ph type="title"/>
          </p:nvPr>
        </p:nvSpPr>
        <p:spPr/>
        <p:txBody>
          <a:bodyPr>
            <a:normAutofit/>
          </a:bodyPr>
          <a:lstStyle/>
          <a:p>
            <a:r>
              <a:rPr lang="en-IN" b="1" dirty="0">
                <a:effectLst/>
                <a:latin typeface="Times New Roman" panose="02020603050405020304" pitchFamily="18" charset="0"/>
                <a:ea typeface="Times New Roman" panose="02020603050405020304" pitchFamily="18" charset="0"/>
              </a:rPr>
              <a:t>Economic Feasibility :</a:t>
            </a:r>
            <a:r>
              <a:rPr lang="en-IN" dirty="0">
                <a:effectLst/>
              </a:rPr>
              <a:t> </a:t>
            </a:r>
            <a:endParaRPr lang="en-US" dirty="0"/>
          </a:p>
        </p:txBody>
      </p:sp>
      <p:sp>
        <p:nvSpPr>
          <p:cNvPr id="3" name="Content Placeholder 2">
            <a:extLst>
              <a:ext uri="{FF2B5EF4-FFF2-40B4-BE49-F238E27FC236}">
                <a16:creationId xmlns:a16="http://schemas.microsoft.com/office/drawing/2014/main" id="{E90441BE-19A2-AC75-602B-F1165E9FCDE4}"/>
              </a:ext>
            </a:extLst>
          </p:cNvPr>
          <p:cNvSpPr>
            <a:spLocks noGrp="1"/>
          </p:cNvSpPr>
          <p:nvPr>
            <p:ph idx="1"/>
          </p:nvPr>
        </p:nvSpPr>
        <p:spPr>
          <a:xfrm>
            <a:off x="1008088" y="2073096"/>
            <a:ext cx="9872871" cy="4038600"/>
          </a:xfrm>
        </p:spPr>
        <p:txBody>
          <a:bodyPr>
            <a:noAutofit/>
          </a:bodyPr>
          <a:lstStyle/>
          <a:p>
            <a:pPr>
              <a:lnSpc>
                <a:spcPct val="150000"/>
              </a:lnSpc>
            </a:pPr>
            <a:r>
              <a:rPr lang="en-IN" dirty="0">
                <a:solidFill>
                  <a:schemeClr val="tx1"/>
                </a:solidFill>
                <a:latin typeface="Times New Roman" panose="02020603050405020304" pitchFamily="18" charset="0"/>
                <a:cs typeface="Times New Roman" panose="02020603050405020304" pitchFamily="18" charset="0"/>
              </a:rPr>
              <a:t> Economic feasibility is the most important and frequently used method for evaluating the effectiveness of the proposed system. It is very essential because the main goal of the proposed system is to have economically better result along with increased efficiency. Cost benefit analysis is usually performed for this purpose. It is the comparative study of the cost verses the benefit and savings that are expected from the proposed system. Since the organization is well equipped with the required hard ware, the project was found to be economically feasible.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263214" cy="276999"/>
          </a:xfrm>
          <a:prstGeom prst="rect">
            <a:avLst/>
          </a:prstGeom>
          <a:noFill/>
        </p:spPr>
        <p:txBody>
          <a:bodyPr wrap="none" rtlCol="0">
            <a:spAutoFit/>
          </a:bodyPr>
          <a:lstStyle/>
          <a:p>
            <a:r>
              <a:rPr lang="en-US" sz="1200" dirty="0"/>
              <a:t>8</a:t>
            </a:r>
          </a:p>
        </p:txBody>
      </p:sp>
      <p:pic>
        <p:nvPicPr>
          <p:cNvPr id="5" name="image6.png">
            <a:extLst>
              <a:ext uri="{FF2B5EF4-FFF2-40B4-BE49-F238E27FC236}">
                <a16:creationId xmlns:a16="http://schemas.microsoft.com/office/drawing/2014/main" id="{596C07D6-F012-9F1C-C8BC-237658FA64C4}"/>
              </a:ext>
            </a:extLst>
          </p:cNvPr>
          <p:cNvPicPr/>
          <p:nvPr/>
        </p:nvPicPr>
        <p:blipFill>
          <a:blip r:embed="rId2"/>
          <a:srcRect/>
          <a:stretch>
            <a:fillRect/>
          </a:stretch>
        </p:blipFill>
        <p:spPr>
          <a:xfrm>
            <a:off x="10973550" y="274455"/>
            <a:ext cx="988695" cy="605790"/>
          </a:xfrm>
          <a:prstGeom prst="rect">
            <a:avLst/>
          </a:prstGeom>
          <a:ln/>
        </p:spPr>
      </p:pic>
    </p:spTree>
    <p:extLst>
      <p:ext uri="{BB962C8B-B14F-4D97-AF65-F5344CB8AC3E}">
        <p14:creationId xmlns:p14="http://schemas.microsoft.com/office/powerpoint/2010/main" val="2953423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0015-062E-ECBF-2070-2AE06BA6B422}"/>
              </a:ext>
            </a:extLst>
          </p:cNvPr>
          <p:cNvSpPr>
            <a:spLocks noGrp="1"/>
          </p:cNvSpPr>
          <p:nvPr>
            <p:ph type="title"/>
          </p:nvPr>
        </p:nvSpPr>
        <p:spPr/>
        <p:txBody>
          <a:bodyPr>
            <a:normAutofit/>
          </a:bodyPr>
          <a:lstStyle/>
          <a:p>
            <a:r>
              <a:rPr lang="en-US" sz="4400" b="0" i="0" u="none" strike="noStrike" dirty="0">
                <a:effectLst/>
                <a:latin typeface="Times New Roman" panose="02020603050405020304" pitchFamily="18" charset="0"/>
                <a:cs typeface="Times New Roman" panose="02020603050405020304" pitchFamily="18" charset="0"/>
              </a:rPr>
              <a:t>Methodology</a:t>
            </a:r>
            <a:br>
              <a:rPr lang="en-US" sz="4400" b="0" i="0" u="none" strike="noStrike" dirty="0">
                <a:solidFill>
                  <a:srgbClr val="000000"/>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90441BE-19A2-AC75-602B-F1165E9FCDE4}"/>
              </a:ext>
            </a:extLst>
          </p:cNvPr>
          <p:cNvSpPr>
            <a:spLocks noGrp="1"/>
          </p:cNvSpPr>
          <p:nvPr>
            <p:ph idx="1"/>
          </p:nvPr>
        </p:nvSpPr>
        <p:spPr>
          <a:xfrm>
            <a:off x="981507" y="1473797"/>
            <a:ext cx="9872871" cy="4411988"/>
          </a:xfrm>
        </p:spPr>
        <p:txBody>
          <a:bodyPr>
            <a:noAutofit/>
          </a:bodyPr>
          <a:lstStyle/>
          <a:p>
            <a:pPr>
              <a:lnSpc>
                <a:spcPct val="220000"/>
              </a:lnSpc>
            </a:pPr>
            <a:r>
              <a:rPr lang="en-US" sz="2400" b="0" i="0" u="none" strike="noStrike" dirty="0">
                <a:effectLst/>
                <a:latin typeface="Times New Roman" panose="02020603050405020304" pitchFamily="18" charset="0"/>
                <a:cs typeface="Times New Roman" panose="02020603050405020304" pitchFamily="18" charset="0"/>
              </a:rPr>
              <a:t>Architecture diagram</a:t>
            </a:r>
          </a:p>
          <a:p>
            <a:pPr>
              <a:lnSpc>
                <a:spcPct val="220000"/>
              </a:lnSpc>
            </a:pPr>
            <a:r>
              <a:rPr lang="en-US" sz="2400" b="0" i="0" u="none" strike="noStrike" dirty="0">
                <a:effectLst/>
                <a:latin typeface="Times New Roman" panose="02020603050405020304" pitchFamily="18" charset="0"/>
                <a:cs typeface="Times New Roman" panose="02020603050405020304" pitchFamily="18" charset="0"/>
              </a:rPr>
              <a:t>DFD’s</a:t>
            </a:r>
          </a:p>
          <a:p>
            <a:pPr>
              <a:lnSpc>
                <a:spcPct val="220000"/>
              </a:lnSpc>
            </a:pPr>
            <a:r>
              <a:rPr lang="en-US" sz="2400" b="0" i="0" u="none" strike="noStrike" dirty="0">
                <a:effectLst/>
                <a:latin typeface="Times New Roman" panose="02020603050405020304" pitchFamily="18" charset="0"/>
                <a:cs typeface="Times New Roman" panose="02020603050405020304" pitchFamily="18" charset="0"/>
              </a:rPr>
              <a:t>ER Diagram</a:t>
            </a:r>
          </a:p>
          <a:p>
            <a:pPr>
              <a:lnSpc>
                <a:spcPct val="220000"/>
              </a:lnSpc>
            </a:pPr>
            <a:r>
              <a:rPr lang="en-US" sz="2400" b="0" i="0" u="none" strike="noStrike" dirty="0">
                <a:effectLst/>
                <a:latin typeface="Times New Roman" panose="02020603050405020304" pitchFamily="18" charset="0"/>
                <a:cs typeface="Times New Roman" panose="02020603050405020304" pitchFamily="18" charset="0"/>
              </a:rPr>
              <a:t>Flow Chart</a:t>
            </a:r>
          </a:p>
          <a:p>
            <a:endParaRPr lang="en-US" sz="2400" b="0" i="0" u="none" strike="noStrike" dirty="0">
              <a:solidFill>
                <a:srgbClr val="323232"/>
              </a:solidFill>
              <a:effectLst/>
              <a:latin typeface="Times New Roman" panose="02020603050405020304" pitchFamily="18" charset="0"/>
              <a:cs typeface="Times New Roman" panose="02020603050405020304" pitchFamily="18" charset="0"/>
            </a:endParaRPr>
          </a:p>
          <a:p>
            <a:pPr marL="45720" indent="0">
              <a:buNone/>
            </a:pPr>
            <a:endParaRPr lang="en-US" sz="2400" dirty="0"/>
          </a:p>
        </p:txBody>
      </p:sp>
      <p:sp>
        <p:nvSpPr>
          <p:cNvPr id="4" name="Footer Placeholder 3">
            <a:extLst>
              <a:ext uri="{FF2B5EF4-FFF2-40B4-BE49-F238E27FC236}">
                <a16:creationId xmlns:a16="http://schemas.microsoft.com/office/drawing/2014/main" id="{B135EE7A-9E25-488B-9E89-FAB664CCBEB8}"/>
              </a:ext>
            </a:extLst>
          </p:cNvPr>
          <p:cNvSpPr>
            <a:spLocks noGrp="1"/>
          </p:cNvSpPr>
          <p:nvPr>
            <p:ph type="ftr" sz="quarter" idx="11"/>
          </p:nvPr>
        </p:nvSpPr>
        <p:spPr>
          <a:xfrm>
            <a:off x="232009" y="6406390"/>
            <a:ext cx="1848487" cy="340552"/>
          </a:xfrm>
        </p:spPr>
        <p:txBody>
          <a:bodyPr/>
          <a:lstStyle/>
          <a:p>
            <a:r>
              <a:rPr lang="en-IN" dirty="0" err="1">
                <a:solidFill>
                  <a:schemeClr val="tx1"/>
                </a:solidFill>
              </a:rPr>
              <a:t>Team_Id</a:t>
            </a:r>
            <a:r>
              <a:rPr lang="en-IN" dirty="0">
                <a:solidFill>
                  <a:schemeClr val="tx1"/>
                </a:solidFill>
              </a:rPr>
              <a:t>: </a:t>
            </a:r>
            <a:r>
              <a:rPr lang="en-IN" sz="1200" dirty="0">
                <a:solidFill>
                  <a:schemeClr val="tx1"/>
                </a:solidFill>
                <a:effectLst/>
                <a:latin typeface="Times New Roman" panose="02020603050405020304" pitchFamily="18" charset="0"/>
                <a:ea typeface="Times New Roman" panose="02020603050405020304" pitchFamily="18" charset="0"/>
              </a:rPr>
              <a:t>22_AI_2A_17</a:t>
            </a:r>
          </a:p>
          <a:p>
            <a:endParaRPr lang="en-IN" dirty="0"/>
          </a:p>
        </p:txBody>
      </p:sp>
      <p:sp>
        <p:nvSpPr>
          <p:cNvPr id="6" name="TextBox 5">
            <a:extLst>
              <a:ext uri="{FF2B5EF4-FFF2-40B4-BE49-F238E27FC236}">
                <a16:creationId xmlns:a16="http://schemas.microsoft.com/office/drawing/2014/main" id="{7339A88C-B481-299F-6EF2-8026D402AB92}"/>
              </a:ext>
            </a:extLst>
          </p:cNvPr>
          <p:cNvSpPr txBox="1"/>
          <p:nvPr/>
        </p:nvSpPr>
        <p:spPr>
          <a:xfrm>
            <a:off x="10854378" y="6267890"/>
            <a:ext cx="264816" cy="276999"/>
          </a:xfrm>
          <a:prstGeom prst="rect">
            <a:avLst/>
          </a:prstGeom>
          <a:noFill/>
        </p:spPr>
        <p:txBody>
          <a:bodyPr wrap="none" rtlCol="0">
            <a:spAutoFit/>
          </a:bodyPr>
          <a:lstStyle/>
          <a:p>
            <a:r>
              <a:rPr lang="en-US" sz="1200" dirty="0"/>
              <a:t>9</a:t>
            </a:r>
          </a:p>
        </p:txBody>
      </p:sp>
      <p:pic>
        <p:nvPicPr>
          <p:cNvPr id="5" name="image6.png">
            <a:extLst>
              <a:ext uri="{FF2B5EF4-FFF2-40B4-BE49-F238E27FC236}">
                <a16:creationId xmlns:a16="http://schemas.microsoft.com/office/drawing/2014/main" id="{C02E1ADE-54B4-3459-6EEB-6DE9A4F0EFCE}"/>
              </a:ext>
            </a:extLst>
          </p:cNvPr>
          <p:cNvPicPr/>
          <p:nvPr/>
        </p:nvPicPr>
        <p:blipFill>
          <a:blip r:embed="rId2"/>
          <a:srcRect/>
          <a:stretch>
            <a:fillRect/>
          </a:stretch>
        </p:blipFill>
        <p:spPr>
          <a:xfrm>
            <a:off x="10973550" y="274455"/>
            <a:ext cx="988695" cy="605790"/>
          </a:xfrm>
          <a:prstGeom prst="rect">
            <a:avLst/>
          </a:prstGeom>
          <a:ln/>
        </p:spPr>
      </p:pic>
    </p:spTree>
    <p:extLst>
      <p:ext uri="{BB962C8B-B14F-4D97-AF65-F5344CB8AC3E}">
        <p14:creationId xmlns:p14="http://schemas.microsoft.com/office/powerpoint/2010/main" val="156517487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1810</TotalTime>
  <Words>1434</Words>
  <Application>Microsoft Macintosh PowerPoint</Application>
  <PresentationFormat>Widescreen</PresentationFormat>
  <Paragraphs>162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Courier New</vt:lpstr>
      <vt:lpstr>Times New Roman</vt:lpstr>
      <vt:lpstr>TimesNewRomanPSMT</vt:lpstr>
      <vt:lpstr>Basis</vt:lpstr>
      <vt:lpstr>PRESERVE YOUR HEART</vt:lpstr>
      <vt:lpstr>INTRODUCTION</vt:lpstr>
      <vt:lpstr>PROJECT OBJECTIVE</vt:lpstr>
      <vt:lpstr>Main Objectives : </vt:lpstr>
      <vt:lpstr>Feasibility Study  </vt:lpstr>
      <vt:lpstr>Technical Feasibility : </vt:lpstr>
      <vt:lpstr>Operational Feasibility : </vt:lpstr>
      <vt:lpstr>Economic Feasibility : </vt:lpstr>
      <vt:lpstr>Methodology </vt:lpstr>
      <vt:lpstr>Methodology</vt:lpstr>
      <vt:lpstr>PowerPoint Presentation</vt:lpstr>
      <vt:lpstr>Architecture diagram </vt:lpstr>
      <vt:lpstr>PowerPoint Presentation</vt:lpstr>
      <vt:lpstr>DATA FLOW DIAGRAM </vt:lpstr>
      <vt:lpstr>PowerPoint Presentation</vt:lpstr>
      <vt:lpstr>Entity Relationship Diagram</vt:lpstr>
      <vt:lpstr>FLOW CHART</vt:lpstr>
      <vt:lpstr>Tools/Technology Uses</vt:lpstr>
      <vt:lpstr>PowerPoint Presentation</vt:lpstr>
      <vt:lpstr>Feasibility Chart of the Project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Deepak Gupta</dc:creator>
  <cp:lastModifiedBy>919696839335</cp:lastModifiedBy>
  <cp:revision>5</cp:revision>
  <dcterms:created xsi:type="dcterms:W3CDTF">2022-10-06T15:39:33Z</dcterms:created>
  <dcterms:modified xsi:type="dcterms:W3CDTF">2023-02-28T07:02:55Z</dcterms:modified>
</cp:coreProperties>
</file>