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76" r:id="rId2"/>
    <p:sldId id="278" r:id="rId3"/>
    <p:sldId id="279" r:id="rId4"/>
    <p:sldId id="283" r:id="rId5"/>
    <p:sldId id="285" r:id="rId6"/>
    <p:sldId id="290" r:id="rId7"/>
    <p:sldId id="286" r:id="rId8"/>
    <p:sldId id="287" r:id="rId9"/>
    <p:sldId id="288" r:id="rId10"/>
    <p:sldId id="291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99"/>
    <a:srgbClr val="00FF99"/>
    <a:srgbClr val="66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>
      <p:cViewPr>
        <p:scale>
          <a:sx n="81" d="100"/>
          <a:sy n="81" d="100"/>
        </p:scale>
        <p:origin x="-667" y="-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pPr/>
              <a:t>2/2/2018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pPr/>
              <a:t>2/2/2018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2/2/2018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37CC0096-1860-4642-9CD2-0079EA5E7CD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7CC0096-1860-4642-9CD2-0079EA5E7CD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7CC0096-1860-4642-9CD2-0079EA5E7CD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23A271A1-F6D6-438B-A432-4747EE7ECD40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 smtClean="0">
                <a:solidFill>
                  <a:srgbClr val="C00000"/>
                </a:solidFill>
              </a:rPr>
              <a:t>26-Jan-2017</a:t>
            </a:r>
            <a:r>
              <a:rPr lang="en-US" dirty="0" smtClean="0"/>
              <a:t> </a:t>
            </a:r>
            <a:r>
              <a:rPr lang="en-US" sz="3600" b="1" dirty="0" smtClean="0">
                <a:solidFill>
                  <a:srgbClr val="0070C0"/>
                </a:solidFill>
              </a:rPr>
              <a:t>(Blue Lotus Hospital, Fatima Road, Gorakhpur)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11811000" cy="5029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2400" y="5334000"/>
            <a:ext cx="11811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86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972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9824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81160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2400" y="2971800"/>
            <a:ext cx="2362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1676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Sponsor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81000" y="2209800"/>
            <a:ext cx="19812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Blue Lotus Hospital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3048000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Doctors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4800" y="3427274"/>
            <a:ext cx="2133600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600" dirty="0" smtClean="0">
                <a:latin typeface="Calibri" pitchFamily="34" charset="0"/>
              </a:rPr>
              <a:t> Dr. </a:t>
            </a:r>
            <a:r>
              <a:rPr lang="en-US" sz="1600" dirty="0" err="1" smtClean="0">
                <a:latin typeface="Calibri" pitchFamily="34" charset="0"/>
              </a:rPr>
              <a:t>Pawan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Pradhan</a:t>
            </a:r>
            <a:r>
              <a:rPr lang="en-US" sz="1600" dirty="0" smtClean="0">
                <a:latin typeface="Calibri" pitchFamily="34" charset="0"/>
              </a:rPr>
              <a:t> (Ms ORTHO)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>
                <a:latin typeface="Calibri" pitchFamily="34" charset="0"/>
              </a:rPr>
              <a:t>Dr. </a:t>
            </a:r>
            <a:r>
              <a:rPr lang="en-US" sz="1600" dirty="0" err="1" smtClean="0">
                <a:latin typeface="Calibri" pitchFamily="34" charset="0"/>
              </a:rPr>
              <a:t>Pranesh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Nigum</a:t>
            </a:r>
            <a:r>
              <a:rPr lang="en-US" sz="1600" dirty="0" smtClean="0">
                <a:latin typeface="Calibri" pitchFamily="34" charset="0"/>
              </a:rPr>
              <a:t> (MD FICS)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>
                <a:latin typeface="Calibri" pitchFamily="34" charset="0"/>
              </a:rPr>
              <a:t>Dr. </a:t>
            </a:r>
            <a:r>
              <a:rPr lang="en-US" sz="1600" dirty="0" err="1" smtClean="0">
                <a:latin typeface="Calibri" pitchFamily="34" charset="0"/>
              </a:rPr>
              <a:t>Santosh</a:t>
            </a:r>
            <a:r>
              <a:rPr lang="en-US" sz="1600" dirty="0" smtClean="0">
                <a:latin typeface="Calibri" pitchFamily="34" charset="0"/>
              </a:rPr>
              <a:t> </a:t>
            </a:r>
            <a:r>
              <a:rPr lang="en-US" sz="1600" dirty="0" err="1" smtClean="0">
                <a:latin typeface="Calibri" pitchFamily="34" charset="0"/>
              </a:rPr>
              <a:t>Chowdhary</a:t>
            </a:r>
            <a:r>
              <a:rPr lang="en-US" sz="1600" dirty="0" smtClean="0">
                <a:latin typeface="Calibri" pitchFamily="34" charset="0"/>
              </a:rPr>
              <a:t> (MS EYE)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514600" y="2743200"/>
            <a:ext cx="2286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90800" y="167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Families Registered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124200" y="2209800"/>
            <a:ext cx="838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171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90800" y="29072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Observation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590800" y="3733800"/>
            <a:ext cx="2133600" cy="1015663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Lack of awareness of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Hearth Disease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and healthy  diet</a:t>
            </a:r>
            <a:endParaRPr lang="en-US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86400" y="167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Activities 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876800" y="2133600"/>
            <a:ext cx="2895600" cy="7078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</a:rPr>
              <a:t>Sugar Test, B.P Test,  ECG &amp; PFT by Specialist </a:t>
            </a:r>
            <a:endParaRPr lang="en-US" sz="2000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800600" y="3048000"/>
            <a:ext cx="3048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53000" y="3048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Outcome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029200" y="3657600"/>
            <a:ext cx="274320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We Found more than 40 People at </a:t>
            </a:r>
            <a:r>
              <a:rPr lang="en-US" dirty="0" smtClean="0">
                <a:latin typeface="Calibri" pitchFamily="34" charset="0"/>
              </a:rPr>
              <a:t>high risk for coronary disease or diabetic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24800" y="1676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Next Step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924800" y="2209800"/>
            <a:ext cx="1981200" cy="286232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We Suggest them some cardiologist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 and general physician 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for  further 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treatment. We also 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did follow up to ensure they take active medical help to treat  the problem early. 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346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Positive Points 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0134600" y="2362200"/>
            <a:ext cx="1752600" cy="2862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High gathering of </a:t>
            </a:r>
            <a:r>
              <a:rPr lang="en-US" dirty="0" smtClean="0">
                <a:latin typeface="Calibri" pitchFamily="34" charset="0"/>
              </a:rPr>
              <a:t>patients </a:t>
            </a:r>
            <a:r>
              <a:rPr lang="en-US" dirty="0" smtClean="0">
                <a:latin typeface="Calibri" pitchFamily="34" charset="0"/>
              </a:rPr>
              <a:t>along with their </a:t>
            </a:r>
            <a:r>
              <a:rPr lang="en-US" dirty="0" smtClean="0">
                <a:latin typeface="Calibri" pitchFamily="34" charset="0"/>
              </a:rPr>
              <a:t>families</a:t>
            </a:r>
            <a:r>
              <a:rPr lang="en-US" dirty="0" smtClean="0">
                <a:latin typeface="Calibri" pitchFamily="34" charset="0"/>
              </a:rPr>
              <a:t>. We were able to generate high level  of awareness regarding healthcare 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4800" y="53456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Invested Value </a:t>
            </a:r>
            <a:r>
              <a:rPr lang="en-US" b="1" dirty="0" smtClean="0"/>
              <a:t>with </a:t>
            </a:r>
            <a:r>
              <a:rPr lang="en-US" b="1" dirty="0" smtClean="0"/>
              <a:t>Breakup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81000" y="5738336"/>
            <a:ext cx="2743200" cy="73866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Doctors   : 3 X 5000  = 15,000</a:t>
            </a:r>
            <a:endParaRPr lang="en-US" sz="1400" dirty="0" smtClean="0">
              <a:latin typeface="Calibri" pitchFamily="34" charset="0"/>
            </a:endParaRPr>
          </a:p>
          <a:p>
            <a:r>
              <a:rPr lang="en-US" sz="1400" dirty="0" smtClean="0">
                <a:latin typeface="Calibri" pitchFamily="34" charset="0"/>
              </a:rPr>
              <a:t>B.P        </a:t>
            </a:r>
            <a:r>
              <a:rPr lang="en-US" sz="1400" dirty="0" smtClean="0">
                <a:latin typeface="Calibri" pitchFamily="34" charset="0"/>
              </a:rPr>
              <a:t> : 5 X215     = 4,300</a:t>
            </a:r>
            <a:endParaRPr lang="en-US" sz="1400" dirty="0" smtClean="0">
              <a:latin typeface="Calibri" pitchFamily="34" charset="0"/>
            </a:endParaRPr>
          </a:p>
          <a:p>
            <a:r>
              <a:rPr lang="en-US" sz="1400" dirty="0" smtClean="0">
                <a:latin typeface="Calibri" pitchFamily="34" charset="0"/>
              </a:rPr>
              <a:t>Sugar    </a:t>
            </a:r>
            <a:r>
              <a:rPr lang="en-US" sz="1400" dirty="0" smtClean="0">
                <a:latin typeface="Calibri" pitchFamily="34" charset="0"/>
              </a:rPr>
              <a:t> : 50 X150   = 15,000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05200" y="5738336"/>
            <a:ext cx="2209800" cy="73866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ECG  : </a:t>
            </a:r>
            <a:r>
              <a:rPr lang="en-US" sz="1400" dirty="0" smtClean="0">
                <a:latin typeface="Calibri" pitchFamily="34" charset="0"/>
              </a:rPr>
              <a:t>300X175 = 52,500</a:t>
            </a:r>
            <a:endParaRPr lang="en-US" sz="1400" dirty="0" smtClean="0">
              <a:latin typeface="Calibri" pitchFamily="34" charset="0"/>
            </a:endParaRPr>
          </a:p>
          <a:p>
            <a:r>
              <a:rPr lang="en-US" sz="1400" dirty="0" smtClean="0">
                <a:latin typeface="Calibri" pitchFamily="34" charset="0"/>
              </a:rPr>
              <a:t>PFT     </a:t>
            </a:r>
            <a:r>
              <a:rPr lang="en-US" sz="1400" dirty="0" smtClean="0">
                <a:latin typeface="Calibri" pitchFamily="34" charset="0"/>
              </a:rPr>
              <a:t>: 600X80  = 48,000</a:t>
            </a:r>
            <a:endParaRPr lang="en-US" sz="1400" dirty="0" smtClean="0">
              <a:latin typeface="Calibri" pitchFamily="34" charset="0"/>
            </a:endParaRPr>
          </a:p>
          <a:p>
            <a:r>
              <a:rPr lang="en-US" sz="1400" dirty="0" smtClean="0">
                <a:latin typeface="Calibri" pitchFamily="34" charset="0"/>
              </a:rPr>
              <a:t>Wages: </a:t>
            </a:r>
            <a:r>
              <a:rPr lang="en-US" sz="1400" dirty="0" smtClean="0">
                <a:latin typeface="Calibri" pitchFamily="34" charset="0"/>
              </a:rPr>
              <a:t> 3,000</a:t>
            </a:r>
            <a:endParaRPr lang="en-US" sz="1400" dirty="0" smtClean="0">
              <a:latin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48400" y="5862935"/>
            <a:ext cx="2286000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itchFamily="34" charset="0"/>
              </a:rPr>
              <a:t>Total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b="1" dirty="0" smtClean="0">
                <a:latin typeface="Calibri" pitchFamily="34" charset="0"/>
              </a:rPr>
              <a:t>= </a:t>
            </a:r>
            <a:r>
              <a:rPr lang="en-US" sz="2000" b="1" dirty="0" smtClean="0">
                <a:latin typeface="Calibri" pitchFamily="34" charset="0"/>
              </a:rPr>
              <a:t>1,34,800</a:t>
            </a:r>
            <a:endParaRPr lang="en-US" sz="2000" b="1" dirty="0">
              <a:latin typeface="Calibri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8573294" y="6057900"/>
            <a:ext cx="1294606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525000" y="54102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Manpower 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9448800" y="5791200"/>
            <a:ext cx="2362200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Doctors               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   : 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3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Employee 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s          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  :  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6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Volunteers           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: </a:t>
            </a:r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10</a:t>
            </a: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 smtClean="0">
                <a:solidFill>
                  <a:srgbClr val="C00000"/>
                </a:solidFill>
              </a:rPr>
              <a:t>29-Oct-2016</a:t>
            </a:r>
            <a:r>
              <a:rPr lang="en-US" dirty="0" smtClean="0"/>
              <a:t> </a:t>
            </a:r>
            <a:r>
              <a:rPr lang="en-US" sz="3600" b="1" dirty="0">
                <a:solidFill>
                  <a:srgbClr val="0070C0"/>
                </a:solidFill>
              </a:rPr>
              <a:t>(SDPS </a:t>
            </a:r>
            <a:r>
              <a:rPr lang="en-US" sz="3600" b="1" dirty="0" err="1" smtClean="0">
                <a:solidFill>
                  <a:srgbClr val="0070C0"/>
                </a:solidFill>
              </a:rPr>
              <a:t>Vishnupuram</a:t>
            </a:r>
            <a:r>
              <a:rPr lang="en-US" sz="3600" b="1" dirty="0" smtClean="0">
                <a:solidFill>
                  <a:srgbClr val="0070C0"/>
                </a:solidFill>
              </a:rPr>
              <a:t>, </a:t>
            </a:r>
            <a:r>
              <a:rPr lang="en-US" sz="3600" b="1" dirty="0" err="1">
                <a:solidFill>
                  <a:srgbClr val="0070C0"/>
                </a:solidFill>
              </a:rPr>
              <a:t>Basharatpur</a:t>
            </a:r>
            <a:r>
              <a:rPr lang="en-US" sz="3600" b="1" dirty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11811000" cy="502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2400" y="5334000"/>
            <a:ext cx="11811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86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972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9824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81160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2400" y="2971800"/>
            <a:ext cx="2362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1676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Sponsor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4800" y="2164377"/>
            <a:ext cx="1981200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en-US" sz="1200" dirty="0" smtClean="0">
                <a:solidFill>
                  <a:prstClr val="black"/>
                </a:solidFill>
              </a:rPr>
              <a:t>Self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3048000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Visited Doctors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800" y="3505200"/>
            <a:ext cx="2133600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DR. </a:t>
            </a:r>
            <a:r>
              <a:rPr lang="en-US" dirty="0" err="1">
                <a:solidFill>
                  <a:prstClr val="black"/>
                </a:solidFill>
              </a:rPr>
              <a:t>Aditya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Tripathi</a:t>
            </a:r>
            <a:r>
              <a:rPr lang="en-US" dirty="0" smtClean="0">
                <a:solidFill>
                  <a:prstClr val="black"/>
                </a:solidFill>
              </a:rPr>
              <a:t>(BAMS)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solidFill>
                  <a:prstClr val="black"/>
                </a:solidFill>
              </a:rPr>
              <a:t>Dr.Sapna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Singh (MD PEDIA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prstClr val="black"/>
                </a:solidFill>
              </a:rPr>
              <a:t>DR. A k </a:t>
            </a:r>
            <a:r>
              <a:rPr lang="en-US" dirty="0" err="1" smtClean="0">
                <a:solidFill>
                  <a:prstClr val="black"/>
                </a:solidFill>
              </a:rPr>
              <a:t>Rai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514600" y="2743200"/>
            <a:ext cx="2286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43200" y="175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No. Of Families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24200" y="2209800"/>
            <a:ext cx="838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127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14600" y="2743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General Observation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0800" y="3733800"/>
            <a:ext cx="2133600" cy="1200329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Awareness for </a:t>
            </a:r>
            <a:r>
              <a:rPr lang="en-US" sz="2400" dirty="0" smtClean="0">
                <a:solidFill>
                  <a:prstClr val="black"/>
                </a:solidFill>
              </a:rPr>
              <a:t>Diabetics </a:t>
            </a:r>
            <a:r>
              <a:rPr lang="en-US" sz="2400" dirty="0">
                <a:solidFill>
                  <a:prstClr val="black"/>
                </a:solidFill>
              </a:rPr>
              <a:t>&amp; Uric acid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86400" y="1676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prstClr val="black"/>
                </a:solidFill>
              </a:rPr>
              <a:t>Activities </a:t>
            </a:r>
            <a:endParaRPr lang="en-US" sz="2400" b="1" u="sng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76800" y="2133600"/>
            <a:ext cx="2895600" cy="7078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white"/>
                </a:solidFill>
              </a:rPr>
              <a:t>Sugar test, Blood Pressure, </a:t>
            </a:r>
            <a:r>
              <a:rPr lang="en-US" sz="2000" dirty="0" err="1">
                <a:solidFill>
                  <a:prstClr val="white"/>
                </a:solidFill>
              </a:rPr>
              <a:t>Throid</a:t>
            </a:r>
            <a:r>
              <a:rPr lang="en-US" sz="2000" dirty="0">
                <a:solidFill>
                  <a:prstClr val="white"/>
                </a:solidFill>
              </a:rPr>
              <a:t> Test, Uric Acid Test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4800600" y="3048000"/>
            <a:ext cx="3048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53000" y="30480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Outcome From HOK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53000" y="3417332"/>
            <a:ext cx="2743200" cy="1754326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We Found more than 73 people was suffering with Blood pressure dieses, &amp; 15 people were suffering with increased uric acid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And they did not even know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24800" y="1676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Next Step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59969" y="2570947"/>
            <a:ext cx="1981200" cy="255454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</a:rPr>
              <a:t>We suggested them some general Physician and made proper arrangements and </a:t>
            </a:r>
            <a:r>
              <a:rPr lang="en-US" sz="2000" dirty="0" err="1">
                <a:solidFill>
                  <a:prstClr val="white"/>
                </a:solidFill>
              </a:rPr>
              <a:t>folllowups</a:t>
            </a:r>
            <a:r>
              <a:rPr lang="en-US" sz="2000" dirty="0">
                <a:solidFill>
                  <a:prstClr val="white"/>
                </a:solidFill>
              </a:rPr>
              <a:t> for them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1346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Positive Points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137531" y="2997368"/>
            <a:ext cx="1752600" cy="10156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High </a:t>
            </a:r>
            <a:r>
              <a:rPr lang="en-US" sz="2000" dirty="0" err="1">
                <a:solidFill>
                  <a:prstClr val="black"/>
                </a:solidFill>
              </a:rPr>
              <a:t>Gethering</a:t>
            </a:r>
            <a:r>
              <a:rPr lang="en-US" sz="2000" dirty="0">
                <a:solidFill>
                  <a:prstClr val="black"/>
                </a:solidFill>
              </a:rPr>
              <a:t> of Aware  &amp; Quality People.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4800" y="5257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Expenses with Breakups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1000" y="5638800"/>
            <a:ext cx="2743200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Doctors :  2*3000=  6,000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B.P        : 123*75  = 9,225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Sugar     : 125*60= 7,500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05200" y="5715001"/>
            <a:ext cx="2209800" cy="523220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Uric Acid : </a:t>
            </a:r>
            <a:r>
              <a:rPr lang="en-US" sz="1400" dirty="0" smtClean="0">
                <a:solidFill>
                  <a:prstClr val="black"/>
                </a:solidFill>
              </a:rPr>
              <a:t>120*50 </a:t>
            </a:r>
            <a:r>
              <a:rPr lang="en-US" sz="1400" dirty="0">
                <a:solidFill>
                  <a:prstClr val="black"/>
                </a:solidFill>
              </a:rPr>
              <a:t>= </a:t>
            </a:r>
            <a:r>
              <a:rPr lang="en-US" sz="1400" dirty="0" smtClean="0">
                <a:solidFill>
                  <a:prstClr val="black"/>
                </a:solidFill>
              </a:rPr>
              <a:t>6,000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Wages: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943600" y="5867400"/>
            <a:ext cx="22860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prstClr val="white"/>
                </a:solidFill>
              </a:rPr>
              <a:t>Total = 28,725</a:t>
            </a:r>
            <a:endParaRPr lang="en-US" sz="2400" b="1" u="sng" dirty="0">
              <a:solidFill>
                <a:prstClr val="white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8573294" y="6057900"/>
            <a:ext cx="1294606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525000" y="54102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Total Manpower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448800" y="5791200"/>
            <a:ext cx="236220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Doctors                : 2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Employee of HOK : 6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Volunteers             : 11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2626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700" b="1" dirty="0" smtClean="0">
                <a:solidFill>
                  <a:srgbClr val="C00000"/>
                </a:solidFill>
              </a:rPr>
              <a:t>25-Oct-2016</a:t>
            </a:r>
            <a:r>
              <a:rPr lang="en-US" dirty="0" smtClean="0"/>
              <a:t> </a:t>
            </a:r>
            <a:r>
              <a:rPr lang="en-US" sz="3600" b="1" dirty="0">
                <a:solidFill>
                  <a:srgbClr val="0070C0"/>
                </a:solidFill>
              </a:rPr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Asuran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70C0"/>
                </a:solidFill>
              </a:rPr>
              <a:t>Chowk</a:t>
            </a:r>
            <a:r>
              <a:rPr lang="en-US" sz="3600" b="1" dirty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11811000" cy="502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2400" y="5334000"/>
            <a:ext cx="11811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86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972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9824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81160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2400" y="2971800"/>
            <a:ext cx="2362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1676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Sponsor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4800" y="2164377"/>
            <a:ext cx="1981200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en-US" sz="1200" dirty="0" err="1" smtClean="0">
                <a:solidFill>
                  <a:prstClr val="black"/>
                </a:solidFill>
              </a:rPr>
              <a:t>Adarsh</a:t>
            </a:r>
            <a:r>
              <a:rPr lang="en-US" sz="1200" dirty="0" smtClean="0">
                <a:solidFill>
                  <a:prstClr val="black"/>
                </a:solidFill>
              </a:rPr>
              <a:t> Pathology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3048000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Visited Doctors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800" y="3505200"/>
            <a:ext cx="2133600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Dr. </a:t>
            </a:r>
            <a:r>
              <a:rPr lang="en-US" dirty="0" err="1">
                <a:solidFill>
                  <a:prstClr val="black"/>
                </a:solidFill>
              </a:rPr>
              <a:t>Aditya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Tripathi</a:t>
            </a:r>
            <a:r>
              <a:rPr lang="en-US" dirty="0" smtClean="0">
                <a:solidFill>
                  <a:prstClr val="black"/>
                </a:solidFill>
              </a:rPr>
              <a:t>(BAMS)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solidFill>
                  <a:prstClr val="black"/>
                </a:solidFill>
              </a:rPr>
              <a:t>Dr.Sandesh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Sriastava</a:t>
            </a:r>
            <a:r>
              <a:rPr lang="en-US" dirty="0" smtClean="0">
                <a:solidFill>
                  <a:prstClr val="black"/>
                </a:solidFill>
              </a:rPr>
              <a:t>(MS)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prstClr val="black"/>
                </a:solidFill>
              </a:rPr>
              <a:t>DR</a:t>
            </a:r>
            <a:r>
              <a:rPr lang="en-US" dirty="0">
                <a:solidFill>
                  <a:prstClr val="black"/>
                </a:solidFill>
              </a:rPr>
              <a:t>. </a:t>
            </a:r>
            <a:r>
              <a:rPr lang="en-US" dirty="0" err="1">
                <a:solidFill>
                  <a:prstClr val="black"/>
                </a:solidFill>
              </a:rPr>
              <a:t>Akhilesh</a:t>
            </a:r>
            <a:r>
              <a:rPr lang="en-US" dirty="0">
                <a:solidFill>
                  <a:prstClr val="black"/>
                </a:solidFill>
              </a:rPr>
              <a:t> Patel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514600" y="2743200"/>
            <a:ext cx="2286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43200" y="175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No. Of Families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24200" y="2209800"/>
            <a:ext cx="838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200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14600" y="2743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General Observation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0800" y="3733800"/>
            <a:ext cx="2133600" cy="1200329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Awareness For Sugar&amp; Blood Pressure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86400" y="1676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prstClr val="black"/>
                </a:solidFill>
              </a:rPr>
              <a:t>Activities </a:t>
            </a:r>
            <a:endParaRPr lang="en-US" sz="2400" b="1" u="sng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76800" y="2133600"/>
            <a:ext cx="2895600" cy="7078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white"/>
                </a:solidFill>
              </a:rPr>
              <a:t>Sugar, Thyroid Uric Acid  &amp;  Blood Pressure Test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4800600" y="3048000"/>
            <a:ext cx="3048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53000" y="30480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Outcome From HOK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53000" y="3417332"/>
            <a:ext cx="2743200" cy="1477328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We found that more than 150 people were affected from T3, T4, TSH, and maximum other were suffering from hyper tension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24800" y="1676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Next Step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59969" y="2570947"/>
            <a:ext cx="1981200" cy="193899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</a:rPr>
              <a:t>After the test we educated them with </a:t>
            </a:r>
            <a:r>
              <a:rPr lang="en-US" sz="2000" dirty="0" smtClean="0">
                <a:solidFill>
                  <a:prstClr val="white"/>
                </a:solidFill>
              </a:rPr>
              <a:t>safety </a:t>
            </a:r>
            <a:r>
              <a:rPr lang="en-US" sz="2000" dirty="0">
                <a:solidFill>
                  <a:prstClr val="white"/>
                </a:solidFill>
              </a:rPr>
              <a:t>profile upon </a:t>
            </a:r>
            <a:r>
              <a:rPr lang="en-US" sz="2000" dirty="0" smtClean="0">
                <a:solidFill>
                  <a:prstClr val="white"/>
                </a:solidFill>
              </a:rPr>
              <a:t>thyroid, </a:t>
            </a:r>
            <a:r>
              <a:rPr lang="en-US" sz="2000" dirty="0">
                <a:solidFill>
                  <a:prstClr val="white"/>
                </a:solidFill>
              </a:rPr>
              <a:t>BP</a:t>
            </a:r>
            <a:r>
              <a:rPr lang="en-US" sz="2000">
                <a:solidFill>
                  <a:prstClr val="white"/>
                </a:solidFill>
              </a:rPr>
              <a:t>, </a:t>
            </a:r>
            <a:r>
              <a:rPr lang="en-US" sz="2000" smtClean="0">
                <a:solidFill>
                  <a:prstClr val="white"/>
                </a:solidFill>
              </a:rPr>
              <a:t>Diabetics 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346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Positive Points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137531" y="2164377"/>
            <a:ext cx="1752600" cy="2862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People were very curious to know about their health status and they took maximum advantage of our free services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4800" y="5257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Expenses with Breakups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1000" y="5638800"/>
            <a:ext cx="2743200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Doctor : 3 X 2500 = </a:t>
            </a:r>
            <a:r>
              <a:rPr lang="en-US" sz="1600" dirty="0" smtClean="0">
                <a:solidFill>
                  <a:prstClr val="black"/>
                </a:solidFill>
              </a:rPr>
              <a:t>7500</a:t>
            </a:r>
          </a:p>
          <a:p>
            <a:r>
              <a:rPr lang="en-US" sz="1600" dirty="0">
                <a:solidFill>
                  <a:prstClr val="black"/>
                </a:solidFill>
              </a:rPr>
              <a:t>Sugar: 260 x 130 = </a:t>
            </a:r>
            <a:r>
              <a:rPr lang="en-US" sz="1600" dirty="0" smtClean="0">
                <a:solidFill>
                  <a:prstClr val="black"/>
                </a:solidFill>
              </a:rPr>
              <a:t>33,800</a:t>
            </a:r>
          </a:p>
          <a:p>
            <a:r>
              <a:rPr lang="en-US" sz="1600" dirty="0">
                <a:solidFill>
                  <a:prstClr val="black"/>
                </a:solidFill>
              </a:rPr>
              <a:t>BP: 310 x 20  = </a:t>
            </a:r>
            <a:r>
              <a:rPr lang="en-US" sz="1600" dirty="0" smtClean="0">
                <a:solidFill>
                  <a:prstClr val="black"/>
                </a:solidFill>
              </a:rPr>
              <a:t>6,200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05200" y="5715001"/>
            <a:ext cx="2895600" cy="738664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Thyroid Uric : 240 x 70 = </a:t>
            </a:r>
            <a:r>
              <a:rPr lang="en-US" sz="1400" dirty="0" smtClean="0">
                <a:solidFill>
                  <a:prstClr val="black"/>
                </a:solidFill>
              </a:rPr>
              <a:t>16,800</a:t>
            </a:r>
          </a:p>
          <a:p>
            <a:r>
              <a:rPr lang="en-US" sz="1400" dirty="0">
                <a:solidFill>
                  <a:prstClr val="black"/>
                </a:solidFill>
              </a:rPr>
              <a:t>other test = </a:t>
            </a:r>
            <a:r>
              <a:rPr lang="en-US" sz="1400" dirty="0" smtClean="0">
                <a:solidFill>
                  <a:prstClr val="black"/>
                </a:solidFill>
              </a:rPr>
              <a:t>14,580</a:t>
            </a:r>
          </a:p>
          <a:p>
            <a:r>
              <a:rPr lang="en-US" sz="1400" dirty="0">
                <a:solidFill>
                  <a:prstClr val="black"/>
                </a:solidFill>
              </a:rPr>
              <a:t>Wages &amp; TADA = 3500</a:t>
            </a:r>
            <a:endParaRPr lang="en-US" sz="1400" dirty="0" smtClean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05600" y="5827464"/>
            <a:ext cx="22860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prstClr val="white"/>
                </a:solidFill>
              </a:rPr>
              <a:t>Total =82,380</a:t>
            </a:r>
            <a:endParaRPr lang="en-US" sz="2400" b="1" u="sng" dirty="0">
              <a:solidFill>
                <a:prstClr val="white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8573294" y="6057900"/>
            <a:ext cx="1294606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525000" y="54102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Total Manpower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448800" y="5791200"/>
            <a:ext cx="236220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Doctors                : 3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Employee of HOK : 6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Volunteers             : 11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1238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700" b="1" dirty="0" smtClean="0">
                <a:solidFill>
                  <a:srgbClr val="C00000"/>
                </a:solidFill>
              </a:rPr>
              <a:t>24-Oct-2016</a:t>
            </a:r>
            <a:r>
              <a:rPr lang="en-US" dirty="0" smtClean="0"/>
              <a:t> </a:t>
            </a:r>
            <a:r>
              <a:rPr lang="en-US" sz="3600" b="1" dirty="0">
                <a:solidFill>
                  <a:srgbClr val="0070C0"/>
                </a:solidFill>
              </a:rPr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Asuran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70C0"/>
                </a:solidFill>
              </a:rPr>
              <a:t>Chowk</a:t>
            </a:r>
            <a:r>
              <a:rPr lang="en-US" sz="3600" b="1" dirty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11811000" cy="502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2400" y="5334000"/>
            <a:ext cx="11811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86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972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9824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81160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2400" y="2971800"/>
            <a:ext cx="2362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1676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Sponsor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4800" y="2164377"/>
            <a:ext cx="1981200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en-US" sz="1200" dirty="0" err="1" smtClean="0">
                <a:solidFill>
                  <a:prstClr val="black"/>
                </a:solidFill>
              </a:rPr>
              <a:t>Adarsh</a:t>
            </a:r>
            <a:r>
              <a:rPr lang="en-US" sz="1200" dirty="0" smtClean="0">
                <a:solidFill>
                  <a:prstClr val="black"/>
                </a:solidFill>
              </a:rPr>
              <a:t> Pathology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3048000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Visited Doctors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800" y="3505200"/>
            <a:ext cx="2133600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600" dirty="0">
                <a:solidFill>
                  <a:prstClr val="black"/>
                </a:solidFill>
              </a:rPr>
              <a:t>Dr. </a:t>
            </a:r>
            <a:r>
              <a:rPr lang="en-US" sz="1600" dirty="0" err="1">
                <a:solidFill>
                  <a:prstClr val="black"/>
                </a:solidFill>
              </a:rPr>
              <a:t>Aditya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Tripathi</a:t>
            </a:r>
            <a:r>
              <a:rPr lang="en-US" sz="1600" dirty="0" smtClean="0">
                <a:solidFill>
                  <a:prstClr val="black"/>
                </a:solidFill>
              </a:rPr>
              <a:t>(BAMS)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smtClean="0">
                <a:solidFill>
                  <a:prstClr val="black"/>
                </a:solidFill>
              </a:rPr>
              <a:t>Dr</a:t>
            </a:r>
            <a:r>
              <a:rPr lang="en-US" sz="1600" dirty="0">
                <a:solidFill>
                  <a:prstClr val="black"/>
                </a:solidFill>
              </a:rPr>
              <a:t>. </a:t>
            </a:r>
            <a:r>
              <a:rPr lang="en-US" sz="1600" dirty="0" err="1">
                <a:solidFill>
                  <a:prstClr val="black"/>
                </a:solidFill>
              </a:rPr>
              <a:t>Akhilesh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Verma</a:t>
            </a:r>
            <a:r>
              <a:rPr lang="en-US" sz="1600" dirty="0" smtClean="0">
                <a:solidFill>
                  <a:prstClr val="black"/>
                </a:solidFill>
              </a:rPr>
              <a:t>(MD)</a:t>
            </a:r>
          </a:p>
          <a:p>
            <a:pPr>
              <a:buFont typeface="Wingdings" pitchFamily="2" charset="2"/>
              <a:buChar char="§"/>
            </a:pPr>
            <a:r>
              <a:rPr lang="en-US" sz="1600" dirty="0" err="1" smtClean="0">
                <a:solidFill>
                  <a:prstClr val="black"/>
                </a:solidFill>
              </a:rPr>
              <a:t>Dr.Sandesh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Srivastava</a:t>
            </a:r>
            <a:r>
              <a:rPr lang="en-US" sz="1600" dirty="0" smtClean="0">
                <a:solidFill>
                  <a:prstClr val="black"/>
                </a:solidFill>
              </a:rPr>
              <a:t>(MS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514600" y="2743200"/>
            <a:ext cx="2286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43200" y="175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No. Of Families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24200" y="2209800"/>
            <a:ext cx="838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184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14600" y="2743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General Observation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0800" y="3733800"/>
            <a:ext cx="2133600" cy="1200329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Awareness For Sugar&amp; Blood Pressure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86400" y="1676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prstClr val="black"/>
                </a:solidFill>
              </a:rPr>
              <a:t>Activities </a:t>
            </a:r>
            <a:endParaRPr lang="en-US" sz="2400" b="1" u="sng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76800" y="2133600"/>
            <a:ext cx="2895600" cy="7078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white"/>
                </a:solidFill>
              </a:rPr>
              <a:t>Sugar, Thyroid Uric Acid  &amp;  Blood Pressure Test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4800600" y="3048000"/>
            <a:ext cx="3048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53000" y="30480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Outcome From HOK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53000" y="3417332"/>
            <a:ext cx="2743200" cy="1477328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We found that more than 137 people were affected from T3, T4, TSH, and maximum other were suffering from hyper tension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24800" y="1676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Next Step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59969" y="2570947"/>
            <a:ext cx="1981200" cy="193899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</a:rPr>
              <a:t>After the test we educated them with </a:t>
            </a:r>
            <a:r>
              <a:rPr lang="en-US" sz="2000" dirty="0" smtClean="0">
                <a:solidFill>
                  <a:prstClr val="white"/>
                </a:solidFill>
              </a:rPr>
              <a:t>safety </a:t>
            </a:r>
            <a:r>
              <a:rPr lang="en-US" sz="2000" dirty="0">
                <a:solidFill>
                  <a:prstClr val="white"/>
                </a:solidFill>
              </a:rPr>
              <a:t>profile upon </a:t>
            </a:r>
            <a:r>
              <a:rPr lang="en-US" sz="2000" dirty="0" smtClean="0">
                <a:solidFill>
                  <a:prstClr val="white"/>
                </a:solidFill>
              </a:rPr>
              <a:t>thyroid, </a:t>
            </a:r>
            <a:r>
              <a:rPr lang="en-US" sz="2000" dirty="0">
                <a:solidFill>
                  <a:prstClr val="white"/>
                </a:solidFill>
              </a:rPr>
              <a:t>BP, </a:t>
            </a:r>
            <a:r>
              <a:rPr lang="en-US" sz="2000" dirty="0" smtClean="0">
                <a:solidFill>
                  <a:prstClr val="white"/>
                </a:solidFill>
              </a:rPr>
              <a:t>Diabetes 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346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Positive Points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058400" y="2212538"/>
            <a:ext cx="1752600" cy="2862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People were very curious to know about their health status and they took maximum advantage of our free services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4800" y="5257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Expenses with Breakups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1000" y="5638800"/>
            <a:ext cx="2743200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Doctor : 3 X 2500 = </a:t>
            </a:r>
            <a:r>
              <a:rPr lang="en-US" sz="1600" dirty="0" smtClean="0">
                <a:solidFill>
                  <a:prstClr val="black"/>
                </a:solidFill>
              </a:rPr>
              <a:t>7500</a:t>
            </a:r>
          </a:p>
          <a:p>
            <a:r>
              <a:rPr lang="en-US" sz="1600" dirty="0">
                <a:solidFill>
                  <a:prstClr val="black"/>
                </a:solidFill>
              </a:rPr>
              <a:t>Sugar: 249 x 130 = </a:t>
            </a:r>
            <a:r>
              <a:rPr lang="en-US" sz="1600" dirty="0" smtClean="0">
                <a:solidFill>
                  <a:prstClr val="black"/>
                </a:solidFill>
              </a:rPr>
              <a:t>32,370</a:t>
            </a:r>
          </a:p>
          <a:p>
            <a:r>
              <a:rPr lang="en-US" sz="1600" dirty="0">
                <a:solidFill>
                  <a:prstClr val="black"/>
                </a:solidFill>
              </a:rPr>
              <a:t>BP: 297 x 20  = 5,940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05200" y="5715001"/>
            <a:ext cx="2781300" cy="738664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Thyroid Uric : 221x 70 = </a:t>
            </a:r>
            <a:r>
              <a:rPr lang="en-US" sz="1400" dirty="0" smtClean="0">
                <a:solidFill>
                  <a:prstClr val="black"/>
                </a:solidFill>
              </a:rPr>
              <a:t>15,470</a:t>
            </a:r>
          </a:p>
          <a:p>
            <a:r>
              <a:rPr lang="en-US" sz="1400" dirty="0">
                <a:solidFill>
                  <a:prstClr val="black"/>
                </a:solidFill>
              </a:rPr>
              <a:t>other test = </a:t>
            </a:r>
            <a:r>
              <a:rPr lang="en-US" sz="1400" dirty="0" smtClean="0">
                <a:solidFill>
                  <a:prstClr val="black"/>
                </a:solidFill>
              </a:rPr>
              <a:t>13,745</a:t>
            </a:r>
          </a:p>
          <a:p>
            <a:r>
              <a:rPr lang="en-US" sz="1400" dirty="0">
                <a:solidFill>
                  <a:prstClr val="black"/>
                </a:solidFill>
              </a:rPr>
              <a:t>Wages &amp; TADA = 3500</a:t>
            </a:r>
            <a:endParaRPr lang="en-US" sz="1400" dirty="0" smtClean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00092" y="5849815"/>
            <a:ext cx="22860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prstClr val="white"/>
                </a:solidFill>
              </a:rPr>
              <a:t>Total </a:t>
            </a:r>
            <a:r>
              <a:rPr lang="en-US" sz="2400" b="1" u="sng" dirty="0">
                <a:solidFill>
                  <a:prstClr val="white"/>
                </a:solidFill>
              </a:rPr>
              <a:t>= 78,525</a:t>
            </a:r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8573294" y="6057900"/>
            <a:ext cx="1294606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525000" y="54102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Total Manpower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448800" y="5791200"/>
            <a:ext cx="236220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Doctors                : 3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Employee of HOK : 7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Volunteers             : 13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9498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700" b="1" dirty="0" smtClean="0">
                <a:solidFill>
                  <a:srgbClr val="C00000"/>
                </a:solidFill>
              </a:rPr>
              <a:t>21-Oct-2016</a:t>
            </a:r>
            <a:r>
              <a:rPr lang="en-US" dirty="0" smtClean="0"/>
              <a:t> </a:t>
            </a:r>
            <a:r>
              <a:rPr lang="en-US" sz="3600" b="1" dirty="0">
                <a:solidFill>
                  <a:srgbClr val="0070C0"/>
                </a:solidFill>
              </a:rPr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Asuran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70C0"/>
                </a:solidFill>
              </a:rPr>
              <a:t>Chowk</a:t>
            </a:r>
            <a:r>
              <a:rPr lang="en-US" sz="3600" b="1" dirty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8954" y="1641396"/>
            <a:ext cx="11811000" cy="502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2400" y="5334000"/>
            <a:ext cx="11811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86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972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9824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81160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2400" y="2971800"/>
            <a:ext cx="2362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1676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Sponsor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4800" y="2164377"/>
            <a:ext cx="1981200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en-US" sz="1200" dirty="0" err="1" smtClean="0">
                <a:solidFill>
                  <a:prstClr val="black"/>
                </a:solidFill>
              </a:rPr>
              <a:t>Adarsh</a:t>
            </a:r>
            <a:r>
              <a:rPr lang="en-US" sz="1200" dirty="0" smtClean="0">
                <a:solidFill>
                  <a:prstClr val="black"/>
                </a:solidFill>
              </a:rPr>
              <a:t> Pathology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3048000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Visited Doctors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800" y="3505200"/>
            <a:ext cx="2133600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Dr. </a:t>
            </a:r>
            <a:r>
              <a:rPr lang="en-US" dirty="0" err="1">
                <a:solidFill>
                  <a:prstClr val="black"/>
                </a:solidFill>
              </a:rPr>
              <a:t>Aditya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Tripathi</a:t>
            </a:r>
            <a:r>
              <a:rPr lang="en-US" dirty="0">
                <a:solidFill>
                  <a:prstClr val="black"/>
                </a:solidFill>
              </a:rPr>
              <a:t>(BAMS) </a:t>
            </a:r>
            <a:endParaRPr lang="en-US" dirty="0" smtClean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prstClr val="black"/>
                </a:solidFill>
              </a:rPr>
              <a:t>Dr</a:t>
            </a:r>
            <a:r>
              <a:rPr lang="en-US" dirty="0">
                <a:solidFill>
                  <a:prstClr val="black"/>
                </a:solidFill>
              </a:rPr>
              <a:t>. </a:t>
            </a:r>
            <a:r>
              <a:rPr lang="en-US" dirty="0" err="1">
                <a:solidFill>
                  <a:prstClr val="black"/>
                </a:solidFill>
              </a:rPr>
              <a:t>Akhilesh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Verma</a:t>
            </a:r>
            <a:r>
              <a:rPr lang="en-US" dirty="0" smtClean="0">
                <a:solidFill>
                  <a:prstClr val="black"/>
                </a:solidFill>
              </a:rPr>
              <a:t>(MD)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solidFill>
                  <a:prstClr val="black"/>
                </a:solidFill>
              </a:rPr>
              <a:t>Dr.Sandesh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Sriastava</a:t>
            </a:r>
            <a:r>
              <a:rPr lang="en-US" dirty="0">
                <a:solidFill>
                  <a:prstClr val="black"/>
                </a:solidFill>
              </a:rPr>
              <a:t>(MS)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514600" y="2743200"/>
            <a:ext cx="2286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43200" y="175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No. Of Families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24200" y="2209800"/>
            <a:ext cx="838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196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14600" y="2743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General Observation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0800" y="3733800"/>
            <a:ext cx="2133600" cy="1200329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Awareness For Sugar&amp; Blood Pressure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86400" y="1676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prstClr val="black"/>
                </a:solidFill>
              </a:rPr>
              <a:t>Activities </a:t>
            </a:r>
            <a:endParaRPr lang="en-US" sz="2400" b="1" u="sng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76800" y="2133600"/>
            <a:ext cx="2895600" cy="7078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white"/>
                </a:solidFill>
              </a:rPr>
              <a:t>Sugar, Thyroid Uric Acid  &amp;  Blood Pressure Test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4800600" y="3048000"/>
            <a:ext cx="3048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53000" y="30480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Outcome From HOK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53000" y="3417332"/>
            <a:ext cx="2743200" cy="1477328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We found that more than 147 people were affected from T3, T4, TSH, and maximum other were suffering from hyper tension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24800" y="1676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Next Step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59969" y="2570947"/>
            <a:ext cx="1981200" cy="193899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</a:rPr>
              <a:t>After the test we educated them with </a:t>
            </a:r>
            <a:r>
              <a:rPr lang="en-US" sz="2000" dirty="0" smtClean="0">
                <a:solidFill>
                  <a:prstClr val="white"/>
                </a:solidFill>
              </a:rPr>
              <a:t>safety </a:t>
            </a:r>
            <a:r>
              <a:rPr lang="en-US" sz="2000" dirty="0">
                <a:solidFill>
                  <a:prstClr val="white"/>
                </a:solidFill>
              </a:rPr>
              <a:t>profile upon </a:t>
            </a:r>
            <a:r>
              <a:rPr lang="en-US" sz="2000" dirty="0" smtClean="0">
                <a:solidFill>
                  <a:prstClr val="white"/>
                </a:solidFill>
              </a:rPr>
              <a:t>thyroid, </a:t>
            </a:r>
            <a:r>
              <a:rPr lang="en-US" sz="2000" dirty="0">
                <a:solidFill>
                  <a:prstClr val="white"/>
                </a:solidFill>
              </a:rPr>
              <a:t>BP, </a:t>
            </a:r>
            <a:r>
              <a:rPr lang="en-US" sz="2000" dirty="0" smtClean="0">
                <a:solidFill>
                  <a:prstClr val="white"/>
                </a:solidFill>
              </a:rPr>
              <a:t>Diabetes 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346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Positive Points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134600" y="2296069"/>
            <a:ext cx="1752600" cy="2862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People were very curious to know about their health status and they took maximum advantage of our free services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4800" y="5257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Expenses with Breakups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1000" y="5638800"/>
            <a:ext cx="2743200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Doctor : 3 X 2500 = </a:t>
            </a:r>
            <a:r>
              <a:rPr lang="en-US" sz="1600" dirty="0" smtClean="0">
                <a:solidFill>
                  <a:prstClr val="black"/>
                </a:solidFill>
              </a:rPr>
              <a:t>7500</a:t>
            </a:r>
          </a:p>
          <a:p>
            <a:r>
              <a:rPr lang="en-US" sz="1600" dirty="0">
                <a:solidFill>
                  <a:prstClr val="black"/>
                </a:solidFill>
              </a:rPr>
              <a:t>Sugar: 261 x 130 = </a:t>
            </a:r>
            <a:r>
              <a:rPr lang="en-US" sz="1600" dirty="0" smtClean="0">
                <a:solidFill>
                  <a:prstClr val="black"/>
                </a:solidFill>
              </a:rPr>
              <a:t>33,930</a:t>
            </a:r>
          </a:p>
          <a:p>
            <a:r>
              <a:rPr lang="en-US" sz="1600" dirty="0">
                <a:solidFill>
                  <a:prstClr val="black"/>
                </a:solidFill>
              </a:rPr>
              <a:t>BP: 307 x 20  = 6,140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05200" y="5715001"/>
            <a:ext cx="2819400" cy="738664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Thyroid Uric : 237x 70 = </a:t>
            </a:r>
            <a:r>
              <a:rPr lang="en-US" sz="1400" dirty="0" smtClean="0">
                <a:solidFill>
                  <a:prstClr val="black"/>
                </a:solidFill>
              </a:rPr>
              <a:t>16,590</a:t>
            </a:r>
          </a:p>
          <a:p>
            <a:r>
              <a:rPr lang="en-US" sz="1400" dirty="0">
                <a:solidFill>
                  <a:prstClr val="black"/>
                </a:solidFill>
              </a:rPr>
              <a:t>other test = </a:t>
            </a:r>
            <a:r>
              <a:rPr lang="en-US" sz="1400" dirty="0" smtClean="0">
                <a:solidFill>
                  <a:prstClr val="black"/>
                </a:solidFill>
              </a:rPr>
              <a:t>14,048</a:t>
            </a:r>
          </a:p>
          <a:p>
            <a:r>
              <a:rPr lang="en-US" sz="1400" dirty="0">
                <a:solidFill>
                  <a:prstClr val="black"/>
                </a:solidFill>
              </a:rPr>
              <a:t>Wages &amp; TADA = 3796</a:t>
            </a:r>
            <a:endParaRPr lang="en-US" sz="1400" dirty="0" smtClean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16969" y="5827464"/>
            <a:ext cx="22860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prstClr val="white"/>
                </a:solidFill>
              </a:rPr>
              <a:t>Total = </a:t>
            </a:r>
            <a:r>
              <a:rPr lang="en-US" sz="2400" b="1" u="sng" dirty="0">
                <a:solidFill>
                  <a:prstClr val="white"/>
                </a:solidFill>
              </a:rPr>
              <a:t>82,004</a:t>
            </a:r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8573294" y="6057900"/>
            <a:ext cx="1294606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525000" y="54102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Total Manpower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448800" y="5791200"/>
            <a:ext cx="236220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Doctors                : 3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Employee of HOK : 5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Volunteers             : </a:t>
            </a:r>
            <a:r>
              <a:rPr lang="en-US" sz="1600" dirty="0">
                <a:solidFill>
                  <a:prstClr val="black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xmlns="" val="3659498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700" b="1" dirty="0" smtClean="0">
                <a:solidFill>
                  <a:srgbClr val="C00000"/>
                </a:solidFill>
              </a:rPr>
              <a:t>16-Oct-2016</a:t>
            </a:r>
            <a:r>
              <a:rPr lang="en-US" dirty="0" smtClean="0"/>
              <a:t> </a:t>
            </a:r>
            <a:r>
              <a:rPr lang="en-US" sz="3600" b="1" dirty="0" smtClean="0">
                <a:solidFill>
                  <a:srgbClr val="0070C0"/>
                </a:solidFill>
              </a:rPr>
              <a:t>(</a:t>
            </a:r>
            <a:r>
              <a:rPr lang="en-US" sz="3600" b="1" dirty="0" err="1" smtClean="0">
                <a:solidFill>
                  <a:srgbClr val="0070C0"/>
                </a:solidFill>
              </a:rPr>
              <a:t>Madan</a:t>
            </a:r>
            <a:r>
              <a:rPr lang="en-US" sz="3600" b="1" dirty="0" smtClean="0">
                <a:solidFill>
                  <a:srgbClr val="0070C0"/>
                </a:solidFill>
              </a:rPr>
              <a:t> Mohan </a:t>
            </a:r>
            <a:r>
              <a:rPr lang="en-US" sz="3600" b="1" dirty="0" err="1" smtClean="0">
                <a:solidFill>
                  <a:srgbClr val="0070C0"/>
                </a:solidFill>
              </a:rPr>
              <a:t>Malviya</a:t>
            </a:r>
            <a:r>
              <a:rPr lang="en-US" sz="3600" b="1" dirty="0" smtClean="0">
                <a:solidFill>
                  <a:srgbClr val="0070C0"/>
                </a:solidFill>
              </a:rPr>
              <a:t> College)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11811000" cy="502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2400" y="5334000"/>
            <a:ext cx="11811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86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972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9824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81160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2400" y="2971800"/>
            <a:ext cx="2362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1676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Sponsor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4800" y="2164377"/>
            <a:ext cx="198120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en-US" sz="2400" dirty="0">
                <a:solidFill>
                  <a:prstClr val="black"/>
                </a:solidFill>
              </a:rPr>
              <a:t>Rotary Club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200" y="3048000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Visited Doctors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800" y="3505200"/>
            <a:ext cx="21336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DR. S.P </a:t>
            </a:r>
            <a:r>
              <a:rPr lang="en-US" dirty="0" smtClean="0">
                <a:solidFill>
                  <a:prstClr val="black"/>
                </a:solidFill>
              </a:rPr>
              <a:t>Singh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prstClr val="black"/>
                </a:solidFill>
              </a:rPr>
              <a:t>DR</a:t>
            </a:r>
            <a:r>
              <a:rPr lang="en-US" dirty="0">
                <a:solidFill>
                  <a:prstClr val="black"/>
                </a:solidFill>
              </a:rPr>
              <a:t>. A K </a:t>
            </a:r>
            <a:r>
              <a:rPr lang="en-US" dirty="0" err="1" smtClean="0">
                <a:solidFill>
                  <a:prstClr val="black"/>
                </a:solidFill>
              </a:rPr>
              <a:t>Tripathi</a:t>
            </a:r>
            <a:endParaRPr lang="en-US" dirty="0" smtClean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solidFill>
                  <a:prstClr val="black"/>
                </a:solidFill>
              </a:rPr>
              <a:t>DR.Rajeev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Secxena</a:t>
            </a:r>
            <a:endParaRPr lang="en-US" dirty="0" smtClean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prstClr val="black"/>
                </a:solidFill>
              </a:rPr>
              <a:t>DR</a:t>
            </a:r>
            <a:r>
              <a:rPr lang="en-US" dirty="0">
                <a:solidFill>
                  <a:prstClr val="black"/>
                </a:solidFill>
              </a:rPr>
              <a:t>. D C Singh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514600" y="2743200"/>
            <a:ext cx="2286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43200" y="175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No. Of Families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24200" y="2209800"/>
            <a:ext cx="838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137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14600" y="2743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General Observation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0800" y="3733800"/>
            <a:ext cx="2133600" cy="156966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Awareness </a:t>
            </a:r>
            <a:r>
              <a:rPr lang="en-US" sz="2400" dirty="0">
                <a:solidFill>
                  <a:prstClr val="black"/>
                </a:solidFill>
              </a:rPr>
              <a:t>for </a:t>
            </a:r>
            <a:r>
              <a:rPr lang="en-US" sz="2400" dirty="0" smtClean="0">
                <a:solidFill>
                  <a:prstClr val="black"/>
                </a:solidFill>
              </a:rPr>
              <a:t>hypertension, Osteoporosis &amp; body mass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86400" y="1676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prstClr val="black"/>
                </a:solidFill>
              </a:rPr>
              <a:t>Activities </a:t>
            </a:r>
            <a:endParaRPr lang="en-US" sz="2400" b="1" u="sng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76800" y="2133600"/>
            <a:ext cx="2895600" cy="7078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white"/>
                </a:solidFill>
              </a:rPr>
              <a:t>Sugar test, Blood Pressure, </a:t>
            </a:r>
            <a:r>
              <a:rPr lang="en-US" sz="2000" dirty="0" smtClean="0">
                <a:solidFill>
                  <a:prstClr val="white"/>
                </a:solidFill>
              </a:rPr>
              <a:t>Thyroid </a:t>
            </a:r>
            <a:r>
              <a:rPr lang="en-US" sz="2000" dirty="0">
                <a:solidFill>
                  <a:prstClr val="white"/>
                </a:solidFill>
              </a:rPr>
              <a:t>Test, Uric Acid Test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4800600" y="3048000"/>
            <a:ext cx="3048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53000" y="30480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Outcome From HOK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53000" y="3417332"/>
            <a:ext cx="2743200" cy="1569660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We found a maximum cases of </a:t>
            </a:r>
            <a:r>
              <a:rPr lang="en-US" sz="2400" dirty="0" smtClean="0">
                <a:solidFill>
                  <a:prstClr val="black"/>
                </a:solidFill>
              </a:rPr>
              <a:t>Osteoporosis, </a:t>
            </a:r>
            <a:r>
              <a:rPr lang="en-US" sz="2400" dirty="0">
                <a:solidFill>
                  <a:prstClr val="black"/>
                </a:solidFill>
              </a:rPr>
              <a:t>joint pain, uric acid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24800" y="1676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Next Step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59969" y="2570947"/>
            <a:ext cx="1981200" cy="255454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</a:rPr>
              <a:t>we gave the </a:t>
            </a:r>
            <a:r>
              <a:rPr lang="en-US" sz="2000" dirty="0" smtClean="0">
                <a:solidFill>
                  <a:prstClr val="white"/>
                </a:solidFill>
              </a:rPr>
              <a:t>suggestion </a:t>
            </a:r>
            <a:r>
              <a:rPr lang="en-US" sz="2000" dirty="0">
                <a:solidFill>
                  <a:prstClr val="white"/>
                </a:solidFill>
              </a:rPr>
              <a:t>to people to invest 1 hour in Sun in morning and 1 </a:t>
            </a:r>
            <a:r>
              <a:rPr lang="en-US" sz="2000" dirty="0" smtClean="0">
                <a:solidFill>
                  <a:prstClr val="white"/>
                </a:solidFill>
              </a:rPr>
              <a:t>hr. </a:t>
            </a:r>
            <a:r>
              <a:rPr lang="en-US" sz="2000" dirty="0">
                <a:solidFill>
                  <a:prstClr val="white"/>
                </a:solidFill>
              </a:rPr>
              <a:t>in evening because of D3 </a:t>
            </a:r>
            <a:r>
              <a:rPr lang="en-US" sz="2000" dirty="0" err="1" smtClean="0">
                <a:solidFill>
                  <a:prstClr val="white"/>
                </a:solidFill>
              </a:rPr>
              <a:t>availablity</a:t>
            </a:r>
            <a:r>
              <a:rPr lang="en-US" sz="2000" dirty="0" smtClean="0">
                <a:solidFill>
                  <a:prstClr val="white"/>
                </a:solidFill>
              </a:rPr>
              <a:t> in </a:t>
            </a:r>
            <a:r>
              <a:rPr lang="en-US" sz="2000" dirty="0">
                <a:solidFill>
                  <a:prstClr val="white"/>
                </a:solidFill>
              </a:rPr>
              <a:t>sun.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1346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Positive Points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122877" y="2173372"/>
            <a:ext cx="1752600" cy="30469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people got aware of </a:t>
            </a:r>
            <a:r>
              <a:rPr lang="en-US" sz="2400" dirty="0" smtClean="0">
                <a:solidFill>
                  <a:prstClr val="black"/>
                </a:solidFill>
              </a:rPr>
              <a:t>bones </a:t>
            </a:r>
            <a:r>
              <a:rPr lang="en-US" sz="2400" dirty="0">
                <a:solidFill>
                  <a:prstClr val="black"/>
                </a:solidFill>
              </a:rPr>
              <a:t>related issue and precautions and </a:t>
            </a:r>
            <a:r>
              <a:rPr lang="en-US" sz="2400" dirty="0" smtClean="0">
                <a:solidFill>
                  <a:prstClr val="black"/>
                </a:solidFill>
              </a:rPr>
              <a:t>remedies 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4800" y="5257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Expenses with Breakups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1000" y="5638800"/>
            <a:ext cx="2743200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Doctor : 4 x 2500 = </a:t>
            </a:r>
            <a:r>
              <a:rPr lang="en-US" sz="1600" dirty="0" smtClean="0">
                <a:solidFill>
                  <a:prstClr val="black"/>
                </a:solidFill>
              </a:rPr>
              <a:t>10,000</a:t>
            </a:r>
          </a:p>
          <a:p>
            <a:r>
              <a:rPr lang="en-US" sz="1600" dirty="0">
                <a:solidFill>
                  <a:prstClr val="black"/>
                </a:solidFill>
              </a:rPr>
              <a:t>Sugar : 175 x 130=  </a:t>
            </a:r>
            <a:r>
              <a:rPr lang="en-US" sz="1600" dirty="0" smtClean="0">
                <a:solidFill>
                  <a:prstClr val="black"/>
                </a:solidFill>
              </a:rPr>
              <a:t>22,750</a:t>
            </a:r>
          </a:p>
          <a:p>
            <a:r>
              <a:rPr lang="en-US" sz="1600" dirty="0">
                <a:solidFill>
                  <a:prstClr val="black"/>
                </a:solidFill>
              </a:rPr>
              <a:t>BP : 184 x 20=  3,680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05200" y="5715001"/>
            <a:ext cx="2819400" cy="523220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Thyroid </a:t>
            </a:r>
            <a:r>
              <a:rPr lang="en-US" sz="1400" dirty="0">
                <a:solidFill>
                  <a:prstClr val="black"/>
                </a:solidFill>
              </a:rPr>
              <a:t>test : 125 x 70 =  </a:t>
            </a:r>
            <a:r>
              <a:rPr lang="en-US" sz="1400" dirty="0" smtClean="0">
                <a:solidFill>
                  <a:prstClr val="black"/>
                </a:solidFill>
              </a:rPr>
              <a:t>8,750</a:t>
            </a:r>
          </a:p>
          <a:p>
            <a:r>
              <a:rPr lang="en-US" sz="1400" dirty="0">
                <a:solidFill>
                  <a:prstClr val="black"/>
                </a:solidFill>
              </a:rPr>
              <a:t>wages &amp; TADA =  2,409</a:t>
            </a:r>
            <a:endParaRPr lang="en-US" sz="1400" dirty="0" smtClean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23185" y="5759358"/>
            <a:ext cx="22860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prstClr val="white"/>
                </a:solidFill>
              </a:rPr>
              <a:t>Total = </a:t>
            </a:r>
            <a:r>
              <a:rPr lang="en-US" sz="2400" b="1" u="sng" dirty="0">
                <a:solidFill>
                  <a:prstClr val="white"/>
                </a:solidFill>
              </a:rPr>
              <a:t>47,589</a:t>
            </a:r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8573294" y="6057900"/>
            <a:ext cx="1294606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525000" y="54102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Total Manpower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448800" y="5791200"/>
            <a:ext cx="236220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Doctors                : 4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Employee of HOK : 6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Volunteers             : 12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9498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700" b="1" dirty="0">
                <a:solidFill>
                  <a:srgbClr val="C00000"/>
                </a:solidFill>
              </a:rPr>
              <a:t>1</a:t>
            </a:r>
            <a:r>
              <a:rPr lang="en-US" sz="2700" b="1" dirty="0" smtClean="0">
                <a:solidFill>
                  <a:srgbClr val="C00000"/>
                </a:solidFill>
              </a:rPr>
              <a:t>5-Oct-2016</a:t>
            </a:r>
            <a:r>
              <a:rPr lang="en-US" dirty="0" smtClean="0"/>
              <a:t> </a:t>
            </a:r>
            <a:r>
              <a:rPr lang="en-US" sz="3600" b="1" dirty="0">
                <a:solidFill>
                  <a:srgbClr val="0070C0"/>
                </a:solidFill>
              </a:rPr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Sadar</a:t>
            </a:r>
            <a:r>
              <a:rPr lang="en-US" sz="3600" b="1" dirty="0">
                <a:solidFill>
                  <a:srgbClr val="0070C0"/>
                </a:solidFill>
              </a:rPr>
              <a:t> District </a:t>
            </a:r>
            <a:r>
              <a:rPr lang="en-US" sz="3600" b="1" dirty="0" err="1">
                <a:solidFill>
                  <a:srgbClr val="0070C0"/>
                </a:solidFill>
              </a:rPr>
              <a:t>Hospital,Sadar</a:t>
            </a:r>
            <a:r>
              <a:rPr lang="en-US" sz="3600" b="1" dirty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11811000" cy="502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2400" y="5334000"/>
            <a:ext cx="11811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86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972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9824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81160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2400" y="2971800"/>
            <a:ext cx="2362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1676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Sponsor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9600" y="2160013"/>
            <a:ext cx="1524000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Self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3048000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Visited Doctors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800" y="3505200"/>
            <a:ext cx="2133600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</a:rPr>
              <a:t>DR. B.N </a:t>
            </a:r>
            <a:r>
              <a:rPr lang="en-US" sz="2400" dirty="0" err="1" smtClean="0">
                <a:solidFill>
                  <a:prstClr val="black"/>
                </a:solidFill>
              </a:rPr>
              <a:t>Agrawal</a:t>
            </a:r>
            <a:endParaRPr lang="en-US" sz="2400" dirty="0" smtClean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</a:rPr>
              <a:t>DR</a:t>
            </a:r>
            <a:r>
              <a:rPr lang="en-US" sz="2400" dirty="0">
                <a:solidFill>
                  <a:prstClr val="black"/>
                </a:solidFill>
              </a:rPr>
              <a:t>. </a:t>
            </a:r>
            <a:r>
              <a:rPr lang="en-US" sz="2400" dirty="0" err="1">
                <a:solidFill>
                  <a:prstClr val="black"/>
                </a:solidFill>
              </a:rPr>
              <a:t>Nadeem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Arshad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514600" y="2743200"/>
            <a:ext cx="2286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43200" y="175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No. Of Families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24200" y="2209800"/>
            <a:ext cx="838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146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14600" y="2743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General Observation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0800" y="3733800"/>
            <a:ext cx="2133600" cy="156966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Awareness </a:t>
            </a:r>
            <a:r>
              <a:rPr lang="en-US" sz="2400" dirty="0">
                <a:solidFill>
                  <a:prstClr val="black"/>
                </a:solidFill>
              </a:rPr>
              <a:t>for the lungs and respiration system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86400" y="1676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prstClr val="black"/>
                </a:solidFill>
              </a:rPr>
              <a:t>Activities </a:t>
            </a:r>
            <a:endParaRPr lang="en-US" sz="2400" b="1" u="sng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76800" y="2133600"/>
            <a:ext cx="2895600" cy="7078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white"/>
                </a:solidFill>
              </a:rPr>
              <a:t>Sugar Test , B.P Test , SpO2 Test 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4800600" y="3048000"/>
            <a:ext cx="3048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53000" y="30480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Outcome From HOK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53000" y="3417332"/>
            <a:ext cx="2743200" cy="1754326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we found out that more than 50+ people were suffering from </a:t>
            </a:r>
            <a:r>
              <a:rPr lang="en-US" dirty="0" smtClean="0">
                <a:solidFill>
                  <a:prstClr val="black"/>
                </a:solidFill>
              </a:rPr>
              <a:t>Asthma </a:t>
            </a:r>
            <a:r>
              <a:rPr lang="en-US" dirty="0">
                <a:solidFill>
                  <a:prstClr val="black"/>
                </a:solidFill>
              </a:rPr>
              <a:t>&amp; </a:t>
            </a:r>
            <a:r>
              <a:rPr lang="en-US" dirty="0" smtClean="0">
                <a:solidFill>
                  <a:prstClr val="black"/>
                </a:solidFill>
              </a:rPr>
              <a:t>allergy. </a:t>
            </a:r>
            <a:r>
              <a:rPr lang="en-US" dirty="0">
                <a:solidFill>
                  <a:prstClr val="black"/>
                </a:solidFill>
              </a:rPr>
              <a:t>Respiration was not regular due to </a:t>
            </a:r>
            <a:r>
              <a:rPr lang="en-US" dirty="0" smtClean="0">
                <a:solidFill>
                  <a:prstClr val="black"/>
                </a:solidFill>
              </a:rPr>
              <a:t>congested </a:t>
            </a:r>
            <a:r>
              <a:rPr lang="en-US" dirty="0">
                <a:solidFill>
                  <a:prstClr val="black"/>
                </a:solidFill>
              </a:rPr>
              <a:t>&amp; polluted atmosphere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24800" y="1676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Next Step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59969" y="2570947"/>
            <a:ext cx="198120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</a:rPr>
              <a:t>We </a:t>
            </a:r>
            <a:r>
              <a:rPr lang="en-US" sz="2000" dirty="0" smtClean="0">
                <a:solidFill>
                  <a:prstClr val="white"/>
                </a:solidFill>
              </a:rPr>
              <a:t>advised </a:t>
            </a:r>
            <a:r>
              <a:rPr lang="en-US" sz="2000" dirty="0">
                <a:solidFill>
                  <a:prstClr val="white"/>
                </a:solidFill>
              </a:rPr>
              <a:t>them to keep </a:t>
            </a:r>
            <a:r>
              <a:rPr lang="en-US" sz="2000" dirty="0" smtClean="0">
                <a:solidFill>
                  <a:prstClr val="white"/>
                </a:solidFill>
              </a:rPr>
              <a:t>cleanness </a:t>
            </a:r>
            <a:r>
              <a:rPr lang="en-US" sz="2000" dirty="0">
                <a:solidFill>
                  <a:prstClr val="white"/>
                </a:solidFill>
              </a:rPr>
              <a:t>around them and do plantations in there  home and in their surrounding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1346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Positive Points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175631" y="2401797"/>
            <a:ext cx="1711569" cy="2554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People got aware of respiration system. They asked us to make proper </a:t>
            </a:r>
            <a:r>
              <a:rPr lang="en-US" sz="1600" dirty="0" smtClean="0">
                <a:solidFill>
                  <a:prstClr val="black"/>
                </a:solidFill>
              </a:rPr>
              <a:t>follow-up </a:t>
            </a:r>
            <a:r>
              <a:rPr lang="en-US" sz="1600" dirty="0">
                <a:solidFill>
                  <a:prstClr val="black"/>
                </a:solidFill>
              </a:rPr>
              <a:t>regarding their health. They asked us to let them know about our </a:t>
            </a:r>
            <a:r>
              <a:rPr lang="en-US" sz="1600" dirty="0" smtClean="0">
                <a:solidFill>
                  <a:prstClr val="black"/>
                </a:solidFill>
              </a:rPr>
              <a:t>further </a:t>
            </a:r>
            <a:r>
              <a:rPr lang="en-US" sz="1600" dirty="0">
                <a:solidFill>
                  <a:prstClr val="black"/>
                </a:solidFill>
              </a:rPr>
              <a:t>camps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4800" y="5257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Expenses with Breakups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1000" y="5638800"/>
            <a:ext cx="2743200" cy="769441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Doctor : </a:t>
            </a:r>
            <a:r>
              <a:rPr lang="en-US" sz="1600" dirty="0" smtClean="0">
                <a:solidFill>
                  <a:prstClr val="black"/>
                </a:solidFill>
              </a:rPr>
              <a:t>2 X </a:t>
            </a:r>
            <a:r>
              <a:rPr lang="en-US" sz="1600" dirty="0">
                <a:solidFill>
                  <a:prstClr val="black"/>
                </a:solidFill>
              </a:rPr>
              <a:t>2500 = </a:t>
            </a:r>
            <a:r>
              <a:rPr lang="en-US" sz="1600" dirty="0" smtClean="0">
                <a:solidFill>
                  <a:prstClr val="black"/>
                </a:solidFill>
              </a:rPr>
              <a:t>5000</a:t>
            </a:r>
          </a:p>
          <a:p>
            <a:r>
              <a:rPr lang="en-US" sz="1400" dirty="0">
                <a:solidFill>
                  <a:prstClr val="black"/>
                </a:solidFill>
              </a:rPr>
              <a:t>Sugar test : 175 x 120 =  </a:t>
            </a:r>
            <a:r>
              <a:rPr lang="en-US" sz="1400" dirty="0" smtClean="0">
                <a:solidFill>
                  <a:prstClr val="black"/>
                </a:solidFill>
              </a:rPr>
              <a:t>21,000</a:t>
            </a:r>
          </a:p>
          <a:p>
            <a:r>
              <a:rPr lang="en-US" sz="1400" dirty="0">
                <a:solidFill>
                  <a:prstClr val="black"/>
                </a:solidFill>
              </a:rPr>
              <a:t>BP Test : 169 x 20 </a:t>
            </a:r>
            <a:r>
              <a:rPr lang="en-US" sz="1400" dirty="0" smtClean="0">
                <a:solidFill>
                  <a:prstClr val="black"/>
                </a:solidFill>
              </a:rPr>
              <a:t>       =  </a:t>
            </a:r>
            <a:r>
              <a:rPr lang="en-US" sz="1400" dirty="0">
                <a:solidFill>
                  <a:prstClr val="black"/>
                </a:solidFill>
              </a:rPr>
              <a:t>3,380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05200" y="5715001"/>
            <a:ext cx="2667000" cy="523220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SpO2 test : 173 x 40=  </a:t>
            </a:r>
            <a:r>
              <a:rPr lang="en-US" sz="1400" dirty="0" smtClean="0">
                <a:solidFill>
                  <a:prstClr val="black"/>
                </a:solidFill>
              </a:rPr>
              <a:t>6,920</a:t>
            </a:r>
          </a:p>
          <a:p>
            <a:r>
              <a:rPr lang="en-US" sz="1400" dirty="0">
                <a:solidFill>
                  <a:prstClr val="black"/>
                </a:solidFill>
              </a:rPr>
              <a:t>Wages &amp; TADA = 1,800</a:t>
            </a:r>
            <a:endParaRPr lang="en-US" sz="1400" dirty="0" smtClean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29400" y="5770694"/>
            <a:ext cx="22860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prstClr val="white"/>
                </a:solidFill>
              </a:rPr>
              <a:t>Total = </a:t>
            </a:r>
            <a:r>
              <a:rPr lang="en-US" sz="2400" b="1" u="sng" dirty="0">
                <a:solidFill>
                  <a:prstClr val="white"/>
                </a:solidFill>
              </a:rPr>
              <a:t>38,100</a:t>
            </a:r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8573294" y="6057900"/>
            <a:ext cx="1294606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525000" y="54102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Total Manpower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448800" y="5791200"/>
            <a:ext cx="236220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Doctors                : 2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Employee of HOK : 6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Volunteers             : 11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0444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700" b="1" dirty="0" smtClean="0">
                <a:solidFill>
                  <a:srgbClr val="C00000"/>
                </a:solidFill>
              </a:rPr>
              <a:t>8-Oct-2016</a:t>
            </a:r>
            <a:r>
              <a:rPr lang="en-US" dirty="0" smtClean="0"/>
              <a:t> </a:t>
            </a:r>
            <a:r>
              <a:rPr lang="en-US" sz="3600" b="1" dirty="0">
                <a:solidFill>
                  <a:srgbClr val="0070C0"/>
                </a:solidFill>
              </a:rPr>
              <a:t>(Kali </a:t>
            </a:r>
            <a:r>
              <a:rPr lang="en-US" sz="3600" b="1" dirty="0" err="1">
                <a:solidFill>
                  <a:srgbClr val="0070C0"/>
                </a:solidFill>
              </a:rPr>
              <a:t>Mandir</a:t>
            </a:r>
            <a:r>
              <a:rPr lang="en-US" sz="3600" b="1" dirty="0">
                <a:solidFill>
                  <a:srgbClr val="0070C0"/>
                </a:solidFill>
              </a:rPr>
              <a:t>, </a:t>
            </a:r>
            <a:r>
              <a:rPr lang="en-US" sz="3600" b="1" dirty="0" err="1">
                <a:solidFill>
                  <a:srgbClr val="0070C0"/>
                </a:solidFill>
              </a:rPr>
              <a:t>Golghar</a:t>
            </a:r>
            <a:r>
              <a:rPr lang="en-US" sz="3600" b="1" dirty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11811000" cy="502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2400" y="5334000"/>
            <a:ext cx="11811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86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972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9824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81160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2400" y="2971800"/>
            <a:ext cx="2362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1676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Sponsor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4800" y="2164377"/>
            <a:ext cx="1485900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en-US" sz="3200" dirty="0">
                <a:solidFill>
                  <a:prstClr val="black"/>
                </a:solidFill>
              </a:rPr>
              <a:t>Self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200" y="3048000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Visited Doctors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800" y="3505200"/>
            <a:ext cx="21336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DR. B.N </a:t>
            </a:r>
            <a:r>
              <a:rPr lang="en-US" dirty="0" err="1" smtClean="0">
                <a:solidFill>
                  <a:prstClr val="black"/>
                </a:solidFill>
              </a:rPr>
              <a:t>Agrawal</a:t>
            </a:r>
            <a:endParaRPr lang="en-US" dirty="0" smtClean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prstClr val="black"/>
                </a:solidFill>
              </a:rPr>
              <a:t>DR</a:t>
            </a:r>
            <a:r>
              <a:rPr lang="en-US" dirty="0">
                <a:solidFill>
                  <a:prstClr val="black"/>
                </a:solidFill>
              </a:rPr>
              <a:t>. </a:t>
            </a:r>
            <a:r>
              <a:rPr lang="en-US" dirty="0" err="1" smtClean="0">
                <a:solidFill>
                  <a:prstClr val="black"/>
                </a:solidFill>
              </a:rPr>
              <a:t>Nadeem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Arshad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514600" y="2743200"/>
            <a:ext cx="2286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43200" y="175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No. Of Families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24200" y="2209800"/>
            <a:ext cx="838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126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14600" y="2743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General Observation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0800" y="3733800"/>
            <a:ext cx="2133600" cy="156966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Awareness </a:t>
            </a:r>
            <a:r>
              <a:rPr lang="en-US" sz="2400" dirty="0">
                <a:solidFill>
                  <a:prstClr val="black"/>
                </a:solidFill>
              </a:rPr>
              <a:t>for the lungs and respiration system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86400" y="1676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prstClr val="black"/>
                </a:solidFill>
              </a:rPr>
              <a:t>Activities </a:t>
            </a:r>
            <a:endParaRPr lang="en-US" sz="2400" b="1" u="sng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76800" y="2133600"/>
            <a:ext cx="2895600" cy="7078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white"/>
                </a:solidFill>
              </a:rPr>
              <a:t>Sugar Test  &amp;  B.P Test, SpO2 test 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4800600" y="3048000"/>
            <a:ext cx="3048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53000" y="30480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Outcome From HOK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53000" y="3417332"/>
            <a:ext cx="2743200" cy="1754326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we found out that more than 43+ people were suffering from </a:t>
            </a:r>
            <a:r>
              <a:rPr lang="en-US" dirty="0" smtClean="0">
                <a:solidFill>
                  <a:prstClr val="black"/>
                </a:solidFill>
              </a:rPr>
              <a:t>Asthma </a:t>
            </a:r>
            <a:r>
              <a:rPr lang="en-US" dirty="0">
                <a:solidFill>
                  <a:prstClr val="black"/>
                </a:solidFill>
              </a:rPr>
              <a:t>&amp; </a:t>
            </a:r>
            <a:r>
              <a:rPr lang="en-US" dirty="0" smtClean="0">
                <a:solidFill>
                  <a:prstClr val="black"/>
                </a:solidFill>
              </a:rPr>
              <a:t>allergy. </a:t>
            </a:r>
            <a:r>
              <a:rPr lang="en-US" dirty="0">
                <a:solidFill>
                  <a:prstClr val="black"/>
                </a:solidFill>
              </a:rPr>
              <a:t>Respiration was not regular due to </a:t>
            </a:r>
            <a:r>
              <a:rPr lang="en-US" dirty="0" smtClean="0">
                <a:solidFill>
                  <a:prstClr val="black"/>
                </a:solidFill>
              </a:rPr>
              <a:t>congested </a:t>
            </a:r>
            <a:r>
              <a:rPr lang="en-US" dirty="0">
                <a:solidFill>
                  <a:prstClr val="black"/>
                </a:solidFill>
              </a:rPr>
              <a:t>&amp; polluted atmosphere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24800" y="1676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Next Step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59969" y="2570947"/>
            <a:ext cx="198120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</a:rPr>
              <a:t>We </a:t>
            </a:r>
            <a:r>
              <a:rPr lang="en-US" sz="2000" dirty="0" smtClean="0">
                <a:solidFill>
                  <a:prstClr val="white"/>
                </a:solidFill>
              </a:rPr>
              <a:t>advised </a:t>
            </a:r>
            <a:r>
              <a:rPr lang="en-US" sz="2000" dirty="0">
                <a:solidFill>
                  <a:prstClr val="white"/>
                </a:solidFill>
              </a:rPr>
              <a:t>them to keep </a:t>
            </a:r>
            <a:r>
              <a:rPr lang="en-US" sz="2000" dirty="0" smtClean="0">
                <a:solidFill>
                  <a:prstClr val="white"/>
                </a:solidFill>
              </a:rPr>
              <a:t>cleanness </a:t>
            </a:r>
            <a:r>
              <a:rPr lang="en-US" sz="2000" dirty="0">
                <a:solidFill>
                  <a:prstClr val="white"/>
                </a:solidFill>
              </a:rPr>
              <a:t>around them and do plantations in there  home and in their surrounding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1346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Positive Points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119946" y="2293948"/>
            <a:ext cx="1752600" cy="2554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People got aware of respiration system. They asked us to make proper </a:t>
            </a:r>
            <a:r>
              <a:rPr lang="en-US" sz="1600" dirty="0" smtClean="0">
                <a:solidFill>
                  <a:prstClr val="black"/>
                </a:solidFill>
              </a:rPr>
              <a:t>follow-up </a:t>
            </a:r>
            <a:r>
              <a:rPr lang="en-US" sz="1600" dirty="0">
                <a:solidFill>
                  <a:prstClr val="black"/>
                </a:solidFill>
              </a:rPr>
              <a:t>regarding their health. They asked us to let them know about our </a:t>
            </a:r>
            <a:r>
              <a:rPr lang="en-US" sz="1600" dirty="0" smtClean="0">
                <a:solidFill>
                  <a:prstClr val="black"/>
                </a:solidFill>
              </a:rPr>
              <a:t>further </a:t>
            </a:r>
            <a:r>
              <a:rPr lang="en-US" sz="1600" dirty="0">
                <a:solidFill>
                  <a:prstClr val="black"/>
                </a:solidFill>
              </a:rPr>
              <a:t>camps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4800" y="5257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Expenses with Breakups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9100" y="5657910"/>
            <a:ext cx="2743200" cy="769441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Doctor : </a:t>
            </a:r>
            <a:r>
              <a:rPr lang="en-US" sz="1600" dirty="0" smtClean="0">
                <a:solidFill>
                  <a:prstClr val="black"/>
                </a:solidFill>
              </a:rPr>
              <a:t>2 X </a:t>
            </a:r>
            <a:r>
              <a:rPr lang="en-US" sz="1600" dirty="0">
                <a:solidFill>
                  <a:prstClr val="black"/>
                </a:solidFill>
              </a:rPr>
              <a:t>2500 = </a:t>
            </a:r>
            <a:r>
              <a:rPr lang="en-US" sz="1600" dirty="0" smtClean="0">
                <a:solidFill>
                  <a:prstClr val="black"/>
                </a:solidFill>
              </a:rPr>
              <a:t>5000</a:t>
            </a:r>
          </a:p>
          <a:p>
            <a:r>
              <a:rPr lang="en-US" sz="1400" dirty="0">
                <a:solidFill>
                  <a:prstClr val="black"/>
                </a:solidFill>
              </a:rPr>
              <a:t>Sugar test : 158 x 120 =  </a:t>
            </a:r>
            <a:r>
              <a:rPr lang="en-US" sz="1400" dirty="0" smtClean="0">
                <a:solidFill>
                  <a:prstClr val="black"/>
                </a:solidFill>
              </a:rPr>
              <a:t>18,960</a:t>
            </a:r>
          </a:p>
          <a:p>
            <a:r>
              <a:rPr lang="en-US" sz="1400" dirty="0">
                <a:solidFill>
                  <a:prstClr val="black"/>
                </a:solidFill>
              </a:rPr>
              <a:t>BP Test : 153 x 20 =  3,060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05200" y="5715001"/>
            <a:ext cx="2552700" cy="523220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SpO2 test : 167 x 40=  </a:t>
            </a:r>
            <a:r>
              <a:rPr lang="en-US" sz="1400" dirty="0" smtClean="0">
                <a:solidFill>
                  <a:prstClr val="black"/>
                </a:solidFill>
              </a:rPr>
              <a:t>6,680</a:t>
            </a:r>
          </a:p>
          <a:p>
            <a:r>
              <a:rPr lang="en-US" sz="1400" dirty="0">
                <a:solidFill>
                  <a:prstClr val="black"/>
                </a:solidFill>
              </a:rPr>
              <a:t>Wages &amp; TADA = 1,9750</a:t>
            </a:r>
            <a:endParaRPr lang="en-US" sz="1400" dirty="0" smtClean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64569" y="5853500"/>
            <a:ext cx="22860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prstClr val="white"/>
                </a:solidFill>
              </a:rPr>
              <a:t>Total = </a:t>
            </a:r>
            <a:r>
              <a:rPr lang="en-US" sz="2400" b="1" u="sng" dirty="0">
                <a:solidFill>
                  <a:prstClr val="white"/>
                </a:solidFill>
              </a:rPr>
              <a:t>53,450</a:t>
            </a:r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8573294" y="6057900"/>
            <a:ext cx="1294606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525000" y="54102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Total Manpower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448800" y="5791200"/>
            <a:ext cx="236220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Doctors                : 2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Employee of HOK : 6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Volunteers             : 11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0444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700" b="1" dirty="0" smtClean="0">
                <a:solidFill>
                  <a:srgbClr val="C00000"/>
                </a:solidFill>
              </a:rPr>
              <a:t>06-Oct-2016</a:t>
            </a:r>
            <a:r>
              <a:rPr lang="en-US" dirty="0" smtClean="0"/>
              <a:t> </a:t>
            </a:r>
            <a:r>
              <a:rPr lang="en-US" sz="3600" b="1" dirty="0">
                <a:solidFill>
                  <a:srgbClr val="0070C0"/>
                </a:solidFill>
              </a:rPr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Budhiyamata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Mandir</a:t>
            </a:r>
            <a:r>
              <a:rPr lang="en-US" sz="3600" b="1" dirty="0" smtClean="0">
                <a:solidFill>
                  <a:srgbClr val="0070C0"/>
                </a:solidFill>
              </a:rPr>
              <a:t>, </a:t>
            </a:r>
            <a:r>
              <a:rPr lang="en-US" sz="3600" b="1" dirty="0" err="1" smtClean="0">
                <a:solidFill>
                  <a:srgbClr val="0070C0"/>
                </a:solidFill>
              </a:rPr>
              <a:t>Tarkulha</a:t>
            </a:r>
            <a:r>
              <a:rPr lang="en-US" sz="3600" b="1" dirty="0" smtClean="0">
                <a:solidFill>
                  <a:srgbClr val="0070C0"/>
                </a:solidFill>
              </a:rPr>
              <a:t>, Gorakhpur)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11811000" cy="502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2400" y="5334000"/>
            <a:ext cx="11811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86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972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9824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81160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2400" y="2971800"/>
            <a:ext cx="2362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1676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Sponsor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9600" y="2171708"/>
            <a:ext cx="129540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en-US" sz="2800" dirty="0" smtClean="0">
                <a:solidFill>
                  <a:prstClr val="black"/>
                </a:solidFill>
              </a:rPr>
              <a:t>Self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3048000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Visited Doctors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800" y="3505200"/>
            <a:ext cx="2133600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DR. B.N </a:t>
            </a:r>
            <a:r>
              <a:rPr lang="en-US" dirty="0" err="1" smtClean="0">
                <a:solidFill>
                  <a:prstClr val="black"/>
                </a:solidFill>
              </a:rPr>
              <a:t>Agrawal</a:t>
            </a:r>
            <a:endParaRPr lang="en-US" dirty="0" smtClean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prstClr val="black"/>
                </a:solidFill>
              </a:rPr>
              <a:t>DR</a:t>
            </a:r>
            <a:r>
              <a:rPr lang="en-US" dirty="0">
                <a:solidFill>
                  <a:prstClr val="black"/>
                </a:solidFill>
              </a:rPr>
              <a:t>. </a:t>
            </a:r>
            <a:r>
              <a:rPr lang="en-US" dirty="0" err="1">
                <a:solidFill>
                  <a:prstClr val="black"/>
                </a:solidFill>
              </a:rPr>
              <a:t>Nadeem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Arshad</a:t>
            </a:r>
            <a:endParaRPr lang="en-US" dirty="0" smtClean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prstClr val="black"/>
                </a:solidFill>
              </a:rPr>
              <a:t>DR</a:t>
            </a:r>
            <a:r>
              <a:rPr lang="en-US" dirty="0">
                <a:solidFill>
                  <a:prstClr val="black"/>
                </a:solidFill>
              </a:rPr>
              <a:t>. </a:t>
            </a:r>
            <a:r>
              <a:rPr lang="en-US" dirty="0" err="1">
                <a:solidFill>
                  <a:prstClr val="black"/>
                </a:solidFill>
              </a:rPr>
              <a:t>Akhilesh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Verma</a:t>
            </a:r>
            <a:r>
              <a:rPr lang="en-US" dirty="0">
                <a:solidFill>
                  <a:prstClr val="black"/>
                </a:solidFill>
              </a:rPr>
              <a:t>(MD)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514600" y="2743200"/>
            <a:ext cx="2286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43200" y="175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No. Of Families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24200" y="2209800"/>
            <a:ext cx="838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137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14600" y="2743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General Observation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0800" y="3733800"/>
            <a:ext cx="2133600" cy="1200329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Asthma, Sugar, Hypertension, </a:t>
            </a:r>
            <a:r>
              <a:rPr lang="en-US" sz="2400" dirty="0" smtClean="0">
                <a:solidFill>
                  <a:prstClr val="black"/>
                </a:solidFill>
              </a:rPr>
              <a:t>Osteoporosis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86400" y="1676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prstClr val="black"/>
                </a:solidFill>
              </a:rPr>
              <a:t>Activities </a:t>
            </a:r>
            <a:endParaRPr lang="en-US" sz="2400" b="1" u="sng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76800" y="2133600"/>
            <a:ext cx="2895600" cy="7078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white"/>
                </a:solidFill>
              </a:rPr>
              <a:t>Sugar Test  &amp;  B.P Test, </a:t>
            </a:r>
            <a:r>
              <a:rPr lang="en-US" sz="2000" dirty="0" smtClean="0">
                <a:solidFill>
                  <a:prstClr val="white"/>
                </a:solidFill>
              </a:rPr>
              <a:t>Osteoporosis </a:t>
            </a:r>
            <a:endParaRPr lang="en-US" sz="2000" dirty="0">
              <a:solidFill>
                <a:prstClr val="white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800600" y="3048000"/>
            <a:ext cx="3048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53000" y="30480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Outcome From HOK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53000" y="3417332"/>
            <a:ext cx="2743200" cy="1815882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We found that every 1/10 people were suffering from </a:t>
            </a:r>
            <a:r>
              <a:rPr lang="en-US" sz="1600" dirty="0" smtClean="0">
                <a:solidFill>
                  <a:prstClr val="black"/>
                </a:solidFill>
              </a:rPr>
              <a:t>diabetes, </a:t>
            </a:r>
            <a:r>
              <a:rPr lang="en-US" sz="1600" dirty="0">
                <a:solidFill>
                  <a:prstClr val="black"/>
                </a:solidFill>
              </a:rPr>
              <a:t>2/10 were suffering from hypertension, 4/10 were suffering from </a:t>
            </a:r>
            <a:r>
              <a:rPr lang="en-US" sz="1600" dirty="0" smtClean="0">
                <a:solidFill>
                  <a:prstClr val="black"/>
                </a:solidFill>
              </a:rPr>
              <a:t>asthma, </a:t>
            </a:r>
            <a:r>
              <a:rPr lang="en-US" sz="1600" dirty="0">
                <a:solidFill>
                  <a:prstClr val="black"/>
                </a:solidFill>
              </a:rPr>
              <a:t>8/10 were suffering from </a:t>
            </a:r>
            <a:r>
              <a:rPr lang="en-US" sz="1600" dirty="0" smtClean="0">
                <a:solidFill>
                  <a:prstClr val="black"/>
                </a:solidFill>
              </a:rPr>
              <a:t>Osteoporosis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24800" y="1676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Next Step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59969" y="2570947"/>
            <a:ext cx="1981200" cy="255454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white"/>
                </a:solidFill>
              </a:rPr>
              <a:t>Osteoporosis victims </a:t>
            </a:r>
            <a:r>
              <a:rPr lang="en-US" sz="2000" dirty="0">
                <a:solidFill>
                  <a:prstClr val="white"/>
                </a:solidFill>
              </a:rPr>
              <a:t>were advised to spend time in sun in morning and evening, </a:t>
            </a:r>
            <a:r>
              <a:rPr lang="en-US" sz="2000" dirty="0" smtClean="0">
                <a:solidFill>
                  <a:prstClr val="white"/>
                </a:solidFill>
              </a:rPr>
              <a:t>Asthma </a:t>
            </a:r>
            <a:r>
              <a:rPr lang="en-US" sz="2000" dirty="0">
                <a:solidFill>
                  <a:prstClr val="white"/>
                </a:solidFill>
              </a:rPr>
              <a:t>were advised to avoid dust.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1346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Positive Points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140462" y="2570946"/>
            <a:ext cx="1752600" cy="22467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People listened our </a:t>
            </a:r>
            <a:r>
              <a:rPr lang="en-US" sz="2000" dirty="0" smtClean="0">
                <a:solidFill>
                  <a:prstClr val="black"/>
                </a:solidFill>
              </a:rPr>
              <a:t>advised </a:t>
            </a:r>
            <a:r>
              <a:rPr lang="en-US" sz="2000" dirty="0">
                <a:solidFill>
                  <a:prstClr val="black"/>
                </a:solidFill>
              </a:rPr>
              <a:t>very seriously and promised to follow the instruction of the doctor.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4800" y="5257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Expenses with Breakups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1000" y="5638800"/>
            <a:ext cx="2743200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Doctor : 3 X 2500 = </a:t>
            </a:r>
            <a:r>
              <a:rPr lang="en-US" sz="1600" dirty="0" smtClean="0">
                <a:solidFill>
                  <a:prstClr val="black"/>
                </a:solidFill>
              </a:rPr>
              <a:t>7500</a:t>
            </a:r>
          </a:p>
          <a:p>
            <a:r>
              <a:rPr lang="en-US" sz="1600" dirty="0">
                <a:solidFill>
                  <a:prstClr val="black"/>
                </a:solidFill>
              </a:rPr>
              <a:t>Sugar : 162 x 130 = </a:t>
            </a:r>
            <a:r>
              <a:rPr lang="en-US" sz="1600" dirty="0" smtClean="0">
                <a:solidFill>
                  <a:prstClr val="black"/>
                </a:solidFill>
              </a:rPr>
              <a:t>21,060</a:t>
            </a:r>
          </a:p>
          <a:p>
            <a:r>
              <a:rPr lang="en-US" sz="1600" dirty="0">
                <a:solidFill>
                  <a:prstClr val="black"/>
                </a:solidFill>
              </a:rPr>
              <a:t>BP test : 167 x 20 =  3,340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05200" y="5715001"/>
            <a:ext cx="2209800" cy="523220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prstClr val="black"/>
                </a:solidFill>
              </a:rPr>
              <a:t>SpO2 : 158 x 40  =  </a:t>
            </a:r>
            <a:r>
              <a:rPr lang="pl-PL" sz="1400" dirty="0" smtClean="0">
                <a:solidFill>
                  <a:prstClr val="black"/>
                </a:solidFill>
              </a:rPr>
              <a:t>6,320</a:t>
            </a:r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wages &amp; TADA = 1,584</a:t>
            </a:r>
            <a:endParaRPr lang="en-US" sz="1400" dirty="0" smtClean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43600" y="5867400"/>
            <a:ext cx="22860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prstClr val="white"/>
                </a:solidFill>
              </a:rPr>
              <a:t>Total = </a:t>
            </a:r>
            <a:r>
              <a:rPr lang="en-US" sz="2400" b="1" u="sng" dirty="0">
                <a:solidFill>
                  <a:prstClr val="white"/>
                </a:solidFill>
              </a:rPr>
              <a:t>39,804</a:t>
            </a:r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8573294" y="6057900"/>
            <a:ext cx="1294606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525000" y="54102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Total Manpower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448800" y="5791200"/>
            <a:ext cx="236220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Doctors                : 3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Employee of HOK : 3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Volunteers             : </a:t>
            </a:r>
            <a:r>
              <a:rPr lang="en-US" sz="1600" dirty="0">
                <a:solidFill>
                  <a:prstClr val="black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xmlns="" val="4120444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700" b="1" dirty="0" smtClean="0">
                <a:solidFill>
                  <a:srgbClr val="C00000"/>
                </a:solidFill>
              </a:rPr>
              <a:t>05-Oct-2016</a:t>
            </a:r>
            <a:r>
              <a:rPr lang="en-US" dirty="0" smtClean="0"/>
              <a:t> </a:t>
            </a:r>
            <a:r>
              <a:rPr lang="en-US" sz="3600" b="1" dirty="0">
                <a:solidFill>
                  <a:srgbClr val="0070C0"/>
                </a:solidFill>
              </a:rPr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Tarkulha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</a:rPr>
              <a:t>Camp, Gorakhpur)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11811000" cy="502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2400" y="5334000"/>
            <a:ext cx="11811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86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972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9824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81160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2400" y="2971800"/>
            <a:ext cx="2362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1676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Sponsor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4431" y="2151185"/>
            <a:ext cx="1295400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Self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3048000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Visited Doctors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800" y="3505200"/>
            <a:ext cx="2133600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DR. B.N </a:t>
            </a:r>
            <a:r>
              <a:rPr lang="en-US" dirty="0" err="1" smtClean="0">
                <a:solidFill>
                  <a:prstClr val="black"/>
                </a:solidFill>
              </a:rPr>
              <a:t>Agrawal</a:t>
            </a:r>
            <a:endParaRPr lang="en-US" dirty="0" smtClean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prstClr val="black"/>
                </a:solidFill>
              </a:rPr>
              <a:t>DR</a:t>
            </a:r>
            <a:r>
              <a:rPr lang="en-US" dirty="0">
                <a:solidFill>
                  <a:prstClr val="black"/>
                </a:solidFill>
              </a:rPr>
              <a:t>. </a:t>
            </a:r>
            <a:r>
              <a:rPr lang="en-US" dirty="0" err="1">
                <a:solidFill>
                  <a:prstClr val="black"/>
                </a:solidFill>
              </a:rPr>
              <a:t>Nadeem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Arshad</a:t>
            </a:r>
            <a:endParaRPr lang="en-US" dirty="0" smtClean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prstClr val="black"/>
                </a:solidFill>
              </a:rPr>
              <a:t>DR</a:t>
            </a:r>
            <a:r>
              <a:rPr lang="en-US" dirty="0">
                <a:solidFill>
                  <a:prstClr val="black"/>
                </a:solidFill>
              </a:rPr>
              <a:t>. </a:t>
            </a:r>
            <a:r>
              <a:rPr lang="en-US" dirty="0" err="1">
                <a:solidFill>
                  <a:prstClr val="black"/>
                </a:solidFill>
              </a:rPr>
              <a:t>Akhilesh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Verma</a:t>
            </a:r>
            <a:r>
              <a:rPr lang="en-US" dirty="0">
                <a:solidFill>
                  <a:prstClr val="black"/>
                </a:solidFill>
              </a:rPr>
              <a:t>(MD)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514600" y="2743200"/>
            <a:ext cx="2286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43200" y="175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No. Of Families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35569" y="2209800"/>
            <a:ext cx="838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113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14600" y="2743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General Observation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0800" y="3733800"/>
            <a:ext cx="2133600" cy="1200329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Asthma, Sugar, Hypertension, </a:t>
            </a:r>
            <a:r>
              <a:rPr lang="en-US" sz="2400" dirty="0" smtClean="0">
                <a:solidFill>
                  <a:prstClr val="black"/>
                </a:solidFill>
              </a:rPr>
              <a:t>Osteoporosis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86400" y="1676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prstClr val="black"/>
                </a:solidFill>
              </a:rPr>
              <a:t>Activities </a:t>
            </a:r>
            <a:endParaRPr lang="en-US" sz="2400" b="1" u="sng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76800" y="2133600"/>
            <a:ext cx="2895600" cy="7078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white"/>
                </a:solidFill>
              </a:rPr>
              <a:t>Sugar Test  &amp;  B.P Test, </a:t>
            </a:r>
            <a:r>
              <a:rPr lang="en-US" sz="2000" dirty="0" smtClean="0">
                <a:solidFill>
                  <a:prstClr val="white"/>
                </a:solidFill>
              </a:rPr>
              <a:t>Osteoporosis</a:t>
            </a:r>
            <a:endParaRPr lang="en-US" sz="2000" dirty="0">
              <a:solidFill>
                <a:prstClr val="white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800600" y="3048000"/>
            <a:ext cx="3048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53000" y="30480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Outcome From HOK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53000" y="3417332"/>
            <a:ext cx="2743200" cy="1815882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We found that every 1/10 people were suffering from </a:t>
            </a:r>
            <a:r>
              <a:rPr lang="en-US" sz="1600" dirty="0" smtClean="0">
                <a:solidFill>
                  <a:prstClr val="black"/>
                </a:solidFill>
              </a:rPr>
              <a:t>diabetics, </a:t>
            </a:r>
            <a:r>
              <a:rPr lang="en-US" sz="1600" dirty="0">
                <a:solidFill>
                  <a:prstClr val="black"/>
                </a:solidFill>
              </a:rPr>
              <a:t>2/10 were suffering from hypertension, 4/10 were suffering from </a:t>
            </a:r>
            <a:r>
              <a:rPr lang="en-US" sz="1600" dirty="0" smtClean="0">
                <a:solidFill>
                  <a:prstClr val="black"/>
                </a:solidFill>
              </a:rPr>
              <a:t>asthma, </a:t>
            </a:r>
            <a:r>
              <a:rPr lang="en-US" sz="1600" dirty="0">
                <a:solidFill>
                  <a:prstClr val="black"/>
                </a:solidFill>
              </a:rPr>
              <a:t>8/10 were suffering from </a:t>
            </a:r>
            <a:r>
              <a:rPr lang="en-US" sz="1600" dirty="0" smtClean="0">
                <a:solidFill>
                  <a:prstClr val="black"/>
                </a:solidFill>
              </a:rPr>
              <a:t>Osteoporosis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24800" y="1676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Next Step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59969" y="2570947"/>
            <a:ext cx="1981200" cy="255454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white"/>
                </a:solidFill>
              </a:rPr>
              <a:t>Osteoporosis victims </a:t>
            </a:r>
            <a:r>
              <a:rPr lang="en-US" sz="2000" dirty="0">
                <a:solidFill>
                  <a:prstClr val="white"/>
                </a:solidFill>
              </a:rPr>
              <a:t>were advised to spend time in sun in morning and evening, </a:t>
            </a:r>
            <a:r>
              <a:rPr lang="en-US" sz="2000" dirty="0" smtClean="0">
                <a:solidFill>
                  <a:prstClr val="white"/>
                </a:solidFill>
              </a:rPr>
              <a:t>Asthma </a:t>
            </a:r>
            <a:r>
              <a:rPr lang="en-US" sz="2000" dirty="0">
                <a:solidFill>
                  <a:prstClr val="white"/>
                </a:solidFill>
              </a:rPr>
              <a:t>were advised to avoid dust.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1346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Positive Points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210800" y="2570947"/>
            <a:ext cx="1752600" cy="22467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People listened our </a:t>
            </a:r>
            <a:r>
              <a:rPr lang="en-US" sz="2000" dirty="0" smtClean="0">
                <a:solidFill>
                  <a:prstClr val="black"/>
                </a:solidFill>
              </a:rPr>
              <a:t>advised </a:t>
            </a:r>
            <a:r>
              <a:rPr lang="en-US" sz="2000" dirty="0">
                <a:solidFill>
                  <a:prstClr val="black"/>
                </a:solidFill>
              </a:rPr>
              <a:t>very seriously and promised to follow the instruction of the doctor.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4800" y="5257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Expenses with Breakups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1000" y="5638800"/>
            <a:ext cx="2743200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Doctor : 3 X 2500 = </a:t>
            </a:r>
            <a:r>
              <a:rPr lang="en-US" sz="1600" dirty="0" smtClean="0">
                <a:solidFill>
                  <a:prstClr val="black"/>
                </a:solidFill>
              </a:rPr>
              <a:t>7500</a:t>
            </a:r>
          </a:p>
          <a:p>
            <a:r>
              <a:rPr lang="en-US" sz="1600" dirty="0">
                <a:solidFill>
                  <a:prstClr val="black"/>
                </a:solidFill>
              </a:rPr>
              <a:t>Sugar : 136x 130 =  </a:t>
            </a:r>
            <a:r>
              <a:rPr lang="en-US" sz="1600" dirty="0" smtClean="0">
                <a:solidFill>
                  <a:prstClr val="black"/>
                </a:solidFill>
              </a:rPr>
              <a:t>17,680</a:t>
            </a:r>
          </a:p>
          <a:p>
            <a:r>
              <a:rPr lang="en-US" sz="1600" dirty="0">
                <a:solidFill>
                  <a:prstClr val="black"/>
                </a:solidFill>
              </a:rPr>
              <a:t>BP test : 139 x 20 =  2,780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05200" y="5715001"/>
            <a:ext cx="2209800" cy="523220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prstClr val="black"/>
                </a:solidFill>
              </a:rPr>
              <a:t>SpO2 : 128 x 40  =  </a:t>
            </a:r>
            <a:r>
              <a:rPr lang="pl-PL" sz="1400" dirty="0" smtClean="0">
                <a:solidFill>
                  <a:prstClr val="black"/>
                </a:solidFill>
              </a:rPr>
              <a:t>5,120</a:t>
            </a:r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wages &amp; TADA = 1,800</a:t>
            </a:r>
            <a:endParaRPr lang="en-US" sz="1400" dirty="0" smtClean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43600" y="5867400"/>
            <a:ext cx="22860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prstClr val="white"/>
                </a:solidFill>
              </a:rPr>
              <a:t>Total = </a:t>
            </a:r>
            <a:r>
              <a:rPr lang="en-US" sz="2400" b="1" u="sng" dirty="0">
                <a:solidFill>
                  <a:prstClr val="white"/>
                </a:solidFill>
              </a:rPr>
              <a:t>34,880</a:t>
            </a:r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8573294" y="6057900"/>
            <a:ext cx="1294606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525000" y="54102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Total Manpower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448800" y="5791200"/>
            <a:ext cx="236220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Doctors                : 3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Employee of HOK : 6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Volunteers             : </a:t>
            </a:r>
            <a:r>
              <a:rPr lang="en-US" sz="1600" dirty="0">
                <a:solidFill>
                  <a:prstClr val="black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xmlns="" val="2227210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700" b="1" dirty="0" smtClean="0">
                <a:solidFill>
                  <a:srgbClr val="C00000"/>
                </a:solidFill>
              </a:rPr>
              <a:t>04-Oct-2016</a:t>
            </a:r>
            <a:r>
              <a:rPr lang="en-US" dirty="0" smtClean="0"/>
              <a:t> </a:t>
            </a:r>
            <a:r>
              <a:rPr lang="en-US" sz="3600" b="1" dirty="0" smtClean="0">
                <a:solidFill>
                  <a:srgbClr val="0070C0"/>
                </a:solidFill>
              </a:rPr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Tarkulha</a:t>
            </a:r>
            <a:r>
              <a:rPr lang="en-US" sz="3600" b="1" dirty="0">
                <a:solidFill>
                  <a:srgbClr val="0070C0"/>
                </a:solidFill>
              </a:rPr>
              <a:t> Camp, Gorakhpur</a:t>
            </a:r>
            <a:r>
              <a:rPr lang="en-US" sz="3600" b="1" dirty="0" smtClean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11811000" cy="502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2400" y="5334000"/>
            <a:ext cx="11811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86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972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9824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81160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2400" y="2971800"/>
            <a:ext cx="2362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1676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Sponsor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500" y="2151185"/>
            <a:ext cx="1447800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Self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3048000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Visited Doctors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800" y="3505200"/>
            <a:ext cx="2133600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DR. B.N </a:t>
            </a:r>
            <a:r>
              <a:rPr lang="en-US" dirty="0" err="1">
                <a:solidFill>
                  <a:prstClr val="black"/>
                </a:solidFill>
              </a:rPr>
              <a:t>Agrawal</a:t>
            </a:r>
            <a:endParaRPr lang="en-US" dirty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DR. </a:t>
            </a:r>
            <a:r>
              <a:rPr lang="en-US" dirty="0" err="1">
                <a:solidFill>
                  <a:prstClr val="black"/>
                </a:solidFill>
              </a:rPr>
              <a:t>Nadeem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Arshad</a:t>
            </a:r>
            <a:endParaRPr lang="en-US" dirty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DR. </a:t>
            </a:r>
            <a:r>
              <a:rPr lang="en-US" dirty="0" err="1">
                <a:solidFill>
                  <a:prstClr val="black"/>
                </a:solidFill>
              </a:rPr>
              <a:t>Akhilesh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Verma</a:t>
            </a:r>
            <a:r>
              <a:rPr lang="en-US" dirty="0">
                <a:solidFill>
                  <a:prstClr val="black"/>
                </a:solidFill>
              </a:rPr>
              <a:t>(MD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514600" y="2743200"/>
            <a:ext cx="2286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43200" y="175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No. Of Families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24200" y="2209800"/>
            <a:ext cx="838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107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14600" y="2743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General Observation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0800" y="3733800"/>
            <a:ext cx="2133600" cy="1200329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Asthma, Sugar, Hypertension, </a:t>
            </a:r>
            <a:r>
              <a:rPr lang="en-US" sz="2400" dirty="0" smtClean="0">
                <a:solidFill>
                  <a:prstClr val="black"/>
                </a:solidFill>
              </a:rPr>
              <a:t>Osteoporosis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86400" y="1676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prstClr val="black"/>
                </a:solidFill>
              </a:rPr>
              <a:t>Activities </a:t>
            </a:r>
            <a:endParaRPr lang="en-US" sz="2400" b="1" u="sng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76800" y="2133600"/>
            <a:ext cx="2895600" cy="7078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white"/>
                </a:solidFill>
              </a:rPr>
              <a:t>Sugar Test  &amp;  B.P Test, </a:t>
            </a:r>
            <a:r>
              <a:rPr lang="en-US" sz="2000" dirty="0" smtClean="0">
                <a:solidFill>
                  <a:prstClr val="white"/>
                </a:solidFill>
              </a:rPr>
              <a:t>Osteoporosis</a:t>
            </a:r>
            <a:endParaRPr lang="en-US" sz="2000" dirty="0">
              <a:solidFill>
                <a:prstClr val="white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800600" y="3048000"/>
            <a:ext cx="3048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53000" y="30480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Outcome From HOK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53000" y="3417332"/>
            <a:ext cx="2743200" cy="1815882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We found that every 1/10 people were suffering from diabetics, 2/10 were suffering from hypertension, 4/10 were suffering from asthma, 8/10 were suffering from </a:t>
            </a:r>
            <a:r>
              <a:rPr lang="en-US" sz="1600" dirty="0" smtClean="0">
                <a:solidFill>
                  <a:prstClr val="black"/>
                </a:solidFill>
              </a:rPr>
              <a:t>Osteoporosis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24800" y="1676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Next Step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59969" y="2570947"/>
            <a:ext cx="1981200" cy="255454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</a:rPr>
              <a:t>Osteoporosis victims were advised to spend time in sun in morning and evening, Asthma were advised to avoid dust</a:t>
            </a:r>
            <a:r>
              <a:rPr lang="en-US" sz="2000" dirty="0" smtClean="0">
                <a:solidFill>
                  <a:prstClr val="white"/>
                </a:solidFill>
              </a:rPr>
              <a:t>.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346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Positive Points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134600" y="2610415"/>
            <a:ext cx="1752600" cy="22467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People listened our advised very seriously and promised to follow the instruction of the doctor</a:t>
            </a:r>
            <a:r>
              <a:rPr lang="en-US" sz="2000" dirty="0" smtClean="0">
                <a:solidFill>
                  <a:prstClr val="black"/>
                </a:solidFill>
              </a:rPr>
              <a:t>.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4800" y="5257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Expenses with Breakups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1000" y="5638800"/>
            <a:ext cx="2743200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Doctor : 3 X 2500 = </a:t>
            </a:r>
            <a:r>
              <a:rPr lang="en-US" sz="1600" dirty="0" smtClean="0">
                <a:solidFill>
                  <a:prstClr val="black"/>
                </a:solidFill>
              </a:rPr>
              <a:t>7500</a:t>
            </a:r>
          </a:p>
          <a:p>
            <a:r>
              <a:rPr lang="en-US" sz="1600" dirty="0">
                <a:solidFill>
                  <a:prstClr val="black"/>
                </a:solidFill>
              </a:rPr>
              <a:t>Sugar : 131x 130 =  </a:t>
            </a:r>
            <a:r>
              <a:rPr lang="en-US" sz="1600" dirty="0" smtClean="0">
                <a:solidFill>
                  <a:prstClr val="black"/>
                </a:solidFill>
              </a:rPr>
              <a:t>17,030</a:t>
            </a:r>
          </a:p>
          <a:p>
            <a:r>
              <a:rPr lang="en-US" sz="1600" dirty="0">
                <a:solidFill>
                  <a:prstClr val="black"/>
                </a:solidFill>
              </a:rPr>
              <a:t>BP test : 127 x 20 =  2,540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05200" y="5715001"/>
            <a:ext cx="2209800" cy="523220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prstClr val="black"/>
                </a:solidFill>
              </a:rPr>
              <a:t>SpO2 : 123 x 40  =  </a:t>
            </a:r>
            <a:r>
              <a:rPr lang="pl-PL" sz="1400" dirty="0" smtClean="0">
                <a:solidFill>
                  <a:prstClr val="black"/>
                </a:solidFill>
              </a:rPr>
              <a:t>4,920</a:t>
            </a:r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wages &amp; TADA = 1,638</a:t>
            </a:r>
            <a:endParaRPr lang="en-US" sz="1400" dirty="0" smtClean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43600" y="5867400"/>
            <a:ext cx="22860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prstClr val="white"/>
                </a:solidFill>
              </a:rPr>
              <a:t>Total = </a:t>
            </a:r>
            <a:r>
              <a:rPr lang="en-US" sz="2400" b="1" u="sng" dirty="0">
                <a:solidFill>
                  <a:prstClr val="white"/>
                </a:solidFill>
              </a:rPr>
              <a:t>33,628</a:t>
            </a:r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8573294" y="6057900"/>
            <a:ext cx="1294606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525000" y="54102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Total Manpower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448800" y="5791200"/>
            <a:ext cx="236220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Doctors                : 3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Employee of HOK : 5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Volunteers             : 8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7210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 smtClean="0">
                <a:solidFill>
                  <a:srgbClr val="C00000"/>
                </a:solidFill>
              </a:rPr>
              <a:t>23-Jan-2017</a:t>
            </a:r>
            <a:r>
              <a:rPr lang="en-US" dirty="0" smtClean="0"/>
              <a:t> </a:t>
            </a:r>
            <a:r>
              <a:rPr lang="en-US" sz="3600" b="1" dirty="0" smtClean="0">
                <a:solidFill>
                  <a:srgbClr val="0070C0"/>
                </a:solidFill>
              </a:rPr>
              <a:t>(</a:t>
            </a:r>
            <a:r>
              <a:rPr lang="en-US" sz="3600" b="1" dirty="0" err="1" smtClean="0">
                <a:solidFill>
                  <a:srgbClr val="0070C0"/>
                </a:solidFill>
              </a:rPr>
              <a:t>Katya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Fazilnagar</a:t>
            </a:r>
            <a:r>
              <a:rPr lang="en-US" sz="3600" b="1" dirty="0" smtClean="0">
                <a:solidFill>
                  <a:srgbClr val="0070C0"/>
                </a:solidFill>
              </a:rPr>
              <a:t>, </a:t>
            </a:r>
            <a:r>
              <a:rPr lang="en-US" sz="3600" b="1" dirty="0" err="1" smtClean="0">
                <a:solidFill>
                  <a:srgbClr val="0070C0"/>
                </a:solidFill>
              </a:rPr>
              <a:t>Kushinagar</a:t>
            </a:r>
            <a:r>
              <a:rPr lang="en-US" sz="3600" b="1" dirty="0" smtClean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11811000" cy="502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2400" y="5334000"/>
            <a:ext cx="11811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86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972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9824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81160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2400" y="2971800"/>
            <a:ext cx="2362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1676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Sponsor</a:t>
            </a:r>
            <a:endParaRPr lang="en-US" sz="2000" b="1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228600" y="2209800"/>
            <a:ext cx="21336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Happy Dental Clinic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3048000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Visited Doctors</a:t>
            </a:r>
            <a:endParaRPr lang="en-US" b="1" u="sng" dirty="0"/>
          </a:p>
        </p:txBody>
      </p:sp>
      <p:sp>
        <p:nvSpPr>
          <p:cNvPr id="38" name="TextBox 37"/>
          <p:cNvSpPr txBox="1"/>
          <p:nvPr/>
        </p:nvSpPr>
        <p:spPr>
          <a:xfrm>
            <a:off x="304800" y="3505200"/>
            <a:ext cx="2133600" cy="1754326"/>
          </a:xfrm>
          <a:prstGeom prst="rect">
            <a:avLst/>
          </a:prstGeom>
          <a:solidFill>
            <a:srgbClr val="00FF99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Dr. </a:t>
            </a:r>
            <a:r>
              <a:rPr lang="en-US" dirty="0" err="1" smtClean="0"/>
              <a:t>Chandan</a:t>
            </a:r>
            <a:r>
              <a:rPr lang="en-US" dirty="0" smtClean="0"/>
              <a:t> Kumar (BDS)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Dr. </a:t>
            </a:r>
            <a:r>
              <a:rPr lang="en-US" dirty="0" err="1" smtClean="0"/>
              <a:t>Samajul</a:t>
            </a:r>
            <a:r>
              <a:rPr lang="en-US" dirty="0" smtClean="0"/>
              <a:t> </a:t>
            </a:r>
            <a:r>
              <a:rPr lang="en-US" dirty="0" err="1" smtClean="0"/>
              <a:t>Haque</a:t>
            </a:r>
            <a:r>
              <a:rPr lang="en-US" dirty="0" smtClean="0"/>
              <a:t> (M.D)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Dr. </a:t>
            </a:r>
            <a:r>
              <a:rPr lang="en-US" dirty="0" err="1" smtClean="0"/>
              <a:t>Shakeel</a:t>
            </a:r>
            <a:r>
              <a:rPr lang="en-US" dirty="0" smtClean="0"/>
              <a:t> Ahmad </a:t>
            </a:r>
            <a:r>
              <a:rPr lang="en-US" dirty="0" err="1" smtClean="0"/>
              <a:t>Ansari</a:t>
            </a:r>
            <a:r>
              <a:rPr lang="en-US" dirty="0" smtClean="0"/>
              <a:t> (MS)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2514600" y="2743200"/>
            <a:ext cx="2286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43200" y="175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No. Of Families </a:t>
            </a:r>
            <a:endParaRPr lang="en-US" b="1" u="sng" dirty="0"/>
          </a:p>
        </p:txBody>
      </p:sp>
      <p:sp>
        <p:nvSpPr>
          <p:cNvPr id="42" name="TextBox 41"/>
          <p:cNvSpPr txBox="1"/>
          <p:nvPr/>
        </p:nvSpPr>
        <p:spPr>
          <a:xfrm>
            <a:off x="3124200" y="2209800"/>
            <a:ext cx="838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79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514600" y="2743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General Observation</a:t>
            </a:r>
            <a:endParaRPr lang="en-US" b="1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2590800" y="3733800"/>
            <a:ext cx="2133600" cy="13234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Awareness for Sugar, Blood pressure &amp; Dental Problems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5486400" y="1676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Activities </a:t>
            </a:r>
            <a:endParaRPr lang="en-US" sz="2400" b="1" u="sng" dirty="0"/>
          </a:p>
        </p:txBody>
      </p:sp>
      <p:sp>
        <p:nvSpPr>
          <p:cNvPr id="47" name="TextBox 46"/>
          <p:cNvSpPr txBox="1"/>
          <p:nvPr/>
        </p:nvSpPr>
        <p:spPr>
          <a:xfrm>
            <a:off x="4876800" y="2133600"/>
            <a:ext cx="2895600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Sugar Test, B.P Test, Dental Checkup by Specialist 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800600" y="3048000"/>
            <a:ext cx="3048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53000" y="30480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Outcome From HOK</a:t>
            </a:r>
            <a:endParaRPr lang="en-US" sz="2000" b="1" u="sng" dirty="0"/>
          </a:p>
        </p:txBody>
      </p:sp>
      <p:sp>
        <p:nvSpPr>
          <p:cNvPr id="51" name="TextBox 50"/>
          <p:cNvSpPr txBox="1"/>
          <p:nvPr/>
        </p:nvSpPr>
        <p:spPr>
          <a:xfrm>
            <a:off x="5029200" y="3657600"/>
            <a:ext cx="2743200" cy="163121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We Found more than 30 people was at risk sugar disease, and 70 people where suffering from cavity problem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7924800" y="1676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Next Step</a:t>
            </a:r>
            <a:endParaRPr lang="en-US" sz="2000" b="1" u="sng" dirty="0"/>
          </a:p>
        </p:txBody>
      </p:sp>
      <p:sp>
        <p:nvSpPr>
          <p:cNvPr id="53" name="TextBox 52"/>
          <p:cNvSpPr txBox="1"/>
          <p:nvPr/>
        </p:nvSpPr>
        <p:spPr>
          <a:xfrm>
            <a:off x="7924800" y="2286000"/>
            <a:ext cx="198120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We suggest them some General Physician for further treatment &amp; t &amp; Make proper follow-up for them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346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Positive Points </a:t>
            </a:r>
            <a:endParaRPr lang="en-US" b="1" u="sng" dirty="0"/>
          </a:p>
        </p:txBody>
      </p:sp>
      <p:sp>
        <p:nvSpPr>
          <p:cNvPr id="55" name="TextBox 54"/>
          <p:cNvSpPr txBox="1"/>
          <p:nvPr/>
        </p:nvSpPr>
        <p:spPr>
          <a:xfrm>
            <a:off x="10134600" y="3048000"/>
            <a:ext cx="1752600" cy="22467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They were Suffering with various disease and even they were not aware about  their problems 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304800" y="5257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Expenses with Breakups</a:t>
            </a:r>
            <a:endParaRPr lang="en-US" sz="2000" b="1" u="sng" dirty="0"/>
          </a:p>
        </p:txBody>
      </p:sp>
      <p:sp>
        <p:nvSpPr>
          <p:cNvPr id="59" name="TextBox 58"/>
          <p:cNvSpPr txBox="1"/>
          <p:nvPr/>
        </p:nvSpPr>
        <p:spPr>
          <a:xfrm>
            <a:off x="381000" y="5638800"/>
            <a:ext cx="2743200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Doctors :  3*5000= 15000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B.P        : 20*300 = 6000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Sugar     : 100*130= 13000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6600" y="5715001"/>
            <a:ext cx="2438400" cy="61555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Dental</a:t>
            </a:r>
            <a:r>
              <a:rPr lang="en-US" sz="1600" dirty="0" smtClean="0">
                <a:solidFill>
                  <a:schemeClr val="bg1"/>
                </a:solidFill>
              </a:rPr>
              <a:t> : 600*80= 48000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Wages   :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943600" y="5867400"/>
            <a:ext cx="22860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bg1"/>
                </a:solidFill>
              </a:rPr>
              <a:t>Total = 82,000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8573294" y="6057900"/>
            <a:ext cx="1294606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525000" y="54102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Total Manpower </a:t>
            </a:r>
            <a:endParaRPr lang="en-US" b="1" u="sng" dirty="0"/>
          </a:p>
        </p:txBody>
      </p:sp>
      <p:sp>
        <p:nvSpPr>
          <p:cNvPr id="66" name="TextBox 65"/>
          <p:cNvSpPr txBox="1"/>
          <p:nvPr/>
        </p:nvSpPr>
        <p:spPr>
          <a:xfrm>
            <a:off x="9448800" y="5791200"/>
            <a:ext cx="236220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/>
              <a:t>Doctors                : 3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Employee of HOK : 5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Volunteers             : 13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700" b="1" dirty="0" smtClean="0">
                <a:solidFill>
                  <a:srgbClr val="C00000"/>
                </a:solidFill>
              </a:rPr>
              <a:t>21-march-2016</a:t>
            </a:r>
            <a:r>
              <a:rPr lang="en-US" dirty="0" smtClean="0"/>
              <a:t> </a:t>
            </a:r>
            <a:r>
              <a:rPr lang="en-US" sz="3600" b="1" dirty="0">
                <a:solidFill>
                  <a:srgbClr val="0070C0"/>
                </a:solidFill>
              </a:rPr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Annadnagar</a:t>
            </a:r>
            <a:r>
              <a:rPr lang="en-US" sz="3600" b="1" dirty="0">
                <a:solidFill>
                  <a:srgbClr val="0070C0"/>
                </a:solidFill>
              </a:rPr>
              <a:t> (</a:t>
            </a:r>
            <a:r>
              <a:rPr lang="en-US" sz="3600" b="1" dirty="0" err="1">
                <a:solidFill>
                  <a:srgbClr val="0070C0"/>
                </a:solidFill>
              </a:rPr>
              <a:t>Pharenda</a:t>
            </a:r>
            <a:r>
              <a:rPr lang="en-US" sz="3600" b="1" dirty="0">
                <a:solidFill>
                  <a:srgbClr val="0070C0"/>
                </a:solidFill>
              </a:rPr>
              <a:t>))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11811000" cy="502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2400" y="5334000"/>
            <a:ext cx="11811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86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972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9824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81160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2400" y="2971800"/>
            <a:ext cx="2362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1676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Sponsor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1500" y="2105817"/>
            <a:ext cx="1447800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Self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3048000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Visited Doctors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800" y="3505200"/>
            <a:ext cx="21336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DR. AK </a:t>
            </a:r>
            <a:r>
              <a:rPr lang="en-US" dirty="0" err="1" smtClean="0">
                <a:solidFill>
                  <a:prstClr val="black"/>
                </a:solidFill>
              </a:rPr>
              <a:t>Tripathi</a:t>
            </a:r>
            <a:r>
              <a:rPr lang="en-US" dirty="0" smtClean="0">
                <a:solidFill>
                  <a:prstClr val="black"/>
                </a:solidFill>
              </a:rPr>
              <a:t>(MD)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prstClr val="black"/>
                </a:solidFill>
              </a:rPr>
              <a:t>DR</a:t>
            </a:r>
            <a:r>
              <a:rPr lang="en-US" dirty="0">
                <a:solidFill>
                  <a:prstClr val="black"/>
                </a:solidFill>
              </a:rPr>
              <a:t>. </a:t>
            </a:r>
            <a:r>
              <a:rPr lang="en-US" dirty="0" err="1">
                <a:solidFill>
                  <a:prstClr val="black"/>
                </a:solidFill>
              </a:rPr>
              <a:t>Preeti</a:t>
            </a:r>
            <a:r>
              <a:rPr lang="en-US" dirty="0">
                <a:solidFill>
                  <a:prstClr val="black"/>
                </a:solidFill>
              </a:rPr>
              <a:t> Singh(ODS &amp; </a:t>
            </a:r>
            <a:r>
              <a:rPr lang="en-US" dirty="0" smtClean="0">
                <a:solidFill>
                  <a:prstClr val="black"/>
                </a:solidFill>
              </a:rPr>
              <a:t>GYNE)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prstClr val="black"/>
                </a:solidFill>
              </a:rPr>
              <a:t>DR</a:t>
            </a:r>
            <a:r>
              <a:rPr lang="en-US" dirty="0">
                <a:solidFill>
                  <a:prstClr val="black"/>
                </a:solidFill>
              </a:rPr>
              <a:t>. C.V Singh(MD)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514600" y="2743200"/>
            <a:ext cx="2286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43200" y="175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No. Of Families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24200" y="2209800"/>
            <a:ext cx="838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150+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14600" y="2743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General Observation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0800" y="3733800"/>
            <a:ext cx="2133600" cy="1200329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Awareness For Sugar&amp; Blood Pressure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86400" y="1676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prstClr val="black"/>
                </a:solidFill>
              </a:rPr>
              <a:t>Activities </a:t>
            </a:r>
            <a:endParaRPr lang="en-US" sz="2400" b="1" u="sng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76800" y="2133600"/>
            <a:ext cx="2895600" cy="6463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Sugar Test  &amp;  B.P Test, </a:t>
            </a:r>
            <a:r>
              <a:rPr lang="en-US" dirty="0" smtClean="0">
                <a:solidFill>
                  <a:prstClr val="white"/>
                </a:solidFill>
              </a:rPr>
              <a:t>Osteoporosis, </a:t>
            </a:r>
            <a:r>
              <a:rPr lang="en-US" dirty="0">
                <a:solidFill>
                  <a:prstClr val="white"/>
                </a:solidFill>
              </a:rPr>
              <a:t>HB 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4800600" y="3048000"/>
            <a:ext cx="3048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53000" y="30480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Outcome From HOK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53000" y="3417332"/>
            <a:ext cx="2743200" cy="1477328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We found that </a:t>
            </a:r>
            <a:r>
              <a:rPr lang="en-US" dirty="0" err="1">
                <a:solidFill>
                  <a:prstClr val="black"/>
                </a:solidFill>
              </a:rPr>
              <a:t>himoglobin</a:t>
            </a:r>
            <a:r>
              <a:rPr lang="en-US" dirty="0">
                <a:solidFill>
                  <a:prstClr val="black"/>
                </a:solidFill>
              </a:rPr>
              <a:t> of young </a:t>
            </a:r>
            <a:r>
              <a:rPr lang="en-US" dirty="0" err="1">
                <a:solidFill>
                  <a:prstClr val="black"/>
                </a:solidFill>
              </a:rPr>
              <a:t>woens</a:t>
            </a:r>
            <a:r>
              <a:rPr lang="en-US" dirty="0">
                <a:solidFill>
                  <a:prstClr val="black"/>
                </a:solidFill>
              </a:rPr>
              <a:t> are </a:t>
            </a:r>
            <a:r>
              <a:rPr lang="en-US" dirty="0" err="1">
                <a:solidFill>
                  <a:prstClr val="black"/>
                </a:solidFill>
              </a:rPr>
              <a:t>toomuch</a:t>
            </a:r>
            <a:r>
              <a:rPr lang="en-US" dirty="0">
                <a:solidFill>
                  <a:prstClr val="black"/>
                </a:solidFill>
              </a:rPr>
              <a:t> low due to the birth rate of children is high &amp; period is regular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24800" y="1676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Next Step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24800" y="2302639"/>
            <a:ext cx="1981200" cy="286232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</a:rPr>
              <a:t>We suggested them proper family </a:t>
            </a:r>
            <a:r>
              <a:rPr lang="en-US" sz="2000" dirty="0" smtClean="0">
                <a:solidFill>
                  <a:prstClr val="white"/>
                </a:solidFill>
              </a:rPr>
              <a:t>planning, told </a:t>
            </a:r>
            <a:r>
              <a:rPr lang="en-US" sz="2000" dirty="0">
                <a:solidFill>
                  <a:prstClr val="white"/>
                </a:solidFill>
              </a:rPr>
              <a:t>them about the </a:t>
            </a:r>
            <a:r>
              <a:rPr lang="en-US" sz="2000" dirty="0" smtClean="0">
                <a:solidFill>
                  <a:prstClr val="white"/>
                </a:solidFill>
              </a:rPr>
              <a:t>seasonal </a:t>
            </a:r>
            <a:r>
              <a:rPr lang="en-US" sz="2000" dirty="0">
                <a:solidFill>
                  <a:prstClr val="white"/>
                </a:solidFill>
              </a:rPr>
              <a:t>foods/fruits which </a:t>
            </a:r>
            <a:r>
              <a:rPr lang="en-US" sz="2000" dirty="0" smtClean="0">
                <a:solidFill>
                  <a:prstClr val="white"/>
                </a:solidFill>
              </a:rPr>
              <a:t>increases </a:t>
            </a:r>
            <a:r>
              <a:rPr lang="en-US" sz="2000" dirty="0">
                <a:solidFill>
                  <a:prstClr val="white"/>
                </a:solidFill>
              </a:rPr>
              <a:t>the level of </a:t>
            </a:r>
            <a:r>
              <a:rPr lang="en-US" sz="2000" dirty="0" smtClean="0">
                <a:solidFill>
                  <a:prstClr val="white"/>
                </a:solidFill>
              </a:rPr>
              <a:t>hemoglobin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346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Positive Points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058400" y="2458760"/>
            <a:ext cx="1752600" cy="22467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We educated them about proper family </a:t>
            </a:r>
            <a:r>
              <a:rPr lang="en-US" sz="2000" dirty="0" smtClean="0">
                <a:solidFill>
                  <a:prstClr val="black"/>
                </a:solidFill>
              </a:rPr>
              <a:t>planning </a:t>
            </a:r>
            <a:r>
              <a:rPr lang="en-US" sz="2000" dirty="0">
                <a:solidFill>
                  <a:prstClr val="black"/>
                </a:solidFill>
              </a:rPr>
              <a:t>and regular follow up about their living style.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4800" y="5257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Expenses with Breakups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1000" y="5638800"/>
            <a:ext cx="2743200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Doctor : 3 X 2500 = </a:t>
            </a:r>
            <a:r>
              <a:rPr lang="en-US" sz="1600" dirty="0" smtClean="0">
                <a:solidFill>
                  <a:prstClr val="black"/>
                </a:solidFill>
              </a:rPr>
              <a:t>7500</a:t>
            </a:r>
          </a:p>
          <a:p>
            <a:r>
              <a:rPr lang="en-US" sz="1600" dirty="0">
                <a:solidFill>
                  <a:prstClr val="black"/>
                </a:solidFill>
              </a:rPr>
              <a:t>Sugar : 194 x 130 = </a:t>
            </a:r>
            <a:r>
              <a:rPr lang="en-US" sz="1600" dirty="0" smtClean="0">
                <a:solidFill>
                  <a:prstClr val="black"/>
                </a:solidFill>
              </a:rPr>
              <a:t>25,220</a:t>
            </a:r>
          </a:p>
          <a:p>
            <a:r>
              <a:rPr lang="en-US" sz="1600" dirty="0">
                <a:solidFill>
                  <a:prstClr val="black"/>
                </a:solidFill>
              </a:rPr>
              <a:t>BP Test : 188 x 20 = 3,760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05200" y="5715001"/>
            <a:ext cx="2781300" cy="523220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fi-FI" sz="1400" dirty="0">
                <a:solidFill>
                  <a:prstClr val="black"/>
                </a:solidFill>
              </a:rPr>
              <a:t>Osteoporisist : 126 X 40 =  </a:t>
            </a:r>
            <a:r>
              <a:rPr lang="fi-FI" sz="1400" dirty="0" smtClean="0">
                <a:solidFill>
                  <a:prstClr val="black"/>
                </a:solidFill>
              </a:rPr>
              <a:t>5,040</a:t>
            </a:r>
          </a:p>
          <a:p>
            <a:r>
              <a:rPr lang="en-US" sz="1400" dirty="0">
                <a:solidFill>
                  <a:prstClr val="black"/>
                </a:solidFill>
              </a:rPr>
              <a:t>wages &amp; TADA = 2,376</a:t>
            </a:r>
            <a:endParaRPr lang="en-US" sz="1400" dirty="0" smtClean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564923" y="5761892"/>
            <a:ext cx="22860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prstClr val="white"/>
                </a:solidFill>
              </a:rPr>
              <a:t>Total = </a:t>
            </a:r>
            <a:r>
              <a:rPr lang="en-US" sz="2400" b="1" u="sng" dirty="0">
                <a:solidFill>
                  <a:prstClr val="white"/>
                </a:solidFill>
              </a:rPr>
              <a:t> 43,896</a:t>
            </a:r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8573294" y="6057900"/>
            <a:ext cx="1294606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525000" y="54102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Total Manpower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448800" y="5791200"/>
            <a:ext cx="236220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Doctors                : 3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Employee of HOK : 6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Volunteers             : </a:t>
            </a:r>
            <a:r>
              <a:rPr lang="en-US" sz="1600" dirty="0">
                <a:solidFill>
                  <a:prstClr val="black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xmlns="" val="2227210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700" b="1" dirty="0" smtClean="0">
                <a:solidFill>
                  <a:srgbClr val="C00000"/>
                </a:solidFill>
              </a:rPr>
              <a:t>07-March-2016</a:t>
            </a:r>
            <a:r>
              <a:rPr lang="en-US" dirty="0" smtClean="0"/>
              <a:t> </a:t>
            </a:r>
            <a:r>
              <a:rPr lang="en-US" sz="3600" b="1" dirty="0" smtClean="0">
                <a:solidFill>
                  <a:srgbClr val="0070C0"/>
                </a:solidFill>
              </a:rPr>
              <a:t>(</a:t>
            </a:r>
            <a:r>
              <a:rPr lang="en-US" sz="3600" b="1" dirty="0" err="1" smtClean="0">
                <a:solidFill>
                  <a:srgbClr val="0070C0"/>
                </a:solidFill>
              </a:rPr>
              <a:t>Chauri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chaura</a:t>
            </a:r>
            <a:r>
              <a:rPr lang="en-US" sz="3600" b="1" dirty="0" smtClean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11811000" cy="502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2400" y="5334000"/>
            <a:ext cx="11811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86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972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9824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81160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2400" y="2971800"/>
            <a:ext cx="2362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1676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Sponsor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2450" y="2129263"/>
            <a:ext cx="1485900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en-US" sz="3200" dirty="0" smtClean="0">
                <a:solidFill>
                  <a:prstClr val="black"/>
                </a:solidFill>
              </a:rPr>
              <a:t>Self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3048000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Visited Doctors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800" y="3505200"/>
            <a:ext cx="21336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err="1">
                <a:solidFill>
                  <a:prstClr val="black"/>
                </a:solidFill>
              </a:rPr>
              <a:t>DR.Pawan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Padhan</a:t>
            </a:r>
            <a:endParaRPr lang="en-US" dirty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prstClr val="black"/>
                </a:solidFill>
              </a:rPr>
              <a:t>DR</a:t>
            </a:r>
            <a:r>
              <a:rPr lang="en-US" dirty="0">
                <a:solidFill>
                  <a:prstClr val="black"/>
                </a:solidFill>
              </a:rPr>
              <a:t>. Satyam </a:t>
            </a:r>
            <a:r>
              <a:rPr lang="en-US" dirty="0" err="1">
                <a:solidFill>
                  <a:prstClr val="black"/>
                </a:solidFill>
              </a:rPr>
              <a:t>Jaiswal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514600" y="2743200"/>
            <a:ext cx="2286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43200" y="175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No. Of Families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24200" y="2209800"/>
            <a:ext cx="838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50+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14600" y="2743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General Observation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0800" y="3733800"/>
            <a:ext cx="2133600" cy="1200329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Awareness For Sugar&amp; Blood Pressure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86400" y="1676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prstClr val="black"/>
                </a:solidFill>
              </a:rPr>
              <a:t>Activities </a:t>
            </a:r>
            <a:endParaRPr lang="en-US" sz="2400" b="1" u="sng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76800" y="2133600"/>
            <a:ext cx="2895600" cy="7078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white"/>
                </a:solidFill>
              </a:rPr>
              <a:t>Sugar Test  &amp;  B.P Test, ECG 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4800600" y="3048000"/>
            <a:ext cx="3048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53000" y="30480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Outcome From HOK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53000" y="3417332"/>
            <a:ext cx="2743200" cy="1477328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We found that 45 people were suffering with </a:t>
            </a:r>
            <a:r>
              <a:rPr lang="en-US" dirty="0" err="1">
                <a:solidFill>
                  <a:prstClr val="black"/>
                </a:solidFill>
              </a:rPr>
              <a:t>Sblood</a:t>
            </a:r>
            <a:r>
              <a:rPr lang="en-US" dirty="0">
                <a:solidFill>
                  <a:prstClr val="black"/>
                </a:solidFill>
              </a:rPr>
              <a:t> Pressure prob. And 32 People were </a:t>
            </a:r>
            <a:r>
              <a:rPr lang="en-US" dirty="0" err="1">
                <a:solidFill>
                  <a:prstClr val="black"/>
                </a:solidFill>
              </a:rPr>
              <a:t>sufferinig</a:t>
            </a:r>
            <a:r>
              <a:rPr lang="en-US" dirty="0">
                <a:solidFill>
                  <a:prstClr val="black"/>
                </a:solidFill>
              </a:rPr>
              <a:t> with Sugar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24800" y="1676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Next Step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59969" y="2570947"/>
            <a:ext cx="1981200" cy="255454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</a:rPr>
              <a:t>We Suggest Them some General Physician for further treatment &amp; Make proper </a:t>
            </a:r>
            <a:r>
              <a:rPr lang="en-US" sz="2000" dirty="0" err="1">
                <a:solidFill>
                  <a:prstClr val="white"/>
                </a:solidFill>
              </a:rPr>
              <a:t>followup</a:t>
            </a:r>
            <a:r>
              <a:rPr lang="en-US" sz="2000" dirty="0">
                <a:solidFill>
                  <a:prstClr val="white"/>
                </a:solidFill>
              </a:rPr>
              <a:t> for them,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1346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Positive Points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134600" y="2258896"/>
            <a:ext cx="1752600" cy="2862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High </a:t>
            </a:r>
            <a:r>
              <a:rPr lang="en-US" sz="2000" dirty="0" smtClean="0">
                <a:solidFill>
                  <a:prstClr val="black"/>
                </a:solidFill>
              </a:rPr>
              <a:t>Gathering </a:t>
            </a:r>
            <a:r>
              <a:rPr lang="en-US" sz="2000" dirty="0">
                <a:solidFill>
                  <a:prstClr val="black"/>
                </a:solidFill>
              </a:rPr>
              <a:t>of patient  along with their families, They were so much Curious about our services, 1. Mostly Test were FOC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4800" y="5257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Expenses with Breakups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1000" y="5638800"/>
            <a:ext cx="2743200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Doctor : 2X 2500 = </a:t>
            </a:r>
            <a:r>
              <a:rPr lang="en-US" sz="1600" dirty="0" smtClean="0">
                <a:solidFill>
                  <a:prstClr val="black"/>
                </a:solidFill>
              </a:rPr>
              <a:t>5000</a:t>
            </a:r>
          </a:p>
          <a:p>
            <a:r>
              <a:rPr lang="en-US" sz="1600" dirty="0">
                <a:solidFill>
                  <a:prstClr val="black"/>
                </a:solidFill>
              </a:rPr>
              <a:t>sugar : 74 x 130= </a:t>
            </a:r>
            <a:r>
              <a:rPr lang="en-US" sz="1600" dirty="0" smtClean="0">
                <a:solidFill>
                  <a:prstClr val="black"/>
                </a:solidFill>
              </a:rPr>
              <a:t>9620</a:t>
            </a:r>
          </a:p>
          <a:p>
            <a:r>
              <a:rPr lang="en-US" sz="1600" dirty="0">
                <a:solidFill>
                  <a:prstClr val="black"/>
                </a:solidFill>
              </a:rPr>
              <a:t>BP Test = 81 x 20 = 1,620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05200" y="5715001"/>
            <a:ext cx="2209800" cy="523220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ECG : 58 x 175 =  </a:t>
            </a:r>
            <a:r>
              <a:rPr lang="en-US" sz="1400" dirty="0" smtClean="0">
                <a:solidFill>
                  <a:prstClr val="black"/>
                </a:solidFill>
              </a:rPr>
              <a:t>10,150</a:t>
            </a:r>
          </a:p>
          <a:p>
            <a:r>
              <a:rPr lang="en-US" sz="1400" dirty="0">
                <a:solidFill>
                  <a:prstClr val="black"/>
                </a:solidFill>
              </a:rPr>
              <a:t>wages and TADA = 1,935</a:t>
            </a:r>
            <a:endParaRPr lang="en-US" sz="1400" dirty="0" smtClean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43600" y="5867400"/>
            <a:ext cx="22860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prstClr val="white"/>
                </a:solidFill>
              </a:rPr>
              <a:t>Total = </a:t>
            </a:r>
            <a:r>
              <a:rPr lang="en-US" sz="2400" b="1" u="sng" dirty="0">
                <a:solidFill>
                  <a:prstClr val="white"/>
                </a:solidFill>
              </a:rPr>
              <a:t>28,325</a:t>
            </a:r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8573294" y="6057900"/>
            <a:ext cx="1294606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525000" y="54102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Total Manpower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448800" y="5791200"/>
            <a:ext cx="236220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Doctors                : 2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Employee of HOK : 6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Volunteers             : 7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7210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 smtClean="0">
                <a:solidFill>
                  <a:srgbClr val="C00000"/>
                </a:solidFill>
              </a:rPr>
              <a:t>22-Jan-2017</a:t>
            </a:r>
            <a:r>
              <a:rPr lang="en-US" dirty="0" smtClean="0"/>
              <a:t> </a:t>
            </a:r>
            <a:r>
              <a:rPr lang="en-US" sz="3600" b="1" dirty="0" smtClean="0">
                <a:solidFill>
                  <a:srgbClr val="0070C0"/>
                </a:solidFill>
              </a:rPr>
              <a:t>(Bharat Mata </a:t>
            </a:r>
            <a:r>
              <a:rPr lang="en-US" sz="3600" b="1" dirty="0" err="1" smtClean="0">
                <a:solidFill>
                  <a:srgbClr val="0070C0"/>
                </a:solidFill>
              </a:rPr>
              <a:t>Mandir</a:t>
            </a:r>
            <a:r>
              <a:rPr lang="en-US" sz="3600" b="1" dirty="0" smtClean="0">
                <a:solidFill>
                  <a:srgbClr val="0070C0"/>
                </a:solidFill>
              </a:rPr>
              <a:t>, Sahara State, Gorakhpur 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11811000" cy="502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2400" y="5334000"/>
            <a:ext cx="11811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86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972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9824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81160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2400" y="2971800"/>
            <a:ext cx="2362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1676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Sponsor</a:t>
            </a:r>
            <a:endParaRPr lang="en-US" sz="2000" b="1" u="sng" dirty="0"/>
          </a:p>
        </p:txBody>
      </p:sp>
      <p:sp>
        <p:nvSpPr>
          <p:cNvPr id="36" name="TextBox 35"/>
          <p:cNvSpPr txBox="1"/>
          <p:nvPr/>
        </p:nvSpPr>
        <p:spPr>
          <a:xfrm>
            <a:off x="228600" y="2209800"/>
            <a:ext cx="2133600" cy="64633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Blue Lotus Hospital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One Path Lab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3048000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Visited Doctors</a:t>
            </a:r>
            <a:endParaRPr lang="en-US" b="1" u="sng" dirty="0"/>
          </a:p>
        </p:txBody>
      </p:sp>
      <p:sp>
        <p:nvSpPr>
          <p:cNvPr id="38" name="TextBox 37"/>
          <p:cNvSpPr txBox="1"/>
          <p:nvPr/>
        </p:nvSpPr>
        <p:spPr>
          <a:xfrm>
            <a:off x="304800" y="3505200"/>
            <a:ext cx="2133600" cy="1477328"/>
          </a:xfrm>
          <a:prstGeom prst="rect">
            <a:avLst/>
          </a:prstGeom>
          <a:solidFill>
            <a:srgbClr val="00FF99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 Dr. </a:t>
            </a:r>
            <a:r>
              <a:rPr lang="en-US" dirty="0" err="1" smtClean="0"/>
              <a:t>Pawan</a:t>
            </a:r>
            <a:r>
              <a:rPr lang="en-US" dirty="0" smtClean="0"/>
              <a:t> </a:t>
            </a:r>
            <a:r>
              <a:rPr lang="en-US" dirty="0" err="1" smtClean="0"/>
              <a:t>Pradhan</a:t>
            </a:r>
            <a:r>
              <a:rPr lang="en-US" dirty="0" smtClean="0"/>
              <a:t>(MS Ortho)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Dr. </a:t>
            </a:r>
            <a:r>
              <a:rPr lang="en-US" dirty="0" err="1" smtClean="0"/>
              <a:t>Shai</a:t>
            </a:r>
            <a:r>
              <a:rPr lang="en-US" dirty="0" smtClean="0"/>
              <a:t> (</a:t>
            </a:r>
            <a:r>
              <a:rPr lang="en-US" dirty="0" err="1" smtClean="0"/>
              <a:t>Orthopadic</a:t>
            </a:r>
            <a:r>
              <a:rPr lang="en-US" dirty="0" smtClean="0"/>
              <a:t> </a:t>
            </a:r>
            <a:r>
              <a:rPr lang="en-US" dirty="0" err="1" smtClean="0"/>
              <a:t>Surgen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Dr. </a:t>
            </a:r>
            <a:r>
              <a:rPr lang="en-US" dirty="0" err="1" smtClean="0"/>
              <a:t>Anurag</a:t>
            </a:r>
            <a:r>
              <a:rPr lang="en-US" dirty="0"/>
              <a:t> </a:t>
            </a:r>
            <a:r>
              <a:rPr lang="en-US" dirty="0" smtClean="0"/>
              <a:t>(MD)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2514600" y="2743200"/>
            <a:ext cx="2286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43200" y="175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No. Of Families </a:t>
            </a:r>
            <a:endParaRPr lang="en-US" b="1" u="sng" dirty="0"/>
          </a:p>
        </p:txBody>
      </p:sp>
      <p:sp>
        <p:nvSpPr>
          <p:cNvPr id="42" name="TextBox 41"/>
          <p:cNvSpPr txBox="1"/>
          <p:nvPr/>
        </p:nvSpPr>
        <p:spPr>
          <a:xfrm>
            <a:off x="3124200" y="2209800"/>
            <a:ext cx="838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514600" y="2743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General Observation</a:t>
            </a:r>
            <a:endParaRPr lang="en-US" b="1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2590800" y="3733800"/>
            <a:ext cx="2133600" cy="10156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Awareness for Sugar, Blood pressure &amp; BDM</a:t>
            </a:r>
            <a:endParaRPr 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5486400" y="1676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Activities </a:t>
            </a:r>
            <a:endParaRPr lang="en-US" sz="2400" b="1" u="sng" dirty="0"/>
          </a:p>
        </p:txBody>
      </p:sp>
      <p:sp>
        <p:nvSpPr>
          <p:cNvPr id="47" name="TextBox 46"/>
          <p:cNvSpPr txBox="1"/>
          <p:nvPr/>
        </p:nvSpPr>
        <p:spPr>
          <a:xfrm>
            <a:off x="4876800" y="2133600"/>
            <a:ext cx="2895600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Sugar Test, B.P Test, BMD Test by Specialist 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800600" y="3048000"/>
            <a:ext cx="3048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53000" y="30480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Outcome From HOK</a:t>
            </a:r>
            <a:endParaRPr lang="en-US" sz="2000" b="1" u="sng" dirty="0"/>
          </a:p>
        </p:txBody>
      </p:sp>
      <p:sp>
        <p:nvSpPr>
          <p:cNvPr id="51" name="TextBox 50"/>
          <p:cNvSpPr txBox="1"/>
          <p:nvPr/>
        </p:nvSpPr>
        <p:spPr>
          <a:xfrm>
            <a:off x="5029200" y="3429000"/>
            <a:ext cx="2514600" cy="175432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Found more than 30 people as Thyroid patient, 5o people were sugar patients &amp; 50 people are suffering with low bone density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924800" y="1676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/>
              <a:t>Next Step</a:t>
            </a:r>
            <a:endParaRPr lang="en-US" sz="2000" b="1" u="sng" dirty="0"/>
          </a:p>
        </p:txBody>
      </p:sp>
      <p:sp>
        <p:nvSpPr>
          <p:cNvPr id="53" name="TextBox 52"/>
          <p:cNvSpPr txBox="1"/>
          <p:nvPr/>
        </p:nvSpPr>
        <p:spPr>
          <a:xfrm>
            <a:off x="7924800" y="2286000"/>
            <a:ext cx="1981200" cy="255454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We suggest them some endocrinologist &amp; Orthopedic for further treatment and made proper follow-up for them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346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Positive Points </a:t>
            </a:r>
            <a:endParaRPr lang="en-US" b="1" u="sng" dirty="0"/>
          </a:p>
        </p:txBody>
      </p:sp>
      <p:sp>
        <p:nvSpPr>
          <p:cNvPr id="55" name="TextBox 54"/>
          <p:cNvSpPr txBox="1"/>
          <p:nvPr/>
        </p:nvSpPr>
        <p:spPr>
          <a:xfrm>
            <a:off x="10134600" y="3048000"/>
            <a:ext cx="1752600" cy="10156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High </a:t>
            </a:r>
            <a:r>
              <a:rPr lang="en-US" sz="2000" dirty="0" smtClean="0"/>
              <a:t>Gathering </a:t>
            </a:r>
            <a:r>
              <a:rPr lang="en-US" sz="2000" dirty="0"/>
              <a:t>of Aware  &amp; Quality People,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4800" y="5257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Expenses with Breakups</a:t>
            </a:r>
            <a:endParaRPr lang="en-US" sz="2000" b="1" u="sng" dirty="0"/>
          </a:p>
        </p:txBody>
      </p:sp>
      <p:sp>
        <p:nvSpPr>
          <p:cNvPr id="59" name="TextBox 58"/>
          <p:cNvSpPr txBox="1"/>
          <p:nvPr/>
        </p:nvSpPr>
        <p:spPr>
          <a:xfrm>
            <a:off x="381000" y="5638800"/>
            <a:ext cx="2743200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Doctors :  3*3000= 9000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B.P        : 20*369 = 7380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Sugar     : 100*130= 13000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76600" y="5715001"/>
            <a:ext cx="2438400" cy="58477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BDM : 800*150= 120,000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Wages   :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943600" y="5867400"/>
            <a:ext cx="22860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bg1"/>
                </a:solidFill>
              </a:rPr>
              <a:t>Total = 149,380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8573294" y="6057900"/>
            <a:ext cx="1294606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525000" y="54102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Total Manpower </a:t>
            </a:r>
            <a:endParaRPr lang="en-US" b="1" u="sng" dirty="0"/>
          </a:p>
        </p:txBody>
      </p:sp>
      <p:sp>
        <p:nvSpPr>
          <p:cNvPr id="66" name="TextBox 65"/>
          <p:cNvSpPr txBox="1"/>
          <p:nvPr/>
        </p:nvSpPr>
        <p:spPr>
          <a:xfrm>
            <a:off x="9448800" y="5791200"/>
            <a:ext cx="236220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/>
              <a:t>Doctors                : 1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Employee of HOK : 9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Volunteers             : 24 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 smtClean="0">
                <a:solidFill>
                  <a:srgbClr val="C00000"/>
                </a:solidFill>
              </a:rPr>
              <a:t>29-Nov-2016</a:t>
            </a:r>
            <a:r>
              <a:rPr lang="en-US" dirty="0" smtClean="0"/>
              <a:t> </a:t>
            </a:r>
            <a:r>
              <a:rPr lang="en-US" sz="3600" b="1" dirty="0">
                <a:solidFill>
                  <a:srgbClr val="0070C0"/>
                </a:solidFill>
              </a:rPr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Mahua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Tiraha</a:t>
            </a:r>
            <a:r>
              <a:rPr lang="en-US" sz="3600" b="1" dirty="0" smtClean="0">
                <a:solidFill>
                  <a:srgbClr val="0070C0"/>
                </a:solidFill>
              </a:rPr>
              <a:t>, </a:t>
            </a:r>
            <a:r>
              <a:rPr lang="en-US" sz="3600" b="1" dirty="0" err="1" smtClean="0">
                <a:solidFill>
                  <a:srgbClr val="0070C0"/>
                </a:solidFill>
              </a:rPr>
              <a:t>Shivpur</a:t>
            </a:r>
            <a:r>
              <a:rPr lang="en-US" sz="3600" b="1" dirty="0">
                <a:solidFill>
                  <a:srgbClr val="0070C0"/>
                </a:solidFill>
              </a:rPr>
              <a:t>,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Sahbazgnj</a:t>
            </a:r>
            <a:r>
              <a:rPr lang="en-US" sz="3600" b="1" dirty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11811000" cy="502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2400" y="5334000"/>
            <a:ext cx="11811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86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972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9824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81160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2400" y="2971800"/>
            <a:ext cx="2362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1676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Sponsor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4800" y="2164377"/>
            <a:ext cx="19812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en-US" sz="1200" dirty="0">
                <a:solidFill>
                  <a:prstClr val="black"/>
                </a:solidFill>
              </a:rPr>
              <a:t>Hope Life Medical </a:t>
            </a:r>
            <a:r>
              <a:rPr lang="en-US" sz="1200" dirty="0" smtClean="0">
                <a:solidFill>
                  <a:prstClr val="black"/>
                </a:solidFill>
              </a:rPr>
              <a:t>center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US" sz="1200" dirty="0" smtClean="0">
                <a:solidFill>
                  <a:prstClr val="black"/>
                </a:solidFill>
              </a:rPr>
              <a:t>A-One Pathology Centre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US" sz="1200" dirty="0" smtClean="0">
                <a:solidFill>
                  <a:prstClr val="black"/>
                </a:solidFill>
              </a:rPr>
              <a:t>Smt</a:t>
            </a:r>
            <a:r>
              <a:rPr lang="en-US" sz="1200" dirty="0">
                <a:solidFill>
                  <a:prstClr val="black"/>
                </a:solidFill>
              </a:rPr>
              <a:t>. </a:t>
            </a:r>
            <a:r>
              <a:rPr lang="en-US" sz="1200" dirty="0" err="1">
                <a:solidFill>
                  <a:prstClr val="black"/>
                </a:solidFill>
              </a:rPr>
              <a:t>Chhaya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r>
              <a:rPr lang="en-US" sz="1200" dirty="0" err="1">
                <a:solidFill>
                  <a:prstClr val="black"/>
                </a:solidFill>
              </a:rPr>
              <a:t>Nigum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3048000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Visited Doctors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800" y="3505200"/>
            <a:ext cx="21336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solidFill>
                  <a:prstClr val="black"/>
                </a:solidFill>
              </a:rPr>
              <a:t> Dr. </a:t>
            </a:r>
            <a:r>
              <a:rPr lang="en-US" dirty="0" err="1" smtClean="0">
                <a:solidFill>
                  <a:prstClr val="black"/>
                </a:solidFill>
              </a:rPr>
              <a:t>Sapna</a:t>
            </a:r>
            <a:r>
              <a:rPr lang="en-US" dirty="0" smtClean="0">
                <a:solidFill>
                  <a:prstClr val="black"/>
                </a:solidFill>
              </a:rPr>
              <a:t> Singh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solidFill>
                  <a:prstClr val="black"/>
                </a:solidFill>
              </a:rPr>
              <a:t>Virendra</a:t>
            </a:r>
            <a:r>
              <a:rPr lang="en-US" dirty="0" smtClean="0">
                <a:solidFill>
                  <a:prstClr val="black"/>
                </a:solidFill>
              </a:rPr>
              <a:t> B Singh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514600" y="2743200"/>
            <a:ext cx="2286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43200" y="175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No. Of Families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24200" y="2209800"/>
            <a:ext cx="838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68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14600" y="2743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General Observation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0800" y="3733800"/>
            <a:ext cx="2133600" cy="1200329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Awareness for </a:t>
            </a:r>
            <a:r>
              <a:rPr lang="en-US" sz="2400" dirty="0" err="1">
                <a:solidFill>
                  <a:prstClr val="black"/>
                </a:solidFill>
              </a:rPr>
              <a:t>Diabities</a:t>
            </a:r>
            <a:r>
              <a:rPr lang="en-US" sz="2400" dirty="0">
                <a:solidFill>
                  <a:prstClr val="black"/>
                </a:solidFill>
              </a:rPr>
              <a:t> &amp; Uric acid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86400" y="1676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prstClr val="black"/>
                </a:solidFill>
              </a:rPr>
              <a:t>Activities </a:t>
            </a:r>
            <a:endParaRPr lang="en-US" sz="2400" b="1" u="sng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76800" y="2133600"/>
            <a:ext cx="2895600" cy="7078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white"/>
                </a:solidFill>
              </a:rPr>
              <a:t>Sugar test, Blood Pressure, </a:t>
            </a:r>
            <a:r>
              <a:rPr lang="en-US" sz="2000" dirty="0" err="1">
                <a:solidFill>
                  <a:prstClr val="white"/>
                </a:solidFill>
              </a:rPr>
              <a:t>Throid</a:t>
            </a:r>
            <a:r>
              <a:rPr lang="en-US" sz="2000" dirty="0">
                <a:solidFill>
                  <a:prstClr val="white"/>
                </a:solidFill>
              </a:rPr>
              <a:t> Test, Uric Acid Test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4800600" y="3048000"/>
            <a:ext cx="3048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53000" y="30480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Outcome From HOK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53000" y="3417332"/>
            <a:ext cx="2743200" cy="1754326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We Found more than 40 people was suffering with Blood pressure dieses, &amp; 15 people were suffering with increased uric acid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And they did not even know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24800" y="1676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Next Step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59969" y="2570947"/>
            <a:ext cx="1981200" cy="255454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</a:rPr>
              <a:t>We Suggest Them some General Physician for further treatment &amp; Make proper </a:t>
            </a:r>
            <a:r>
              <a:rPr lang="en-US" sz="2000" dirty="0" smtClean="0">
                <a:solidFill>
                  <a:prstClr val="white"/>
                </a:solidFill>
              </a:rPr>
              <a:t>follow-ups </a:t>
            </a:r>
            <a:r>
              <a:rPr lang="en-US" sz="2000" dirty="0">
                <a:solidFill>
                  <a:prstClr val="white"/>
                </a:solidFill>
              </a:rPr>
              <a:t>for them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1346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Positive Points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134600" y="2362200"/>
            <a:ext cx="1752600" cy="2554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people got aware of about many health services and got aware of other </a:t>
            </a:r>
            <a:r>
              <a:rPr lang="en-US" sz="2000" dirty="0" err="1">
                <a:solidFill>
                  <a:prstClr val="black"/>
                </a:solidFill>
              </a:rPr>
              <a:t>unignorable</a:t>
            </a:r>
            <a:r>
              <a:rPr lang="en-US" sz="2000" dirty="0">
                <a:solidFill>
                  <a:prstClr val="black"/>
                </a:solidFill>
              </a:rPr>
              <a:t> problems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4800" y="5257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Expenses with Breakups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1000" y="5638800"/>
            <a:ext cx="2743200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Doctors :  2*2500=  5000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B.P        : 20*68  =  1360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Sugar     : 100*60= 6000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05200" y="5715001"/>
            <a:ext cx="2209800" cy="523220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Uric Acid : </a:t>
            </a:r>
            <a:r>
              <a:rPr lang="en-US" sz="1400" dirty="0" smtClean="0">
                <a:solidFill>
                  <a:prstClr val="black"/>
                </a:solidFill>
              </a:rPr>
              <a:t>100*50 </a:t>
            </a:r>
            <a:r>
              <a:rPr lang="en-US" sz="1400" dirty="0">
                <a:solidFill>
                  <a:prstClr val="black"/>
                </a:solidFill>
              </a:rPr>
              <a:t>= </a:t>
            </a:r>
            <a:r>
              <a:rPr lang="en-US" sz="1400" dirty="0" smtClean="0">
                <a:solidFill>
                  <a:prstClr val="black"/>
                </a:solidFill>
              </a:rPr>
              <a:t>5000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Wages: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943600" y="5867400"/>
            <a:ext cx="22860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prstClr val="white"/>
                </a:solidFill>
              </a:rPr>
              <a:t>Total = 17,360</a:t>
            </a:r>
            <a:endParaRPr lang="en-US" sz="2400" b="1" u="sng" dirty="0">
              <a:solidFill>
                <a:prstClr val="white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8573294" y="6057900"/>
            <a:ext cx="1294606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525000" y="54102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Total Manpower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448800" y="5791200"/>
            <a:ext cx="236220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Doctors                : 2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Employee of HOK : 6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Volunteers             : </a:t>
            </a:r>
            <a:r>
              <a:rPr lang="en-US" sz="1600" dirty="0">
                <a:solidFill>
                  <a:prstClr val="black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xmlns="" val="2515136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 smtClean="0">
                <a:solidFill>
                  <a:srgbClr val="C00000"/>
                </a:solidFill>
              </a:rPr>
              <a:t>27-Nov-2016</a:t>
            </a:r>
            <a:r>
              <a:rPr lang="en-US" dirty="0" smtClean="0"/>
              <a:t> </a:t>
            </a:r>
            <a:r>
              <a:rPr lang="en-US" sz="3100" b="1" dirty="0">
                <a:solidFill>
                  <a:srgbClr val="0070C0"/>
                </a:solidFill>
              </a:rPr>
              <a:t>(</a:t>
            </a:r>
            <a:r>
              <a:rPr lang="en-US" sz="3100" b="1" dirty="0" err="1">
                <a:solidFill>
                  <a:srgbClr val="0070C0"/>
                </a:solidFill>
              </a:rPr>
              <a:t>Mahua</a:t>
            </a:r>
            <a:r>
              <a:rPr lang="en-US" sz="3100" b="1" dirty="0">
                <a:solidFill>
                  <a:srgbClr val="0070C0"/>
                </a:solidFill>
              </a:rPr>
              <a:t> School, Railway </a:t>
            </a:r>
            <a:r>
              <a:rPr lang="en-US" sz="3100" b="1" dirty="0" err="1">
                <a:solidFill>
                  <a:srgbClr val="0070C0"/>
                </a:solidFill>
              </a:rPr>
              <a:t>Bauliya</a:t>
            </a:r>
            <a:r>
              <a:rPr lang="en-US" sz="3100" b="1" dirty="0">
                <a:solidFill>
                  <a:srgbClr val="0070C0"/>
                </a:solidFill>
              </a:rPr>
              <a:t> </a:t>
            </a:r>
            <a:r>
              <a:rPr lang="en-US" sz="3100" b="1" dirty="0" smtClean="0">
                <a:solidFill>
                  <a:srgbClr val="0070C0"/>
                </a:solidFill>
              </a:rPr>
              <a:t>Colony, </a:t>
            </a:r>
            <a:r>
              <a:rPr lang="en-US" sz="3100" b="1" dirty="0">
                <a:solidFill>
                  <a:srgbClr val="0070C0"/>
                </a:solidFill>
              </a:rPr>
              <a:t>Gorakhpur)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11811000" cy="502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2400" y="5334000"/>
            <a:ext cx="11811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86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972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9824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81160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2400" y="2971800"/>
            <a:ext cx="2362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1676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Sponsor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4800" y="2164377"/>
            <a:ext cx="1981200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en-US" sz="1200" dirty="0" smtClean="0">
                <a:solidFill>
                  <a:prstClr val="black"/>
                </a:solidFill>
              </a:rPr>
              <a:t>Self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3048000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Visited Doctors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800" y="3505200"/>
            <a:ext cx="2133600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Dr. </a:t>
            </a:r>
            <a:r>
              <a:rPr lang="en-US" sz="2400" dirty="0" err="1"/>
              <a:t>Akhilesh</a:t>
            </a:r>
            <a:r>
              <a:rPr lang="en-US" sz="2400" dirty="0"/>
              <a:t> </a:t>
            </a:r>
            <a:r>
              <a:rPr lang="en-US" sz="2400" dirty="0" err="1"/>
              <a:t>Verma</a:t>
            </a:r>
            <a:r>
              <a:rPr lang="en-US" sz="2400" dirty="0"/>
              <a:t>((MD</a:t>
            </a:r>
            <a:r>
              <a:rPr lang="en-US" sz="2400" dirty="0" smtClean="0"/>
              <a:t>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/>
              <a:t>Dr</a:t>
            </a:r>
            <a:r>
              <a:rPr lang="en-US" sz="2400" dirty="0"/>
              <a:t>. </a:t>
            </a:r>
            <a:r>
              <a:rPr lang="en-US" sz="2400" dirty="0" err="1"/>
              <a:t>Aditya</a:t>
            </a:r>
            <a:r>
              <a:rPr lang="en-US" sz="2400" dirty="0"/>
              <a:t> (BAMS)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514600" y="2743200"/>
            <a:ext cx="2286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43200" y="175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No. Of Families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24200" y="2209800"/>
            <a:ext cx="838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78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14600" y="2743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General Observation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0800" y="3733800"/>
            <a:ext cx="2133600" cy="1200329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Awareness For Sugar &amp; Blood Pressure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86400" y="1676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prstClr val="black"/>
                </a:solidFill>
              </a:rPr>
              <a:t>Activities </a:t>
            </a:r>
            <a:endParaRPr lang="en-US" sz="2400" b="1" u="sng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76800" y="2133600"/>
            <a:ext cx="2895600" cy="6463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Sugar test, Blood tests, Blood </a:t>
            </a:r>
            <a:r>
              <a:rPr lang="en-US" dirty="0" err="1">
                <a:solidFill>
                  <a:prstClr val="white"/>
                </a:solidFill>
              </a:rPr>
              <a:t>pessure</a:t>
            </a:r>
            <a:r>
              <a:rPr lang="en-US" dirty="0">
                <a:solidFill>
                  <a:prstClr val="white"/>
                </a:solidFill>
              </a:rPr>
              <a:t> &amp; BMD by specialist 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4800600" y="3048000"/>
            <a:ext cx="3048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53000" y="30480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Outcome From HOK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67654" y="3533139"/>
            <a:ext cx="2743200" cy="1631216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We found that 20% people were </a:t>
            </a:r>
            <a:r>
              <a:rPr lang="en-US" sz="2000" dirty="0" smtClean="0">
                <a:solidFill>
                  <a:prstClr val="black"/>
                </a:solidFill>
              </a:rPr>
              <a:t>suffering </a:t>
            </a:r>
            <a:r>
              <a:rPr lang="en-US" sz="2000" dirty="0">
                <a:solidFill>
                  <a:prstClr val="black"/>
                </a:solidFill>
              </a:rPr>
              <a:t>from BP &amp; 10% people were </a:t>
            </a:r>
            <a:r>
              <a:rPr lang="en-US" sz="2000" dirty="0" smtClean="0">
                <a:solidFill>
                  <a:prstClr val="black"/>
                </a:solidFill>
              </a:rPr>
              <a:t>suffering </a:t>
            </a:r>
            <a:r>
              <a:rPr lang="en-US" sz="2000" dirty="0">
                <a:solidFill>
                  <a:prstClr val="black"/>
                </a:solidFill>
              </a:rPr>
              <a:t>from Sugar disease.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24800" y="1676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Next Step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24800" y="2210867"/>
            <a:ext cx="1981200" cy="304698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We recommended them some medicines and suggested them to do exercises, yoga </a:t>
            </a:r>
            <a:r>
              <a:rPr lang="en-US" sz="2400" dirty="0" smtClean="0">
                <a:solidFill>
                  <a:prstClr val="white"/>
                </a:solidFill>
              </a:rPr>
              <a:t>etc.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346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Positive Points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105292" y="2533710"/>
            <a:ext cx="1752600" cy="23083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People were very happy to get a free checkups and Doctors consultation 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4800" y="5257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Expenses with Breakups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1000" y="5638800"/>
            <a:ext cx="2743200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Doctors :  2*2500= 5,000 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B.P        : 20*68  =  1,360  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Sugar     : 100*60= 6,000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05200" y="5715001"/>
            <a:ext cx="2209800" cy="523220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Uric Acid : </a:t>
            </a:r>
            <a:r>
              <a:rPr lang="en-US" sz="1400" dirty="0" smtClean="0">
                <a:solidFill>
                  <a:prstClr val="black"/>
                </a:solidFill>
              </a:rPr>
              <a:t>100*50 = 5,000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Wages:   250*3     = 750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943600" y="5867400"/>
            <a:ext cx="22860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prstClr val="white"/>
                </a:solidFill>
              </a:rPr>
              <a:t>Total = 18,110</a:t>
            </a:r>
            <a:endParaRPr lang="en-US" sz="2400" b="1" u="sng" dirty="0">
              <a:solidFill>
                <a:prstClr val="white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8573294" y="6057900"/>
            <a:ext cx="1294606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525000" y="54102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Total Manpower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718431" y="5745033"/>
            <a:ext cx="1711569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200" dirty="0" smtClean="0">
                <a:solidFill>
                  <a:prstClr val="black"/>
                </a:solidFill>
              </a:rPr>
              <a:t>Doctors                : 2</a:t>
            </a:r>
          </a:p>
          <a:p>
            <a:pPr>
              <a:buFont typeface="Wingdings" pitchFamily="2" charset="2"/>
              <a:buChar char="ü"/>
            </a:pPr>
            <a:r>
              <a:rPr lang="en-US" sz="1200" dirty="0" smtClean="0">
                <a:solidFill>
                  <a:prstClr val="black"/>
                </a:solidFill>
              </a:rPr>
              <a:t>Employee of HOK : 7</a:t>
            </a:r>
          </a:p>
          <a:p>
            <a:pPr>
              <a:buFont typeface="Wingdings" pitchFamily="2" charset="2"/>
              <a:buChar char="ü"/>
            </a:pPr>
            <a:r>
              <a:rPr lang="en-US" sz="1200" dirty="0" smtClean="0">
                <a:solidFill>
                  <a:prstClr val="black"/>
                </a:solidFill>
              </a:rPr>
              <a:t>Volunteers             : 13</a:t>
            </a:r>
          </a:p>
          <a:p>
            <a:pPr>
              <a:buFont typeface="Wingdings" pitchFamily="2" charset="2"/>
              <a:buChar char="ü"/>
            </a:pPr>
            <a:r>
              <a:rPr lang="en-US" sz="1200" dirty="0" smtClean="0">
                <a:solidFill>
                  <a:prstClr val="black"/>
                </a:solidFill>
              </a:rPr>
              <a:t>Workers                : 3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4480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 smtClean="0">
                <a:solidFill>
                  <a:srgbClr val="C00000"/>
                </a:solidFill>
              </a:rPr>
              <a:t>2-Nov-2016</a:t>
            </a:r>
            <a:r>
              <a:rPr lang="en-US" dirty="0" smtClean="0"/>
              <a:t> </a:t>
            </a:r>
            <a:r>
              <a:rPr lang="en-US" sz="3600" b="1" dirty="0">
                <a:solidFill>
                  <a:srgbClr val="0070C0"/>
                </a:solidFill>
              </a:rPr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Asuran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70C0"/>
                </a:solidFill>
              </a:rPr>
              <a:t>Chowk</a:t>
            </a:r>
            <a:r>
              <a:rPr lang="en-US" sz="3600" b="1" dirty="0">
                <a:solidFill>
                  <a:srgbClr val="0070C0"/>
                </a:solidFill>
              </a:rPr>
              <a:t>, </a:t>
            </a:r>
            <a:r>
              <a:rPr lang="en-US" sz="3600" b="1" dirty="0" err="1">
                <a:solidFill>
                  <a:srgbClr val="0070C0"/>
                </a:solidFill>
              </a:rPr>
              <a:t>Basharatpur</a:t>
            </a:r>
            <a:r>
              <a:rPr lang="en-US" sz="3600" b="1" dirty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11811000" cy="502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2400" y="5334000"/>
            <a:ext cx="11811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86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972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9824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81160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2400" y="2971800"/>
            <a:ext cx="2362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1676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Sponsor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4800" y="2164377"/>
            <a:ext cx="1981200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3048000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Visited Doctors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800" y="3678307"/>
            <a:ext cx="21336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Dr. </a:t>
            </a:r>
            <a:r>
              <a:rPr lang="en-US" dirty="0" err="1">
                <a:solidFill>
                  <a:prstClr val="black"/>
                </a:solidFill>
              </a:rPr>
              <a:t>Aditya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Tripathi</a:t>
            </a:r>
            <a:r>
              <a:rPr lang="en-US" dirty="0">
                <a:solidFill>
                  <a:prstClr val="black"/>
                </a:solidFill>
              </a:rPr>
              <a:t> (BAMS)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514600" y="2743200"/>
            <a:ext cx="2286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43200" y="1752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No. Of Families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24200" y="2209800"/>
            <a:ext cx="838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86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14600" y="2743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General Observation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8250" y="3453972"/>
            <a:ext cx="2133600" cy="156966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General </a:t>
            </a:r>
            <a:r>
              <a:rPr lang="en-US" sz="2400" dirty="0" smtClean="0">
                <a:solidFill>
                  <a:prstClr val="black"/>
                </a:solidFill>
              </a:rPr>
              <a:t>awareness </a:t>
            </a:r>
            <a:r>
              <a:rPr lang="en-US" sz="2400" dirty="0">
                <a:solidFill>
                  <a:prstClr val="black"/>
                </a:solidFill>
              </a:rPr>
              <a:t>and free health check ups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86400" y="1676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prstClr val="black"/>
                </a:solidFill>
              </a:rPr>
              <a:t>Activities </a:t>
            </a:r>
            <a:endParaRPr lang="en-US" sz="2400" b="1" u="sng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76800" y="2133600"/>
            <a:ext cx="2895600" cy="7078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white"/>
                </a:solidFill>
              </a:rPr>
              <a:t>Sugar test, Blood pressure </a:t>
            </a:r>
            <a:r>
              <a:rPr lang="en-US" sz="2000" dirty="0" smtClean="0">
                <a:solidFill>
                  <a:prstClr val="white"/>
                </a:solidFill>
              </a:rPr>
              <a:t>test</a:t>
            </a:r>
            <a:endParaRPr lang="en-US" sz="2000" dirty="0">
              <a:solidFill>
                <a:prstClr val="white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800600" y="3048000"/>
            <a:ext cx="3048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53000" y="30480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Outcome From HOK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53000" y="3417332"/>
            <a:ext cx="2743200" cy="1631216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we found that </a:t>
            </a:r>
            <a:r>
              <a:rPr lang="en-US" sz="2000" dirty="0" smtClean="0">
                <a:solidFill>
                  <a:prstClr val="black"/>
                </a:solidFill>
              </a:rPr>
              <a:t>more </a:t>
            </a:r>
            <a:r>
              <a:rPr lang="en-US" sz="2000" dirty="0">
                <a:solidFill>
                  <a:prstClr val="black"/>
                </a:solidFill>
              </a:rPr>
              <a:t>than 60%  people above the age of 37 were either suffering from sugar or BP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24800" y="1676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Next Step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59969" y="2570947"/>
            <a:ext cx="1981200" cy="224676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</a:rPr>
              <a:t>we suggest some serous Sugar and BP people to visit Doctor soon. We </a:t>
            </a:r>
            <a:r>
              <a:rPr lang="en-US" sz="2000" dirty="0" smtClean="0">
                <a:solidFill>
                  <a:prstClr val="white"/>
                </a:solidFill>
              </a:rPr>
              <a:t>educated </a:t>
            </a:r>
            <a:r>
              <a:rPr lang="en-US" sz="2000" dirty="0">
                <a:solidFill>
                  <a:prstClr val="white"/>
                </a:solidFill>
              </a:rPr>
              <a:t>them how to love </a:t>
            </a:r>
            <a:r>
              <a:rPr lang="en-US" sz="2000" dirty="0" smtClean="0">
                <a:solidFill>
                  <a:prstClr val="white"/>
                </a:solidFill>
              </a:rPr>
              <a:t>healthful </a:t>
            </a:r>
            <a:r>
              <a:rPr lang="en-US" sz="2000" dirty="0">
                <a:solidFill>
                  <a:prstClr val="white"/>
                </a:solidFill>
              </a:rPr>
              <a:t>life.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1346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Positive Points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134600" y="2362200"/>
            <a:ext cx="1752600" cy="23083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People were curious to know about how to live a healthy life. They took full advantage of our free health checkup camps.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4800" y="5257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Expenses with Breakups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1000" y="5638800"/>
            <a:ext cx="2743200" cy="584775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Doctors : 1*3500 =  3,500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Other cost           =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 7,865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943600" y="5867400"/>
            <a:ext cx="22860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prstClr val="white"/>
                </a:solidFill>
              </a:rPr>
              <a:t>Total = 11,365</a:t>
            </a:r>
            <a:endParaRPr lang="en-US" sz="2400" b="1" u="sng" dirty="0">
              <a:solidFill>
                <a:prstClr val="white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8573294" y="6057900"/>
            <a:ext cx="1294606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525000" y="54102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Total Manpower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448800" y="5791200"/>
            <a:ext cx="236220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Doctors                : 1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Employee of HOK : 5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Volunteers             : 6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4189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 smtClean="0">
                <a:solidFill>
                  <a:srgbClr val="C00000"/>
                </a:solidFill>
              </a:rPr>
              <a:t>15-Nov-2016</a:t>
            </a:r>
            <a:r>
              <a:rPr lang="en-US" dirty="0" smtClean="0"/>
              <a:t> </a:t>
            </a:r>
            <a:r>
              <a:rPr lang="en-US" sz="3600" b="1" dirty="0">
                <a:solidFill>
                  <a:srgbClr val="0070C0"/>
                </a:solidFill>
              </a:rPr>
              <a:t>(M.B </a:t>
            </a:r>
            <a:r>
              <a:rPr lang="en-US" sz="3600" b="1" dirty="0" smtClean="0">
                <a:solidFill>
                  <a:srgbClr val="0070C0"/>
                </a:solidFill>
              </a:rPr>
              <a:t>Motors, </a:t>
            </a:r>
            <a:r>
              <a:rPr lang="en-US" sz="3600" b="1" dirty="0" err="1" smtClean="0">
                <a:solidFill>
                  <a:srgbClr val="0070C0"/>
                </a:solidFill>
              </a:rPr>
              <a:t>Basharatpur</a:t>
            </a:r>
            <a:r>
              <a:rPr lang="en-US" sz="3600" b="1" dirty="0" smtClean="0">
                <a:solidFill>
                  <a:srgbClr val="0070C0"/>
                </a:solidFill>
              </a:rPr>
              <a:t>, </a:t>
            </a:r>
            <a:r>
              <a:rPr lang="en-US" sz="3600" b="1" dirty="0">
                <a:solidFill>
                  <a:srgbClr val="0070C0"/>
                </a:solidFill>
              </a:rPr>
              <a:t>Gorakhpur)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11811000" cy="502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2400" y="5334000"/>
            <a:ext cx="11811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86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972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9824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81160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2400" y="2971800"/>
            <a:ext cx="2362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1676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Sponsor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4800" y="2164377"/>
            <a:ext cx="21336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en-US" dirty="0" smtClean="0">
                <a:solidFill>
                  <a:prstClr val="black"/>
                </a:solidFill>
              </a:rPr>
              <a:t>A-One pathology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3048000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Visited Doctors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800" y="3505200"/>
            <a:ext cx="21336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Dr. </a:t>
            </a:r>
            <a:r>
              <a:rPr lang="en-US" dirty="0" err="1">
                <a:solidFill>
                  <a:prstClr val="black"/>
                </a:solidFill>
              </a:rPr>
              <a:t>Aditya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Tripathi</a:t>
            </a:r>
            <a:r>
              <a:rPr lang="en-US" dirty="0">
                <a:solidFill>
                  <a:prstClr val="black"/>
                </a:solidFill>
              </a:rPr>
              <a:t> (BAMS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>
                <a:solidFill>
                  <a:prstClr val="black"/>
                </a:solidFill>
              </a:rPr>
              <a:t>Aditya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Tripathi</a:t>
            </a:r>
            <a:r>
              <a:rPr lang="en-US" dirty="0">
                <a:solidFill>
                  <a:prstClr val="black"/>
                </a:solidFill>
              </a:rPr>
              <a:t> (BAMS)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514600" y="2743200"/>
            <a:ext cx="2286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43200" y="175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No. Of Families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24200" y="2209800"/>
            <a:ext cx="838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68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14600" y="2743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General Observation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0800" y="3733800"/>
            <a:ext cx="2133600" cy="1200329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Awareness for </a:t>
            </a:r>
            <a:r>
              <a:rPr lang="en-US" sz="2400" dirty="0" err="1">
                <a:solidFill>
                  <a:prstClr val="black"/>
                </a:solidFill>
              </a:rPr>
              <a:t>Diabities</a:t>
            </a:r>
            <a:r>
              <a:rPr lang="en-US" sz="2400" dirty="0">
                <a:solidFill>
                  <a:prstClr val="black"/>
                </a:solidFill>
              </a:rPr>
              <a:t> &amp; Uric acid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86400" y="1676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prstClr val="black"/>
                </a:solidFill>
              </a:rPr>
              <a:t>Activities </a:t>
            </a:r>
            <a:endParaRPr lang="en-US" sz="2400" b="1" u="sng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76800" y="2133600"/>
            <a:ext cx="2895600" cy="7078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white"/>
                </a:solidFill>
              </a:rPr>
              <a:t>Sugar test, Blood Pressure, </a:t>
            </a:r>
            <a:r>
              <a:rPr lang="en-US" sz="2000" dirty="0" err="1">
                <a:solidFill>
                  <a:prstClr val="white"/>
                </a:solidFill>
              </a:rPr>
              <a:t>Throid</a:t>
            </a:r>
            <a:r>
              <a:rPr lang="en-US" sz="2000" dirty="0">
                <a:solidFill>
                  <a:prstClr val="white"/>
                </a:solidFill>
              </a:rPr>
              <a:t> Test, Uric Acid Test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4800600" y="3048000"/>
            <a:ext cx="3048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53000" y="30480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Outcome From HOK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53000" y="3417332"/>
            <a:ext cx="2743200" cy="1754326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we found that most of the people are </a:t>
            </a:r>
            <a:r>
              <a:rPr lang="en-US" dirty="0" err="1">
                <a:solidFill>
                  <a:prstClr val="black"/>
                </a:solidFill>
              </a:rPr>
              <a:t>unware</a:t>
            </a:r>
            <a:r>
              <a:rPr lang="en-US" dirty="0">
                <a:solidFill>
                  <a:prstClr val="black"/>
                </a:solidFill>
              </a:rPr>
              <a:t> of general health </a:t>
            </a:r>
            <a:r>
              <a:rPr lang="en-US" dirty="0" err="1">
                <a:solidFill>
                  <a:prstClr val="black"/>
                </a:solidFill>
              </a:rPr>
              <a:t>disieas</a:t>
            </a:r>
            <a:r>
              <a:rPr lang="en-US" dirty="0">
                <a:solidFill>
                  <a:prstClr val="black"/>
                </a:solidFill>
              </a:rPr>
              <a:t> .here many people were having a BP &amp; Sugar problem which they were </a:t>
            </a:r>
            <a:r>
              <a:rPr lang="en-US" dirty="0" err="1">
                <a:solidFill>
                  <a:prstClr val="black"/>
                </a:solidFill>
              </a:rPr>
              <a:t>unawre</a:t>
            </a:r>
            <a:r>
              <a:rPr lang="en-US" dirty="0">
                <a:solidFill>
                  <a:prstClr val="black"/>
                </a:solidFill>
              </a:rPr>
              <a:t> of.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24800" y="1676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Next Step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59969" y="2570947"/>
            <a:ext cx="1981200" cy="193899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</a:rPr>
              <a:t>We suggested them some general physician and we make regular </a:t>
            </a:r>
            <a:r>
              <a:rPr lang="en-US" sz="2000" dirty="0" err="1">
                <a:solidFill>
                  <a:prstClr val="white"/>
                </a:solidFill>
              </a:rPr>
              <a:t>followups</a:t>
            </a:r>
            <a:r>
              <a:rPr lang="en-US" sz="2000" dirty="0">
                <a:solidFill>
                  <a:prstClr val="white"/>
                </a:solidFill>
              </a:rPr>
              <a:t> for them.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1346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Positive Points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134600" y="2362200"/>
            <a:ext cx="1752600" cy="28623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High </a:t>
            </a:r>
            <a:r>
              <a:rPr lang="en-US" sz="2000" dirty="0" err="1">
                <a:solidFill>
                  <a:prstClr val="black"/>
                </a:solidFill>
              </a:rPr>
              <a:t>Gethering</a:t>
            </a:r>
            <a:r>
              <a:rPr lang="en-US" sz="2000" dirty="0">
                <a:solidFill>
                  <a:prstClr val="black"/>
                </a:solidFill>
              </a:rPr>
              <a:t> of patient  along with their families, They were so much Curious about our services, 1. Mostly Test were FOC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4800" y="5257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Expenses with Breakups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1000" y="5638800"/>
            <a:ext cx="2743200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Doctors :  2*2500=  5,000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B.P        : 92*68  =  6,256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Sugar     : 100*60= 6,000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05200" y="5715001"/>
            <a:ext cx="2209800" cy="523220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Uric Acid : </a:t>
            </a:r>
            <a:r>
              <a:rPr lang="en-US" sz="1400" dirty="0" smtClean="0">
                <a:solidFill>
                  <a:prstClr val="black"/>
                </a:solidFill>
              </a:rPr>
              <a:t>84*50 </a:t>
            </a:r>
            <a:r>
              <a:rPr lang="en-US" sz="1400" dirty="0">
                <a:solidFill>
                  <a:prstClr val="black"/>
                </a:solidFill>
              </a:rPr>
              <a:t>= </a:t>
            </a:r>
            <a:r>
              <a:rPr lang="en-US" sz="1400" dirty="0" smtClean="0">
                <a:solidFill>
                  <a:prstClr val="black"/>
                </a:solidFill>
              </a:rPr>
              <a:t>4,200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Wages: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943600" y="5867400"/>
            <a:ext cx="22860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prstClr val="white"/>
                </a:solidFill>
              </a:rPr>
              <a:t>Total = 21,456</a:t>
            </a:r>
            <a:endParaRPr lang="en-US" sz="2400" b="1" u="sng" dirty="0">
              <a:solidFill>
                <a:prstClr val="white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8573294" y="6057900"/>
            <a:ext cx="1294606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525000" y="54102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Total Manpower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448800" y="5791200"/>
            <a:ext cx="236220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Doctors                : 2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Employee of HOK : 6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Volunteers             : </a:t>
            </a:r>
            <a:r>
              <a:rPr lang="en-US" sz="1600" dirty="0">
                <a:solidFill>
                  <a:prstClr val="black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xmlns="" val="1746285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 smtClean="0">
                <a:solidFill>
                  <a:srgbClr val="C00000"/>
                </a:solidFill>
              </a:rPr>
              <a:t>14-Nov-2016</a:t>
            </a:r>
            <a:r>
              <a:rPr lang="en-US" dirty="0" smtClean="0"/>
              <a:t> </a:t>
            </a:r>
            <a:r>
              <a:rPr lang="en-US" sz="3600" b="1" dirty="0">
                <a:solidFill>
                  <a:srgbClr val="0070C0"/>
                </a:solidFill>
              </a:rPr>
              <a:t>(SDPS </a:t>
            </a:r>
            <a:r>
              <a:rPr lang="en-US" sz="3600" b="1" dirty="0" err="1" smtClean="0">
                <a:solidFill>
                  <a:srgbClr val="0070C0"/>
                </a:solidFill>
              </a:rPr>
              <a:t>Vishnupuram</a:t>
            </a:r>
            <a:r>
              <a:rPr lang="en-US" sz="3600" b="1" dirty="0" smtClean="0">
                <a:solidFill>
                  <a:srgbClr val="0070C0"/>
                </a:solidFill>
              </a:rPr>
              <a:t>, </a:t>
            </a:r>
            <a:r>
              <a:rPr lang="en-US" sz="3600" b="1" dirty="0" err="1">
                <a:solidFill>
                  <a:srgbClr val="0070C0"/>
                </a:solidFill>
              </a:rPr>
              <a:t>Basharatpur</a:t>
            </a:r>
            <a:r>
              <a:rPr lang="en-US" sz="3600" b="1" dirty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11811000" cy="502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2400" y="5334000"/>
            <a:ext cx="11811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86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972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9824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81160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2400" y="2971800"/>
            <a:ext cx="2362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1676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Sponsor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4800" y="2164377"/>
            <a:ext cx="1981200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en-US" sz="1200" dirty="0" smtClean="0">
                <a:solidFill>
                  <a:prstClr val="black"/>
                </a:solidFill>
              </a:rPr>
              <a:t>School 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3048000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Visited Doctors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800" y="3505200"/>
            <a:ext cx="21336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Dr. </a:t>
            </a:r>
            <a:r>
              <a:rPr lang="en-US" dirty="0" err="1">
                <a:solidFill>
                  <a:prstClr val="black"/>
                </a:solidFill>
              </a:rPr>
              <a:t>Akhilesh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Verma</a:t>
            </a:r>
            <a:r>
              <a:rPr lang="en-US" dirty="0">
                <a:solidFill>
                  <a:prstClr val="black"/>
                </a:solidFill>
              </a:rPr>
              <a:t>((MD)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514600" y="2743200"/>
            <a:ext cx="2286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43200" y="1752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No. Of </a:t>
            </a:r>
            <a:r>
              <a:rPr lang="en-US" b="1" u="sng" dirty="0" err="1" smtClean="0">
                <a:solidFill>
                  <a:prstClr val="black"/>
                </a:solidFill>
              </a:rPr>
              <a:t>Childrens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24200" y="2209800"/>
            <a:ext cx="838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170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14600" y="2743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General Observation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0800" y="3733800"/>
            <a:ext cx="2133600" cy="830997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Child Health &amp; Child growth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86400" y="1676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prstClr val="black"/>
                </a:solidFill>
              </a:rPr>
              <a:t>Activities </a:t>
            </a:r>
            <a:endParaRPr lang="en-US" sz="2400" b="1" u="sng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76800" y="2133600"/>
            <a:ext cx="2895600" cy="7078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white"/>
                </a:solidFill>
              </a:rPr>
              <a:t>General Checkup, </a:t>
            </a:r>
            <a:r>
              <a:rPr lang="en-US" sz="2000" dirty="0" smtClean="0">
                <a:solidFill>
                  <a:prstClr val="white"/>
                </a:solidFill>
              </a:rPr>
              <a:t>eye checkup</a:t>
            </a:r>
            <a:endParaRPr lang="en-US" sz="2000" dirty="0">
              <a:solidFill>
                <a:prstClr val="white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800600" y="3048000"/>
            <a:ext cx="3048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53000" y="30480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Outcome From HOK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53000" y="3417332"/>
            <a:ext cx="2743200" cy="1477328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we found that more than 110 students were having a eye sight problem and most of the students were living  </a:t>
            </a:r>
            <a:r>
              <a:rPr lang="en-US" dirty="0" err="1">
                <a:solidFill>
                  <a:prstClr val="black"/>
                </a:solidFill>
              </a:rPr>
              <a:t>unhigenically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24800" y="1676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Next Step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59969" y="2570947"/>
            <a:ext cx="1981200" cy="193899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</a:rPr>
              <a:t>We suggest some medicines and also suggest few of them to visit Doctor  as necessary.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1346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Positive Points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134600" y="2362200"/>
            <a:ext cx="1752600" cy="25853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Parents of many students came </a:t>
            </a:r>
            <a:r>
              <a:rPr lang="en-US" dirty="0" err="1">
                <a:solidFill>
                  <a:prstClr val="black"/>
                </a:solidFill>
              </a:rPr>
              <a:t>forword</a:t>
            </a:r>
            <a:r>
              <a:rPr lang="en-US" dirty="0">
                <a:solidFill>
                  <a:prstClr val="black"/>
                </a:solidFill>
              </a:rPr>
              <a:t> to take the benefit of the free camp. They were very pleased and happy to </a:t>
            </a:r>
            <a:r>
              <a:rPr lang="en-US" dirty="0" err="1">
                <a:solidFill>
                  <a:prstClr val="black"/>
                </a:solidFill>
              </a:rPr>
              <a:t>attent</a:t>
            </a:r>
            <a:r>
              <a:rPr lang="en-US" dirty="0">
                <a:solidFill>
                  <a:prstClr val="black"/>
                </a:solidFill>
              </a:rPr>
              <a:t> the camp.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4800" y="5257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Expenses with Breakups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1000" y="5638800"/>
            <a:ext cx="2743200" cy="584775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Doctors : 1*3500 =  3,500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Other cost           =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 6,300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943600" y="5867400"/>
            <a:ext cx="22860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prstClr val="white"/>
                </a:solidFill>
              </a:rPr>
              <a:t>Total = 9800</a:t>
            </a:r>
            <a:endParaRPr lang="en-US" sz="2400" b="1" u="sng" dirty="0">
              <a:solidFill>
                <a:prstClr val="white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8573294" y="6057900"/>
            <a:ext cx="1294606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525000" y="54102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Total Manpower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448800" y="5791200"/>
            <a:ext cx="236220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Doctors                : 1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Employee of HOK : 2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Volunteers             : </a:t>
            </a:r>
            <a:r>
              <a:rPr lang="en-US" sz="1600" dirty="0">
                <a:solidFill>
                  <a:prstClr val="black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1746285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 smtClean="0">
                <a:solidFill>
                  <a:srgbClr val="C00000"/>
                </a:solidFill>
              </a:rPr>
              <a:t>1-Nov-2016</a:t>
            </a:r>
            <a:r>
              <a:rPr lang="en-US" dirty="0" smtClean="0"/>
              <a:t> </a:t>
            </a:r>
            <a:r>
              <a:rPr lang="en-US" sz="3600" b="1" dirty="0">
                <a:solidFill>
                  <a:srgbClr val="0070C0"/>
                </a:solidFill>
              </a:rPr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Chitragupt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Mandir</a:t>
            </a:r>
            <a:r>
              <a:rPr lang="en-US" sz="3600" b="1" dirty="0" smtClean="0">
                <a:solidFill>
                  <a:srgbClr val="0070C0"/>
                </a:solidFill>
              </a:rPr>
              <a:t>, </a:t>
            </a:r>
            <a:r>
              <a:rPr lang="en-US" sz="3600" b="1" dirty="0" err="1" smtClean="0">
                <a:solidFill>
                  <a:srgbClr val="0070C0"/>
                </a:solidFill>
              </a:rPr>
              <a:t>Ghorakhpur</a:t>
            </a:r>
            <a:r>
              <a:rPr lang="en-US" sz="3600" b="1" dirty="0" smtClean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11811000" cy="502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2400" y="5334000"/>
            <a:ext cx="11811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86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972594" y="3504406"/>
            <a:ext cx="3657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9824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8116094" y="3542506"/>
            <a:ext cx="3733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52400" y="2971800"/>
            <a:ext cx="2362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2000" y="1676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Sponsor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4800" y="2164377"/>
            <a:ext cx="1981200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en-US" sz="1200" dirty="0" smtClean="0">
                <a:solidFill>
                  <a:prstClr val="black"/>
                </a:solidFill>
              </a:rPr>
              <a:t>Self 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3048000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Visited Doctors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800" y="3505200"/>
            <a:ext cx="21336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DR. </a:t>
            </a:r>
            <a:r>
              <a:rPr lang="en-US" dirty="0" err="1">
                <a:solidFill>
                  <a:prstClr val="black"/>
                </a:solidFill>
              </a:rPr>
              <a:t>Aditya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Tripathi</a:t>
            </a:r>
            <a:r>
              <a:rPr lang="en-US" dirty="0" smtClean="0">
                <a:solidFill>
                  <a:prstClr val="black"/>
                </a:solidFill>
              </a:rPr>
              <a:t>(BAMS)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solidFill>
                  <a:prstClr val="black"/>
                </a:solidFill>
              </a:rPr>
              <a:t>Dr.Sapna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Singh (MD PEDIA)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514600" y="2743200"/>
            <a:ext cx="2286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43200" y="175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No. Of Families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24200" y="2209800"/>
            <a:ext cx="838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127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14600" y="27432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General Observation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0800" y="3733800"/>
            <a:ext cx="2133600" cy="1200329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Awareness for </a:t>
            </a:r>
            <a:r>
              <a:rPr lang="en-US" sz="2400" dirty="0" smtClean="0">
                <a:solidFill>
                  <a:prstClr val="black"/>
                </a:solidFill>
              </a:rPr>
              <a:t>Diabetics </a:t>
            </a:r>
            <a:r>
              <a:rPr lang="en-US" sz="2400" dirty="0">
                <a:solidFill>
                  <a:prstClr val="black"/>
                </a:solidFill>
              </a:rPr>
              <a:t>&amp; Uric acid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86400" y="1676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prstClr val="black"/>
                </a:solidFill>
              </a:rPr>
              <a:t>Activities </a:t>
            </a:r>
            <a:endParaRPr lang="en-US" sz="2400" b="1" u="sng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76800" y="2133600"/>
            <a:ext cx="2895600" cy="7078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white"/>
                </a:solidFill>
              </a:rPr>
              <a:t>Sugar test, Blood Pressure, </a:t>
            </a:r>
            <a:r>
              <a:rPr lang="en-US" sz="2000" dirty="0" err="1">
                <a:solidFill>
                  <a:prstClr val="white"/>
                </a:solidFill>
              </a:rPr>
              <a:t>Throid</a:t>
            </a:r>
            <a:r>
              <a:rPr lang="en-US" sz="2000" dirty="0">
                <a:solidFill>
                  <a:prstClr val="white"/>
                </a:solidFill>
              </a:rPr>
              <a:t> Test, Uric Acid Test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4800600" y="3048000"/>
            <a:ext cx="3048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53000" y="304800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Outcome From HOK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53000" y="3417332"/>
            <a:ext cx="2743200" cy="1754326"/>
          </a:xfrm>
          <a:prstGeom prst="rect">
            <a:avLst/>
          </a:prstGeom>
          <a:solidFill>
            <a:srgbClr val="00FF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We Found more than 73 people was suffering with Blood pressure dieses, &amp; 15 people were suffering with increased uric acid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And they did not even know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24800" y="16764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prstClr val="black"/>
                </a:solidFill>
              </a:rPr>
              <a:t>Next Step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59969" y="2570947"/>
            <a:ext cx="1981200" cy="255454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</a:rPr>
              <a:t>We suggested them some general Physician and made proper arrangements and </a:t>
            </a:r>
            <a:r>
              <a:rPr lang="en-US" sz="2000" dirty="0" smtClean="0">
                <a:solidFill>
                  <a:prstClr val="white"/>
                </a:solidFill>
              </a:rPr>
              <a:t>follow-ups </a:t>
            </a:r>
            <a:r>
              <a:rPr lang="en-US" sz="2000" dirty="0">
                <a:solidFill>
                  <a:prstClr val="white"/>
                </a:solidFill>
              </a:rPr>
              <a:t>for them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1346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prstClr val="black"/>
                </a:solidFill>
              </a:rPr>
              <a:t>Positive Points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137531" y="2997368"/>
            <a:ext cx="1752600" cy="10156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High </a:t>
            </a:r>
            <a:r>
              <a:rPr lang="en-US" sz="2000" dirty="0" err="1">
                <a:solidFill>
                  <a:prstClr val="black"/>
                </a:solidFill>
              </a:rPr>
              <a:t>Gethering</a:t>
            </a:r>
            <a:r>
              <a:rPr lang="en-US" sz="2000" dirty="0">
                <a:solidFill>
                  <a:prstClr val="black"/>
                </a:solidFill>
              </a:rPr>
              <a:t> of Aware  &amp; Quality People.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4800" y="52578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prstClr val="black"/>
                </a:solidFill>
              </a:rPr>
              <a:t>Expenses with Breakups</a:t>
            </a:r>
            <a:endParaRPr lang="en-US" sz="2000" b="1" u="sng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1000" y="5638800"/>
            <a:ext cx="2743200" cy="830997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Doctors :  2*3000=  6,000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B.P        : 123*75  = 9,225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Sugar     : 125*60= 7,500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05200" y="5715001"/>
            <a:ext cx="2209800" cy="523220"/>
          </a:xfrm>
          <a:prstGeom prst="rect">
            <a:avLst/>
          </a:prstGeom>
          <a:solidFill>
            <a:srgbClr val="66FFCC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Uric Acid : </a:t>
            </a:r>
            <a:r>
              <a:rPr lang="en-US" sz="1400" dirty="0" smtClean="0">
                <a:solidFill>
                  <a:prstClr val="black"/>
                </a:solidFill>
              </a:rPr>
              <a:t>120*50 </a:t>
            </a:r>
            <a:r>
              <a:rPr lang="en-US" sz="1400" dirty="0">
                <a:solidFill>
                  <a:prstClr val="black"/>
                </a:solidFill>
              </a:rPr>
              <a:t>= </a:t>
            </a:r>
            <a:r>
              <a:rPr lang="en-US" sz="1400" dirty="0" smtClean="0">
                <a:solidFill>
                  <a:prstClr val="black"/>
                </a:solidFill>
              </a:rPr>
              <a:t>6,000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Wages: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943600" y="5867400"/>
            <a:ext cx="228600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prstClr val="white"/>
                </a:solidFill>
              </a:rPr>
              <a:t>Total = 28,725</a:t>
            </a:r>
            <a:endParaRPr lang="en-US" sz="2400" b="1" u="sng" dirty="0">
              <a:solidFill>
                <a:prstClr val="white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8573294" y="6057900"/>
            <a:ext cx="1294606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525000" y="54102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prstClr val="black"/>
                </a:solidFill>
              </a:rPr>
              <a:t>Total Manpower </a:t>
            </a:r>
            <a:endParaRPr lang="en-US" b="1" u="sng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448800" y="5791200"/>
            <a:ext cx="236220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Doctors                : 2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Employee of HOK : 6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 smtClean="0">
                <a:solidFill>
                  <a:prstClr val="black"/>
                </a:solidFill>
              </a:rPr>
              <a:t>Volunteers             : 11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6285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1614</TotalTime>
  <Words>3432</Words>
  <Application>Microsoft Office PowerPoint</Application>
  <PresentationFormat>Custom</PresentationFormat>
  <Paragraphs>625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Median</vt:lpstr>
      <vt:lpstr>26-Jan-2017 (Blue Lotus Hospital, Fatima Road, Gorakhpur)</vt:lpstr>
      <vt:lpstr>23-Jan-2017 (Katya Fazilnagar, Kushinagar)</vt:lpstr>
      <vt:lpstr>22-Jan-2017 (Bharat Mata Mandir, Sahara State, Gorakhpur )</vt:lpstr>
      <vt:lpstr>29-Nov-2016 (Mahua Tiraha, Shivpur, Sahbazgnj)</vt:lpstr>
      <vt:lpstr>27-Nov-2016 (Mahua School, Railway Bauliya Colony, Gorakhpur)</vt:lpstr>
      <vt:lpstr>2-Nov-2016 (Asuran Chowk, Basharatpur)</vt:lpstr>
      <vt:lpstr>15-Nov-2016 (M.B Motors, Basharatpur, Gorakhpur)</vt:lpstr>
      <vt:lpstr>14-Nov-2016 (SDPS Vishnupuram, Basharatpur)</vt:lpstr>
      <vt:lpstr>1-Nov-2016 (Chitragupt Mandir, Ghorakhpur)</vt:lpstr>
      <vt:lpstr>29-Oct-2016 (SDPS Vishnupuram, Basharatpur)</vt:lpstr>
      <vt:lpstr>25-Oct-2016 (Asuran Chowk)</vt:lpstr>
      <vt:lpstr>24-Oct-2016 (Asuran Chowk)</vt:lpstr>
      <vt:lpstr>21-Oct-2016 (Asuran Chowk)</vt:lpstr>
      <vt:lpstr>16-Oct-2016 (Madan Mohan Malviya College)</vt:lpstr>
      <vt:lpstr>15-Oct-2016 (Sadar District Hospital,Sadar)</vt:lpstr>
      <vt:lpstr>8-Oct-2016 (Kali Mandir, Golghar)</vt:lpstr>
      <vt:lpstr>06-Oct-2016 (Budhiyamata Mandir, Tarkulha, Gorakhpur)</vt:lpstr>
      <vt:lpstr>05-Oct-2016 (Tarkulha Camp, Gorakhpur)</vt:lpstr>
      <vt:lpstr>04-Oct-2016 (Tarkulha Camp, Gorakhpur)</vt:lpstr>
      <vt:lpstr>21-march-2016 (Annadnagar (Pharenda))</vt:lpstr>
      <vt:lpstr>07-March-2016 (Chauri chaura)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Amit Singh</dc:creator>
  <cp:lastModifiedBy>abhay</cp:lastModifiedBy>
  <cp:revision>97</cp:revision>
  <dcterms:created xsi:type="dcterms:W3CDTF">2017-02-26T02:16:03Z</dcterms:created>
  <dcterms:modified xsi:type="dcterms:W3CDTF">2018-02-02T19:25:35Z</dcterms:modified>
</cp:coreProperties>
</file>