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BM Hanna" charset="1" panose="02000503000000020003"/>
      <p:regular r:id="rId16"/>
    </p:embeddedFont>
    <p:embeddedFont>
      <p:font typeface="Canva Sans Bold" charset="1" panose="020B0803030501040103"/>
      <p:regular r:id="rId17"/>
    </p:embeddedFont>
    <p:embeddedFont>
      <p:font typeface="Canva Sans" charset="1" panose="020B05030305010401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7.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6.png" Type="http://schemas.openxmlformats.org/officeDocument/2006/relationships/image"/><Relationship Id="rId14" Target="../media/image7.svg" Type="http://schemas.openxmlformats.org/officeDocument/2006/relationships/image"/><Relationship Id="rId15" Target="../media/image8.png" Type="http://schemas.openxmlformats.org/officeDocument/2006/relationships/image"/><Relationship Id="rId16" Target="../media/image9.svg" Type="http://schemas.openxmlformats.org/officeDocument/2006/relationships/image"/><Relationship Id="rId2" Target="../media/image1.png" Type="http://schemas.openxmlformats.org/officeDocument/2006/relationships/image"/><Relationship Id="rId3" Target="../media/image52.png" Type="http://schemas.openxmlformats.org/officeDocument/2006/relationships/image"/><Relationship Id="rId4" Target="../media/image53.svg" Type="http://schemas.openxmlformats.org/officeDocument/2006/relationships/image"/><Relationship Id="rId5" Target="../media/image48.png" Type="http://schemas.openxmlformats.org/officeDocument/2006/relationships/image"/><Relationship Id="rId6" Target="../media/image49.svg" Type="http://schemas.openxmlformats.org/officeDocument/2006/relationships/image"/><Relationship Id="rId7" Target="../media/image54.png" Type="http://schemas.openxmlformats.org/officeDocument/2006/relationships/image"/><Relationship Id="rId8" Target="../media/image55.svg" Type="http://schemas.openxmlformats.org/officeDocument/2006/relationships/image"/><Relationship Id="rId9" Target="../media/image5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2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svg" Type="http://schemas.openxmlformats.org/officeDocument/2006/relationships/image"/><Relationship Id="rId2" Target="../media/image1.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22.png" Type="http://schemas.openxmlformats.org/officeDocument/2006/relationships/image"/><Relationship Id="rId6" Target="../media/image23.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svg" Type="http://schemas.openxmlformats.org/officeDocument/2006/relationships/image"/><Relationship Id="rId11" Target="../media/image28.png" Type="http://schemas.openxmlformats.org/officeDocument/2006/relationships/image"/><Relationship Id="rId12" Target="../media/image29.svg" Type="http://schemas.openxmlformats.org/officeDocument/2006/relationships/image"/><Relationship Id="rId2" Target="../media/image1.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22.png" Type="http://schemas.openxmlformats.org/officeDocument/2006/relationships/image"/><Relationship Id="rId6" Target="../media/image23.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28.png" Type="http://schemas.openxmlformats.org/officeDocument/2006/relationships/image"/><Relationship Id="rId12" Target="../media/image29.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svg" Type="http://schemas.openxmlformats.org/officeDocument/2006/relationships/image"/><Relationship Id="rId11" Target="../media/image36.png" Type="http://schemas.openxmlformats.org/officeDocument/2006/relationships/image"/><Relationship Id="rId12" Target="../media/image37.svg" Type="http://schemas.openxmlformats.org/officeDocument/2006/relationships/image"/><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3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svg" Type="http://schemas.openxmlformats.org/officeDocument/2006/relationships/image"/><Relationship Id="rId11" Target="../media/image42.png" Type="http://schemas.openxmlformats.org/officeDocument/2006/relationships/image"/><Relationship Id="rId12" Target="../media/image43.svg" Type="http://schemas.openxmlformats.org/officeDocument/2006/relationships/image"/><Relationship Id="rId2" Target="../media/image1.png" Type="http://schemas.openxmlformats.org/officeDocument/2006/relationships/image"/><Relationship Id="rId3" Target="../media/image38.png" Type="http://schemas.openxmlformats.org/officeDocument/2006/relationships/image"/><Relationship Id="rId4" Target="../media/image39.svg" Type="http://schemas.openxmlformats.org/officeDocument/2006/relationships/image"/><Relationship Id="rId5" Target="../media/image40.png" Type="http://schemas.openxmlformats.org/officeDocument/2006/relationships/image"/><Relationship Id="rId6" Target="../media/image41.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3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svg" Type="http://schemas.openxmlformats.org/officeDocument/2006/relationships/image"/><Relationship Id="rId11" Target="../media/image48.png" Type="http://schemas.openxmlformats.org/officeDocument/2006/relationships/image"/><Relationship Id="rId12" Target="../media/image49.svg" Type="http://schemas.openxmlformats.org/officeDocument/2006/relationships/image"/><Relationship Id="rId13" Target="../media/image50.png" Type="http://schemas.openxmlformats.org/officeDocument/2006/relationships/image"/><Relationship Id="rId14" Target="../media/image51.svg" Type="http://schemas.openxmlformats.org/officeDocument/2006/relationships/image"/><Relationship Id="rId2" Target="../media/image1.png" Type="http://schemas.openxmlformats.org/officeDocument/2006/relationships/image"/><Relationship Id="rId3" Target="../media/image44.png" Type="http://schemas.openxmlformats.org/officeDocument/2006/relationships/image"/><Relationship Id="rId4" Target="../media/image45.svg" Type="http://schemas.openxmlformats.org/officeDocument/2006/relationships/image"/><Relationship Id="rId5" Target="../media/image46.png" Type="http://schemas.openxmlformats.org/officeDocument/2006/relationships/image"/><Relationship Id="rId6" Target="../media/image47.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TextBox 3" id="3"/>
          <p:cNvSpPr txBox="true"/>
          <p:nvPr/>
        </p:nvSpPr>
        <p:spPr>
          <a:xfrm rot="0">
            <a:off x="2489594" y="2837835"/>
            <a:ext cx="12285804" cy="2680496"/>
          </a:xfrm>
          <a:prstGeom prst="rect">
            <a:avLst/>
          </a:prstGeom>
        </p:spPr>
        <p:txBody>
          <a:bodyPr anchor="t" rtlCol="false" tIns="0" lIns="0" bIns="0" rIns="0">
            <a:spAutoFit/>
          </a:bodyPr>
          <a:lstStyle/>
          <a:p>
            <a:pPr algn="ctr">
              <a:lnSpc>
                <a:spcPts val="10543"/>
              </a:lnSpc>
            </a:pPr>
            <a:r>
              <a:rPr lang="en-US" sz="10870">
                <a:solidFill>
                  <a:srgbClr val="FFFFFF"/>
                </a:solidFill>
                <a:latin typeface="BM Hanna"/>
                <a:ea typeface="BM Hanna"/>
                <a:cs typeface="BM Hanna"/>
                <a:sym typeface="BM Hanna"/>
              </a:rPr>
              <a:t>EDU-CONNECT</a:t>
            </a:r>
          </a:p>
          <a:p>
            <a:pPr algn="ctr" marL="0" indent="0" lvl="0">
              <a:lnSpc>
                <a:spcPts val="9963"/>
              </a:lnSpc>
              <a:spcBef>
                <a:spcPct val="0"/>
              </a:spcBef>
            </a:pPr>
          </a:p>
        </p:txBody>
      </p:sp>
      <p:sp>
        <p:nvSpPr>
          <p:cNvPr name="Freeform 4" id="4"/>
          <p:cNvSpPr/>
          <p:nvPr/>
        </p:nvSpPr>
        <p:spPr>
          <a:xfrm flipH="false" flipV="false" rot="0">
            <a:off x="13528763" y="3272471"/>
            <a:ext cx="6350998" cy="7321036"/>
          </a:xfrm>
          <a:custGeom>
            <a:avLst/>
            <a:gdLst/>
            <a:ahLst/>
            <a:cxnLst/>
            <a:rect r="r" b="b" t="t" l="l"/>
            <a:pathLst>
              <a:path h="7321036" w="6350998">
                <a:moveTo>
                  <a:pt x="0" y="0"/>
                </a:moveTo>
                <a:lnTo>
                  <a:pt x="6350999" y="0"/>
                </a:lnTo>
                <a:lnTo>
                  <a:pt x="6350999" y="7321036"/>
                </a:lnTo>
                <a:lnTo>
                  <a:pt x="0" y="7321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5863095" y="5714352"/>
            <a:ext cx="6561811" cy="1212850"/>
            <a:chOff x="0" y="0"/>
            <a:chExt cx="1728214" cy="319434"/>
          </a:xfrm>
        </p:grpSpPr>
        <p:sp>
          <p:nvSpPr>
            <p:cNvPr name="Freeform 6" id="6"/>
            <p:cNvSpPr/>
            <p:nvPr/>
          </p:nvSpPr>
          <p:spPr>
            <a:xfrm flipH="false" flipV="false" rot="0">
              <a:off x="0" y="0"/>
              <a:ext cx="1728214" cy="319434"/>
            </a:xfrm>
            <a:custGeom>
              <a:avLst/>
              <a:gdLst/>
              <a:ahLst/>
              <a:cxnLst/>
              <a:rect r="r" b="b" t="t" l="l"/>
              <a:pathLst>
                <a:path h="319434" w="1728214">
                  <a:moveTo>
                    <a:pt x="117985" y="0"/>
                  </a:moveTo>
                  <a:lnTo>
                    <a:pt x="1610229" y="0"/>
                  </a:lnTo>
                  <a:cubicBezTo>
                    <a:pt x="1641520" y="0"/>
                    <a:pt x="1671530" y="12430"/>
                    <a:pt x="1693657" y="34557"/>
                  </a:cubicBezTo>
                  <a:cubicBezTo>
                    <a:pt x="1715783" y="56683"/>
                    <a:pt x="1728214" y="86693"/>
                    <a:pt x="1728214" y="117985"/>
                  </a:cubicBezTo>
                  <a:lnTo>
                    <a:pt x="1728214" y="201449"/>
                  </a:lnTo>
                  <a:cubicBezTo>
                    <a:pt x="1728214" y="232741"/>
                    <a:pt x="1715783" y="262751"/>
                    <a:pt x="1693657" y="284877"/>
                  </a:cubicBezTo>
                  <a:cubicBezTo>
                    <a:pt x="1671530" y="307003"/>
                    <a:pt x="1641520" y="319434"/>
                    <a:pt x="1610229" y="319434"/>
                  </a:cubicBezTo>
                  <a:lnTo>
                    <a:pt x="117985" y="319434"/>
                  </a:lnTo>
                  <a:cubicBezTo>
                    <a:pt x="86693" y="319434"/>
                    <a:pt x="56683" y="307003"/>
                    <a:pt x="34557" y="284877"/>
                  </a:cubicBezTo>
                  <a:cubicBezTo>
                    <a:pt x="12430" y="262751"/>
                    <a:pt x="0" y="232741"/>
                    <a:pt x="0" y="201449"/>
                  </a:cubicBezTo>
                  <a:lnTo>
                    <a:pt x="0" y="117985"/>
                  </a:lnTo>
                  <a:cubicBezTo>
                    <a:pt x="0" y="86693"/>
                    <a:pt x="12430" y="56683"/>
                    <a:pt x="34557" y="34557"/>
                  </a:cubicBezTo>
                  <a:cubicBezTo>
                    <a:pt x="56683" y="12430"/>
                    <a:pt x="86693" y="0"/>
                    <a:pt x="117985" y="0"/>
                  </a:cubicBezTo>
                  <a:close/>
                </a:path>
              </a:pathLst>
            </a:custGeom>
            <a:solidFill>
              <a:srgbClr val="FFCE32"/>
            </a:solidFill>
          </p:spPr>
        </p:sp>
        <p:sp>
          <p:nvSpPr>
            <p:cNvPr name="TextBox 7" id="7"/>
            <p:cNvSpPr txBox="true"/>
            <p:nvPr/>
          </p:nvSpPr>
          <p:spPr>
            <a:xfrm>
              <a:off x="0" y="-28575"/>
              <a:ext cx="1728214" cy="348009"/>
            </a:xfrm>
            <a:prstGeom prst="rect">
              <a:avLst/>
            </a:prstGeom>
          </p:spPr>
          <p:txBody>
            <a:bodyPr anchor="ctr" rtlCol="false" tIns="50800" lIns="50800" bIns="50800" rIns="50800"/>
            <a:lstStyle/>
            <a:p>
              <a:pPr algn="ctr">
                <a:lnSpc>
                  <a:spcPts val="3437"/>
                </a:lnSpc>
              </a:pPr>
            </a:p>
          </p:txBody>
        </p:sp>
      </p:grpSp>
      <p:sp>
        <p:nvSpPr>
          <p:cNvPr name="Freeform 8" id="8"/>
          <p:cNvSpPr/>
          <p:nvPr/>
        </p:nvSpPr>
        <p:spPr>
          <a:xfrm flipH="false" flipV="false" rot="0">
            <a:off x="13833448" y="-1279629"/>
            <a:ext cx="5305878" cy="3752703"/>
          </a:xfrm>
          <a:custGeom>
            <a:avLst/>
            <a:gdLst/>
            <a:ahLst/>
            <a:cxnLst/>
            <a:rect r="r" b="b" t="t" l="l"/>
            <a:pathLst>
              <a:path h="3752703" w="5305878">
                <a:moveTo>
                  <a:pt x="0" y="0"/>
                </a:moveTo>
                <a:lnTo>
                  <a:pt x="5305878" y="0"/>
                </a:lnTo>
                <a:lnTo>
                  <a:pt x="5305878" y="3752703"/>
                </a:lnTo>
                <a:lnTo>
                  <a:pt x="0" y="375270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798693" y="-662043"/>
            <a:ext cx="4714070" cy="3762685"/>
          </a:xfrm>
          <a:custGeom>
            <a:avLst/>
            <a:gdLst/>
            <a:ahLst/>
            <a:cxnLst/>
            <a:rect r="r" b="b" t="t" l="l"/>
            <a:pathLst>
              <a:path h="3762685" w="4714070">
                <a:moveTo>
                  <a:pt x="0" y="0"/>
                </a:moveTo>
                <a:lnTo>
                  <a:pt x="4714070" y="0"/>
                </a:lnTo>
                <a:lnTo>
                  <a:pt x="4714070" y="3762685"/>
                </a:lnTo>
                <a:lnTo>
                  <a:pt x="0" y="376268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526312">
            <a:off x="-765269" y="5454242"/>
            <a:ext cx="7168165" cy="6529547"/>
          </a:xfrm>
          <a:custGeom>
            <a:avLst/>
            <a:gdLst/>
            <a:ahLst/>
            <a:cxnLst/>
            <a:rect r="r" b="b" t="t" l="l"/>
            <a:pathLst>
              <a:path h="6529547" w="7168165">
                <a:moveTo>
                  <a:pt x="0" y="0"/>
                </a:moveTo>
                <a:lnTo>
                  <a:pt x="7168165" y="0"/>
                </a:lnTo>
                <a:lnTo>
                  <a:pt x="7168165" y="6529547"/>
                </a:lnTo>
                <a:lnTo>
                  <a:pt x="0" y="652954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1" id="11"/>
          <p:cNvSpPr txBox="true"/>
          <p:nvPr/>
        </p:nvSpPr>
        <p:spPr>
          <a:xfrm rot="0">
            <a:off x="6577381" y="5851659"/>
            <a:ext cx="4666285" cy="1385037"/>
          </a:xfrm>
          <a:prstGeom prst="rect">
            <a:avLst/>
          </a:prstGeom>
        </p:spPr>
        <p:txBody>
          <a:bodyPr anchor="t" rtlCol="false" tIns="0" lIns="0" bIns="0" rIns="0">
            <a:spAutoFit/>
          </a:bodyPr>
          <a:lstStyle/>
          <a:p>
            <a:pPr algn="ctr">
              <a:lnSpc>
                <a:spcPts val="3697"/>
              </a:lnSpc>
            </a:pPr>
            <a:r>
              <a:rPr lang="en-US" sz="2844" b="true">
                <a:solidFill>
                  <a:srgbClr val="000000"/>
                </a:solidFill>
                <a:latin typeface="Canva Sans Bold"/>
                <a:ea typeface="Canva Sans Bold"/>
                <a:cs typeface="Canva Sans Bold"/>
                <a:sym typeface="Canva Sans Bold"/>
              </a:rPr>
              <a:t>Personalized Education, Anytime, Anywhere</a:t>
            </a:r>
          </a:p>
          <a:p>
            <a:pPr algn="ctr" marL="0" indent="0" lvl="0">
              <a:lnSpc>
                <a:spcPts val="3697"/>
              </a:lnSpc>
            </a:pPr>
          </a:p>
        </p:txBody>
      </p:sp>
      <p:sp>
        <p:nvSpPr>
          <p:cNvPr name="TextBox 12" id="12"/>
          <p:cNvSpPr txBox="true"/>
          <p:nvPr/>
        </p:nvSpPr>
        <p:spPr>
          <a:xfrm rot="0">
            <a:off x="7044333" y="7771831"/>
            <a:ext cx="4199333" cy="1476375"/>
          </a:xfrm>
          <a:prstGeom prst="rect">
            <a:avLst/>
          </a:prstGeom>
        </p:spPr>
        <p:txBody>
          <a:bodyPr anchor="t" rtlCol="false" tIns="0" lIns="0" bIns="0" rIns="0">
            <a:spAutoFit/>
          </a:bodyPr>
          <a:lstStyle/>
          <a:p>
            <a:pPr algn="ctr">
              <a:lnSpc>
                <a:spcPts val="3900"/>
              </a:lnSpc>
            </a:pPr>
            <a:r>
              <a:rPr lang="en-US" sz="3000">
                <a:solidFill>
                  <a:srgbClr val="FFFFFF"/>
                </a:solidFill>
                <a:latin typeface="Canva Sans"/>
                <a:ea typeface="Canva Sans"/>
                <a:cs typeface="Canva Sans"/>
                <a:sym typeface="Canva Sans"/>
              </a:rPr>
              <a:t>Presentation By :</a:t>
            </a:r>
          </a:p>
          <a:p>
            <a:pPr algn="ctr">
              <a:lnSpc>
                <a:spcPts val="3900"/>
              </a:lnSpc>
            </a:pPr>
            <a:r>
              <a:rPr lang="en-US" sz="3000">
                <a:solidFill>
                  <a:srgbClr val="FFFFFF"/>
                </a:solidFill>
                <a:latin typeface="Canva Sans"/>
                <a:ea typeface="Canva Sans"/>
                <a:cs typeface="Canva Sans"/>
                <a:sym typeface="Canva Sans"/>
              </a:rPr>
              <a:t>VINAYAK SINGH</a:t>
            </a:r>
          </a:p>
          <a:p>
            <a:pPr algn="ctr" marL="0" indent="0" lvl="0">
              <a:lnSpc>
                <a:spcPts val="3900"/>
              </a:lnSpc>
            </a:pPr>
            <a:r>
              <a:rPr lang="en-US" sz="3000">
                <a:solidFill>
                  <a:srgbClr val="FFFFFF"/>
                </a:solidFill>
                <a:latin typeface="Canva Sans"/>
                <a:ea typeface="Canva Sans"/>
                <a:cs typeface="Canva Sans"/>
                <a:sym typeface="Canva Sans"/>
              </a:rPr>
              <a:t>SOURABH YADAV</a:t>
            </a:r>
          </a:p>
        </p:txBody>
      </p:sp>
      <p:sp>
        <p:nvSpPr>
          <p:cNvPr name="TextBox 13" id="13"/>
          <p:cNvSpPr txBox="true"/>
          <p:nvPr/>
        </p:nvSpPr>
        <p:spPr>
          <a:xfrm rot="0">
            <a:off x="1695793" y="4020920"/>
            <a:ext cx="12956721" cy="1161546"/>
          </a:xfrm>
          <a:prstGeom prst="rect">
            <a:avLst/>
          </a:prstGeom>
        </p:spPr>
        <p:txBody>
          <a:bodyPr anchor="t" rtlCol="false" tIns="0" lIns="0" bIns="0" rIns="0">
            <a:spAutoFit/>
          </a:bodyPr>
          <a:lstStyle/>
          <a:p>
            <a:pPr algn="ctr">
              <a:lnSpc>
                <a:spcPts val="3566"/>
              </a:lnSpc>
            </a:pPr>
            <a:r>
              <a:rPr lang="en-US" sz="2547">
                <a:solidFill>
                  <a:srgbClr val="FBCAE0"/>
                </a:solidFill>
                <a:latin typeface="BM Hanna"/>
                <a:ea typeface="BM Hanna"/>
                <a:cs typeface="BM Hanna"/>
                <a:sym typeface="BM Hanna"/>
              </a:rPr>
              <a:t>“A CUTTING-EDGE LEARNING PLATFORM THAT LEVERAGES AI TO OFFER TAILORED EDUCATIONAL EXPERIENCES.”</a:t>
            </a:r>
          </a:p>
          <a:p>
            <a:pPr algn="ctr">
              <a:lnSpc>
                <a:spcPts val="2173"/>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0">
            <a:off x="-2498597" y="-108828"/>
            <a:ext cx="6582509" cy="10746953"/>
          </a:xfrm>
          <a:custGeom>
            <a:avLst/>
            <a:gdLst/>
            <a:ahLst/>
            <a:cxnLst/>
            <a:rect r="r" b="b" t="t" l="l"/>
            <a:pathLst>
              <a:path h="10746953" w="6582509">
                <a:moveTo>
                  <a:pt x="0" y="0"/>
                </a:moveTo>
                <a:lnTo>
                  <a:pt x="6582509" y="0"/>
                </a:lnTo>
                <a:lnTo>
                  <a:pt x="6582509" y="10746953"/>
                </a:lnTo>
                <a:lnTo>
                  <a:pt x="0" y="107469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797725">
            <a:off x="13679956" y="-1054879"/>
            <a:ext cx="4476702" cy="4994292"/>
          </a:xfrm>
          <a:custGeom>
            <a:avLst/>
            <a:gdLst/>
            <a:ahLst/>
            <a:cxnLst/>
            <a:rect r="r" b="b" t="t" l="l"/>
            <a:pathLst>
              <a:path h="4994292" w="4476702">
                <a:moveTo>
                  <a:pt x="0" y="0"/>
                </a:moveTo>
                <a:lnTo>
                  <a:pt x="4476701" y="0"/>
                </a:lnTo>
                <a:lnTo>
                  <a:pt x="4476701" y="4994292"/>
                </a:lnTo>
                <a:lnTo>
                  <a:pt x="0" y="49942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944550" y="2366363"/>
            <a:ext cx="5751911" cy="14071953"/>
          </a:xfrm>
          <a:custGeom>
            <a:avLst/>
            <a:gdLst/>
            <a:ahLst/>
            <a:cxnLst/>
            <a:rect r="r" b="b" t="t" l="l"/>
            <a:pathLst>
              <a:path h="14071953" w="5751911">
                <a:moveTo>
                  <a:pt x="0" y="0"/>
                </a:moveTo>
                <a:lnTo>
                  <a:pt x="5751911" y="0"/>
                </a:lnTo>
                <a:lnTo>
                  <a:pt x="5751911" y="14071954"/>
                </a:lnTo>
                <a:lnTo>
                  <a:pt x="0" y="140719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true" flipV="false" rot="0">
            <a:off x="792658" y="5143500"/>
            <a:ext cx="4946577" cy="5519194"/>
          </a:xfrm>
          <a:custGeom>
            <a:avLst/>
            <a:gdLst/>
            <a:ahLst/>
            <a:cxnLst/>
            <a:rect r="r" b="b" t="t" l="l"/>
            <a:pathLst>
              <a:path h="5519194" w="4946577">
                <a:moveTo>
                  <a:pt x="4946577" y="0"/>
                </a:moveTo>
                <a:lnTo>
                  <a:pt x="0" y="0"/>
                </a:lnTo>
                <a:lnTo>
                  <a:pt x="0" y="5519194"/>
                </a:lnTo>
                <a:lnTo>
                  <a:pt x="4946577" y="5519194"/>
                </a:lnTo>
                <a:lnTo>
                  <a:pt x="4946577"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true" flipV="false" rot="0">
            <a:off x="11066058" y="4957733"/>
            <a:ext cx="6322410" cy="7438130"/>
          </a:xfrm>
          <a:custGeom>
            <a:avLst/>
            <a:gdLst/>
            <a:ahLst/>
            <a:cxnLst/>
            <a:rect r="r" b="b" t="t" l="l"/>
            <a:pathLst>
              <a:path h="7438130" w="6322410">
                <a:moveTo>
                  <a:pt x="6322410" y="0"/>
                </a:moveTo>
                <a:lnTo>
                  <a:pt x="0" y="0"/>
                </a:lnTo>
                <a:lnTo>
                  <a:pt x="0" y="7438130"/>
                </a:lnTo>
                <a:lnTo>
                  <a:pt x="6322410" y="7438130"/>
                </a:lnTo>
                <a:lnTo>
                  <a:pt x="632241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8" id="8"/>
          <p:cNvSpPr txBox="true"/>
          <p:nvPr/>
        </p:nvSpPr>
        <p:spPr>
          <a:xfrm rot="0">
            <a:off x="4626842" y="3187376"/>
            <a:ext cx="9034317" cy="4264673"/>
          </a:xfrm>
          <a:prstGeom prst="rect">
            <a:avLst/>
          </a:prstGeom>
        </p:spPr>
        <p:txBody>
          <a:bodyPr anchor="t" rtlCol="false" tIns="0" lIns="0" bIns="0" rIns="0">
            <a:spAutoFit/>
          </a:bodyPr>
          <a:lstStyle/>
          <a:p>
            <a:pPr algn="ctr" marL="0" indent="0" lvl="0">
              <a:lnSpc>
                <a:spcPts val="16315"/>
              </a:lnSpc>
              <a:spcBef>
                <a:spcPct val="0"/>
              </a:spcBef>
            </a:pPr>
            <a:r>
              <a:rPr lang="en-US" sz="16819">
                <a:solidFill>
                  <a:srgbClr val="FFFFFF"/>
                </a:solidFill>
                <a:latin typeface="BM Hanna"/>
                <a:ea typeface="BM Hanna"/>
                <a:cs typeface="BM Hanna"/>
                <a:sym typeface="BM Hanna"/>
              </a:rPr>
              <a:t>THANK YOU</a:t>
            </a:r>
          </a:p>
        </p:txBody>
      </p:sp>
      <p:sp>
        <p:nvSpPr>
          <p:cNvPr name="Freeform 9" id="9"/>
          <p:cNvSpPr/>
          <p:nvPr/>
        </p:nvSpPr>
        <p:spPr>
          <a:xfrm flipH="false" flipV="false" rot="0">
            <a:off x="5976517" y="-809891"/>
            <a:ext cx="4294014" cy="3427404"/>
          </a:xfrm>
          <a:custGeom>
            <a:avLst/>
            <a:gdLst/>
            <a:ahLst/>
            <a:cxnLst/>
            <a:rect r="r" b="b" t="t" l="l"/>
            <a:pathLst>
              <a:path h="3427404" w="4294014">
                <a:moveTo>
                  <a:pt x="0" y="0"/>
                </a:moveTo>
                <a:lnTo>
                  <a:pt x="4294014" y="0"/>
                </a:lnTo>
                <a:lnTo>
                  <a:pt x="4294014" y="3427404"/>
                </a:lnTo>
                <a:lnTo>
                  <a:pt x="0" y="342740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526312">
            <a:off x="6081818" y="6805324"/>
            <a:ext cx="5385775" cy="4905951"/>
          </a:xfrm>
          <a:custGeom>
            <a:avLst/>
            <a:gdLst/>
            <a:ahLst/>
            <a:cxnLst/>
            <a:rect r="r" b="b" t="t" l="l"/>
            <a:pathLst>
              <a:path h="4905951" w="5385775">
                <a:moveTo>
                  <a:pt x="0" y="0"/>
                </a:moveTo>
                <a:lnTo>
                  <a:pt x="5385774" y="0"/>
                </a:lnTo>
                <a:lnTo>
                  <a:pt x="5385774" y="4905952"/>
                </a:lnTo>
                <a:lnTo>
                  <a:pt x="0" y="4905952"/>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0">
            <a:off x="-571592" y="-85725"/>
            <a:ext cx="4910563" cy="4437363"/>
          </a:xfrm>
          <a:custGeom>
            <a:avLst/>
            <a:gdLst/>
            <a:ahLst/>
            <a:cxnLst/>
            <a:rect r="r" b="b" t="t" l="l"/>
            <a:pathLst>
              <a:path h="4437363" w="4910563">
                <a:moveTo>
                  <a:pt x="0" y="0"/>
                </a:moveTo>
                <a:lnTo>
                  <a:pt x="4910562" y="0"/>
                </a:lnTo>
                <a:lnTo>
                  <a:pt x="4910562" y="4437363"/>
                </a:lnTo>
                <a:lnTo>
                  <a:pt x="0" y="443736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3949030" y="-85725"/>
            <a:ext cx="4910563" cy="4437363"/>
          </a:xfrm>
          <a:custGeom>
            <a:avLst/>
            <a:gdLst/>
            <a:ahLst/>
            <a:cxnLst/>
            <a:rect r="r" b="b" t="t" l="l"/>
            <a:pathLst>
              <a:path h="4437363" w="4910563">
                <a:moveTo>
                  <a:pt x="4910562" y="0"/>
                </a:moveTo>
                <a:lnTo>
                  <a:pt x="0" y="0"/>
                </a:lnTo>
                <a:lnTo>
                  <a:pt x="0" y="4437363"/>
                </a:lnTo>
                <a:lnTo>
                  <a:pt x="4910562" y="4437363"/>
                </a:lnTo>
                <a:lnTo>
                  <a:pt x="491056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315627" y="4171633"/>
            <a:ext cx="4847311" cy="2361962"/>
          </a:xfrm>
          <a:custGeom>
            <a:avLst/>
            <a:gdLst/>
            <a:ahLst/>
            <a:cxnLst/>
            <a:rect r="r" b="b" t="t" l="l"/>
            <a:pathLst>
              <a:path h="2361962" w="4847311">
                <a:moveTo>
                  <a:pt x="0" y="0"/>
                </a:moveTo>
                <a:lnTo>
                  <a:pt x="4847311" y="0"/>
                </a:lnTo>
                <a:lnTo>
                  <a:pt x="4847311" y="2361962"/>
                </a:lnTo>
                <a:lnTo>
                  <a:pt x="0" y="23619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720345" y="4171633"/>
            <a:ext cx="4847311" cy="2361962"/>
          </a:xfrm>
          <a:custGeom>
            <a:avLst/>
            <a:gdLst/>
            <a:ahLst/>
            <a:cxnLst/>
            <a:rect r="r" b="b" t="t" l="l"/>
            <a:pathLst>
              <a:path h="2361962" w="4847311">
                <a:moveTo>
                  <a:pt x="0" y="0"/>
                </a:moveTo>
                <a:lnTo>
                  <a:pt x="4847310" y="0"/>
                </a:lnTo>
                <a:lnTo>
                  <a:pt x="4847310" y="2361962"/>
                </a:lnTo>
                <a:lnTo>
                  <a:pt x="0" y="23619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2125062" y="4171633"/>
            <a:ext cx="4847311" cy="2361962"/>
          </a:xfrm>
          <a:custGeom>
            <a:avLst/>
            <a:gdLst/>
            <a:ahLst/>
            <a:cxnLst/>
            <a:rect r="r" b="b" t="t" l="l"/>
            <a:pathLst>
              <a:path h="2361962" w="4847311">
                <a:moveTo>
                  <a:pt x="0" y="0"/>
                </a:moveTo>
                <a:lnTo>
                  <a:pt x="4847311" y="0"/>
                </a:lnTo>
                <a:lnTo>
                  <a:pt x="4847311" y="2361962"/>
                </a:lnTo>
                <a:lnTo>
                  <a:pt x="0" y="23619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3334131" y="3585361"/>
            <a:ext cx="810304" cy="1314652"/>
          </a:xfrm>
          <a:custGeom>
            <a:avLst/>
            <a:gdLst/>
            <a:ahLst/>
            <a:cxnLst/>
            <a:rect r="r" b="b" t="t" l="l"/>
            <a:pathLst>
              <a:path h="1314652" w="810304">
                <a:moveTo>
                  <a:pt x="0" y="0"/>
                </a:moveTo>
                <a:lnTo>
                  <a:pt x="810304" y="0"/>
                </a:lnTo>
                <a:lnTo>
                  <a:pt x="810304" y="1314652"/>
                </a:lnTo>
                <a:lnTo>
                  <a:pt x="0" y="131465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8738848" y="3585361"/>
            <a:ext cx="810304" cy="1314652"/>
          </a:xfrm>
          <a:custGeom>
            <a:avLst/>
            <a:gdLst/>
            <a:ahLst/>
            <a:cxnLst/>
            <a:rect r="r" b="b" t="t" l="l"/>
            <a:pathLst>
              <a:path h="1314652" w="810304">
                <a:moveTo>
                  <a:pt x="0" y="0"/>
                </a:moveTo>
                <a:lnTo>
                  <a:pt x="810304" y="0"/>
                </a:lnTo>
                <a:lnTo>
                  <a:pt x="810304" y="1314652"/>
                </a:lnTo>
                <a:lnTo>
                  <a:pt x="0" y="131465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4143565" y="3585361"/>
            <a:ext cx="810304" cy="1314652"/>
          </a:xfrm>
          <a:custGeom>
            <a:avLst/>
            <a:gdLst/>
            <a:ahLst/>
            <a:cxnLst/>
            <a:rect r="r" b="b" t="t" l="l"/>
            <a:pathLst>
              <a:path h="1314652" w="810304">
                <a:moveTo>
                  <a:pt x="0" y="0"/>
                </a:moveTo>
                <a:lnTo>
                  <a:pt x="810304" y="0"/>
                </a:lnTo>
                <a:lnTo>
                  <a:pt x="810304" y="1314652"/>
                </a:lnTo>
                <a:lnTo>
                  <a:pt x="0" y="131465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4659189" y="662295"/>
            <a:ext cx="8969623" cy="2539999"/>
          </a:xfrm>
          <a:prstGeom prst="rect">
            <a:avLst/>
          </a:prstGeom>
        </p:spPr>
        <p:txBody>
          <a:bodyPr anchor="t" rtlCol="false" tIns="0" lIns="0" bIns="0" rIns="0">
            <a:spAutoFit/>
          </a:bodyPr>
          <a:lstStyle/>
          <a:p>
            <a:pPr algn="ctr" marL="0" indent="0" lvl="0">
              <a:lnSpc>
                <a:spcPts val="9699"/>
              </a:lnSpc>
              <a:spcBef>
                <a:spcPct val="0"/>
              </a:spcBef>
            </a:pPr>
            <a:r>
              <a:rPr lang="en-US" sz="9999">
                <a:solidFill>
                  <a:srgbClr val="FFFFFF"/>
                </a:solidFill>
                <a:latin typeface="BM Hanna"/>
                <a:ea typeface="BM Hanna"/>
                <a:cs typeface="BM Hanna"/>
                <a:sym typeface="BM Hanna"/>
              </a:rPr>
              <a:t>KEY FEATURES</a:t>
            </a:r>
          </a:p>
        </p:txBody>
      </p:sp>
      <p:sp>
        <p:nvSpPr>
          <p:cNvPr name="TextBox 12" id="12"/>
          <p:cNvSpPr txBox="true"/>
          <p:nvPr/>
        </p:nvSpPr>
        <p:spPr>
          <a:xfrm rot="0">
            <a:off x="1639616" y="5204813"/>
            <a:ext cx="4199333" cy="1000125"/>
          </a:xfrm>
          <a:prstGeom prst="rect">
            <a:avLst/>
          </a:prstGeom>
        </p:spPr>
        <p:txBody>
          <a:bodyPr anchor="t" rtlCol="false" tIns="0" lIns="0" bIns="0" rIns="0">
            <a:spAutoFit/>
          </a:bodyPr>
          <a:lstStyle/>
          <a:p>
            <a:pPr algn="ctr">
              <a:lnSpc>
                <a:spcPts val="3900"/>
              </a:lnSpc>
            </a:pPr>
            <a:r>
              <a:rPr lang="en-US" sz="3000">
                <a:solidFill>
                  <a:srgbClr val="000000"/>
                </a:solidFill>
                <a:latin typeface="BM Hanna"/>
                <a:ea typeface="BM Hanna"/>
                <a:cs typeface="BM Hanna"/>
                <a:sym typeface="BM Hanna"/>
              </a:rPr>
              <a:t>Daily Quizzes</a:t>
            </a:r>
          </a:p>
          <a:p>
            <a:pPr algn="ctr" marL="0" indent="0" lvl="0">
              <a:lnSpc>
                <a:spcPts val="3900"/>
              </a:lnSpc>
            </a:pPr>
          </a:p>
        </p:txBody>
      </p:sp>
      <p:sp>
        <p:nvSpPr>
          <p:cNvPr name="TextBox 13" id="13"/>
          <p:cNvSpPr txBox="true"/>
          <p:nvPr/>
        </p:nvSpPr>
        <p:spPr>
          <a:xfrm rot="0">
            <a:off x="7044333" y="4957163"/>
            <a:ext cx="4199333" cy="1495425"/>
          </a:xfrm>
          <a:prstGeom prst="rect">
            <a:avLst/>
          </a:prstGeom>
        </p:spPr>
        <p:txBody>
          <a:bodyPr anchor="t" rtlCol="false" tIns="0" lIns="0" bIns="0" rIns="0">
            <a:spAutoFit/>
          </a:bodyPr>
          <a:lstStyle/>
          <a:p>
            <a:pPr algn="ctr">
              <a:lnSpc>
                <a:spcPts val="3900"/>
              </a:lnSpc>
            </a:pPr>
            <a:r>
              <a:rPr lang="en-US" sz="3000">
                <a:solidFill>
                  <a:srgbClr val="000000"/>
                </a:solidFill>
                <a:latin typeface="BM Hanna"/>
                <a:ea typeface="BM Hanna"/>
                <a:cs typeface="BM Hanna"/>
                <a:sym typeface="BM Hanna"/>
              </a:rPr>
              <a:t>AI-driven learning experience</a:t>
            </a:r>
          </a:p>
          <a:p>
            <a:pPr algn="ctr" marL="0" indent="0" lvl="0">
              <a:lnSpc>
                <a:spcPts val="3900"/>
              </a:lnSpc>
            </a:pPr>
          </a:p>
        </p:txBody>
      </p:sp>
      <p:sp>
        <p:nvSpPr>
          <p:cNvPr name="TextBox 14" id="14"/>
          <p:cNvSpPr txBox="true"/>
          <p:nvPr/>
        </p:nvSpPr>
        <p:spPr>
          <a:xfrm rot="0">
            <a:off x="12449051" y="4957163"/>
            <a:ext cx="4199333" cy="1495425"/>
          </a:xfrm>
          <a:prstGeom prst="rect">
            <a:avLst/>
          </a:prstGeom>
        </p:spPr>
        <p:txBody>
          <a:bodyPr anchor="t" rtlCol="false" tIns="0" lIns="0" bIns="0" rIns="0">
            <a:spAutoFit/>
          </a:bodyPr>
          <a:lstStyle/>
          <a:p>
            <a:pPr algn="ctr">
              <a:lnSpc>
                <a:spcPts val="3900"/>
              </a:lnSpc>
            </a:pPr>
            <a:r>
              <a:rPr lang="en-US" sz="3000">
                <a:solidFill>
                  <a:srgbClr val="000000"/>
                </a:solidFill>
                <a:latin typeface="BM Hanna"/>
                <a:ea typeface="BM Hanna"/>
                <a:cs typeface="BM Hanna"/>
                <a:sym typeface="BM Hanna"/>
              </a:rPr>
              <a:t>Real-time feedback and assessments</a:t>
            </a:r>
          </a:p>
          <a:p>
            <a:pPr algn="ctr" marL="0" indent="0" lvl="0">
              <a:lnSpc>
                <a:spcPts val="3900"/>
              </a:lnSpc>
            </a:pPr>
          </a:p>
        </p:txBody>
      </p:sp>
      <p:sp>
        <p:nvSpPr>
          <p:cNvPr name="Freeform 15" id="15"/>
          <p:cNvSpPr/>
          <p:nvPr/>
        </p:nvSpPr>
        <p:spPr>
          <a:xfrm flipH="false" flipV="false" rot="0">
            <a:off x="3815410" y="7472292"/>
            <a:ext cx="4847311" cy="2361962"/>
          </a:xfrm>
          <a:custGeom>
            <a:avLst/>
            <a:gdLst/>
            <a:ahLst/>
            <a:cxnLst/>
            <a:rect r="r" b="b" t="t" l="l"/>
            <a:pathLst>
              <a:path h="2361962" w="4847311">
                <a:moveTo>
                  <a:pt x="0" y="0"/>
                </a:moveTo>
                <a:lnTo>
                  <a:pt x="4847311" y="0"/>
                </a:lnTo>
                <a:lnTo>
                  <a:pt x="4847311" y="2361963"/>
                </a:lnTo>
                <a:lnTo>
                  <a:pt x="0" y="236196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9625279" y="7472292"/>
            <a:ext cx="4847311" cy="2361962"/>
          </a:xfrm>
          <a:custGeom>
            <a:avLst/>
            <a:gdLst/>
            <a:ahLst/>
            <a:cxnLst/>
            <a:rect r="r" b="b" t="t" l="l"/>
            <a:pathLst>
              <a:path h="2361962" w="4847311">
                <a:moveTo>
                  <a:pt x="0" y="0"/>
                </a:moveTo>
                <a:lnTo>
                  <a:pt x="4847311" y="0"/>
                </a:lnTo>
                <a:lnTo>
                  <a:pt x="4847311" y="2361963"/>
                </a:lnTo>
                <a:lnTo>
                  <a:pt x="0" y="236196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false" flipV="false" rot="0">
            <a:off x="5833913" y="6886020"/>
            <a:ext cx="810304" cy="1314652"/>
          </a:xfrm>
          <a:custGeom>
            <a:avLst/>
            <a:gdLst/>
            <a:ahLst/>
            <a:cxnLst/>
            <a:rect r="r" b="b" t="t" l="l"/>
            <a:pathLst>
              <a:path h="1314652" w="810304">
                <a:moveTo>
                  <a:pt x="0" y="0"/>
                </a:moveTo>
                <a:lnTo>
                  <a:pt x="810304" y="0"/>
                </a:lnTo>
                <a:lnTo>
                  <a:pt x="810304" y="1314653"/>
                </a:lnTo>
                <a:lnTo>
                  <a:pt x="0" y="131465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1643783" y="6886020"/>
            <a:ext cx="810304" cy="1314652"/>
          </a:xfrm>
          <a:custGeom>
            <a:avLst/>
            <a:gdLst/>
            <a:ahLst/>
            <a:cxnLst/>
            <a:rect r="r" b="b" t="t" l="l"/>
            <a:pathLst>
              <a:path h="1314652" w="810304">
                <a:moveTo>
                  <a:pt x="0" y="0"/>
                </a:moveTo>
                <a:lnTo>
                  <a:pt x="810304" y="0"/>
                </a:lnTo>
                <a:lnTo>
                  <a:pt x="810304" y="1314653"/>
                </a:lnTo>
                <a:lnTo>
                  <a:pt x="0" y="131465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9" id="19"/>
          <p:cNvSpPr txBox="true"/>
          <p:nvPr/>
        </p:nvSpPr>
        <p:spPr>
          <a:xfrm rot="0">
            <a:off x="4659189" y="8276873"/>
            <a:ext cx="3354329" cy="1237646"/>
          </a:xfrm>
          <a:prstGeom prst="rect">
            <a:avLst/>
          </a:prstGeom>
        </p:spPr>
        <p:txBody>
          <a:bodyPr anchor="t" rtlCol="false" tIns="0" lIns="0" bIns="0" rIns="0">
            <a:spAutoFit/>
          </a:bodyPr>
          <a:lstStyle/>
          <a:p>
            <a:pPr algn="ctr">
              <a:lnSpc>
                <a:spcPts val="3333"/>
              </a:lnSpc>
            </a:pPr>
            <a:r>
              <a:rPr lang="en-US" sz="2564">
                <a:solidFill>
                  <a:srgbClr val="000000"/>
                </a:solidFill>
                <a:latin typeface="BM Hanna"/>
                <a:ea typeface="BM Hanna"/>
                <a:cs typeface="BM Hanna"/>
                <a:sym typeface="BM Hanna"/>
              </a:rPr>
              <a:t>Personalized tutoring via chatbots</a:t>
            </a:r>
          </a:p>
          <a:p>
            <a:pPr algn="ctr" marL="0" indent="0" lvl="0">
              <a:lnSpc>
                <a:spcPts val="3333"/>
              </a:lnSpc>
            </a:pPr>
          </a:p>
        </p:txBody>
      </p:sp>
      <p:sp>
        <p:nvSpPr>
          <p:cNvPr name="TextBox 20" id="20"/>
          <p:cNvSpPr txBox="true"/>
          <p:nvPr/>
        </p:nvSpPr>
        <p:spPr>
          <a:xfrm rot="0">
            <a:off x="10007847" y="8229248"/>
            <a:ext cx="4082175" cy="1756840"/>
          </a:xfrm>
          <a:prstGeom prst="rect">
            <a:avLst/>
          </a:prstGeom>
        </p:spPr>
        <p:txBody>
          <a:bodyPr anchor="t" rtlCol="false" tIns="0" lIns="0" bIns="0" rIns="0">
            <a:spAutoFit/>
          </a:bodyPr>
          <a:lstStyle/>
          <a:p>
            <a:pPr algn="ctr">
              <a:lnSpc>
                <a:spcPts val="4682"/>
              </a:lnSpc>
            </a:pPr>
            <a:r>
              <a:rPr lang="en-US" sz="3344">
                <a:solidFill>
                  <a:srgbClr val="000000"/>
                </a:solidFill>
                <a:latin typeface="BM Hanna"/>
                <a:ea typeface="BM Hanna"/>
                <a:cs typeface="BM Hanna"/>
                <a:sym typeface="BM Hanna"/>
              </a:rPr>
              <a:t>STUDENT DASHBOARD</a:t>
            </a:r>
          </a:p>
          <a:p>
            <a:pPr algn="ctr">
              <a:lnSpc>
                <a:spcPts val="4682"/>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0">
            <a:off x="14918748" y="-626708"/>
            <a:ext cx="4681103" cy="3310817"/>
          </a:xfrm>
          <a:custGeom>
            <a:avLst/>
            <a:gdLst/>
            <a:ahLst/>
            <a:cxnLst/>
            <a:rect r="r" b="b" t="t" l="l"/>
            <a:pathLst>
              <a:path h="3310817" w="4681103">
                <a:moveTo>
                  <a:pt x="0" y="0"/>
                </a:moveTo>
                <a:lnTo>
                  <a:pt x="4681104" y="0"/>
                </a:lnTo>
                <a:lnTo>
                  <a:pt x="4681104" y="3310816"/>
                </a:lnTo>
                <a:lnTo>
                  <a:pt x="0" y="331081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1286914" y="2018689"/>
            <a:ext cx="7978637" cy="9386632"/>
          </a:xfrm>
          <a:custGeom>
            <a:avLst/>
            <a:gdLst/>
            <a:ahLst/>
            <a:cxnLst/>
            <a:rect r="r" b="b" t="t" l="l"/>
            <a:pathLst>
              <a:path h="9386632" w="7978637">
                <a:moveTo>
                  <a:pt x="7978637" y="0"/>
                </a:moveTo>
                <a:lnTo>
                  <a:pt x="0" y="0"/>
                </a:lnTo>
                <a:lnTo>
                  <a:pt x="0" y="9386632"/>
                </a:lnTo>
                <a:lnTo>
                  <a:pt x="7978637" y="9386632"/>
                </a:lnTo>
                <a:lnTo>
                  <a:pt x="7978637"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1028700" y="3069909"/>
            <a:ext cx="9393142" cy="7653268"/>
            <a:chOff x="0" y="0"/>
            <a:chExt cx="2473914" cy="2015676"/>
          </a:xfrm>
        </p:grpSpPr>
        <p:sp>
          <p:nvSpPr>
            <p:cNvPr name="Freeform 6" id="6"/>
            <p:cNvSpPr/>
            <p:nvPr/>
          </p:nvSpPr>
          <p:spPr>
            <a:xfrm flipH="false" flipV="false" rot="0">
              <a:off x="0" y="0"/>
              <a:ext cx="2473914" cy="2015676"/>
            </a:xfrm>
            <a:custGeom>
              <a:avLst/>
              <a:gdLst/>
              <a:ahLst/>
              <a:cxnLst/>
              <a:rect r="r" b="b" t="t" l="l"/>
              <a:pathLst>
                <a:path h="2015676" w="2473914">
                  <a:moveTo>
                    <a:pt x="34617" y="0"/>
                  </a:moveTo>
                  <a:lnTo>
                    <a:pt x="2439297" y="0"/>
                  </a:lnTo>
                  <a:cubicBezTo>
                    <a:pt x="2458415" y="0"/>
                    <a:pt x="2473914" y="15498"/>
                    <a:pt x="2473914" y="34617"/>
                  </a:cubicBezTo>
                  <a:lnTo>
                    <a:pt x="2473914" y="1981059"/>
                  </a:lnTo>
                  <a:cubicBezTo>
                    <a:pt x="2473914" y="2000177"/>
                    <a:pt x="2458415" y="2015676"/>
                    <a:pt x="2439297" y="2015676"/>
                  </a:cubicBezTo>
                  <a:lnTo>
                    <a:pt x="34617" y="2015676"/>
                  </a:lnTo>
                  <a:cubicBezTo>
                    <a:pt x="15498" y="2015676"/>
                    <a:pt x="0" y="2000177"/>
                    <a:pt x="0" y="1981059"/>
                  </a:cubicBezTo>
                  <a:lnTo>
                    <a:pt x="0" y="34617"/>
                  </a:lnTo>
                  <a:cubicBezTo>
                    <a:pt x="0" y="15498"/>
                    <a:pt x="15498" y="0"/>
                    <a:pt x="34617" y="0"/>
                  </a:cubicBezTo>
                  <a:close/>
                </a:path>
              </a:pathLst>
            </a:custGeom>
            <a:solidFill>
              <a:srgbClr val="FFCE32"/>
            </a:solidFill>
          </p:spPr>
        </p:sp>
        <p:sp>
          <p:nvSpPr>
            <p:cNvPr name="TextBox 7" id="7"/>
            <p:cNvSpPr txBox="true"/>
            <p:nvPr/>
          </p:nvSpPr>
          <p:spPr>
            <a:xfrm>
              <a:off x="0" y="-57150"/>
              <a:ext cx="2473914" cy="2072826"/>
            </a:xfrm>
            <a:prstGeom prst="rect">
              <a:avLst/>
            </a:prstGeom>
          </p:spPr>
          <p:txBody>
            <a:bodyPr anchor="ctr" rtlCol="false" tIns="50800" lIns="50800" bIns="50800" rIns="50800"/>
            <a:lstStyle/>
            <a:p>
              <a:pPr algn="ctr">
                <a:lnSpc>
                  <a:spcPts val="3499"/>
                </a:lnSpc>
              </a:pPr>
            </a:p>
          </p:txBody>
        </p:sp>
      </p:grpSp>
      <p:sp>
        <p:nvSpPr>
          <p:cNvPr name="Freeform 8" id="8"/>
          <p:cNvSpPr/>
          <p:nvPr/>
        </p:nvSpPr>
        <p:spPr>
          <a:xfrm flipH="true" flipV="false" rot="0">
            <a:off x="-1286629" y="-431434"/>
            <a:ext cx="5603193" cy="4900247"/>
          </a:xfrm>
          <a:custGeom>
            <a:avLst/>
            <a:gdLst/>
            <a:ahLst/>
            <a:cxnLst/>
            <a:rect r="r" b="b" t="t" l="l"/>
            <a:pathLst>
              <a:path h="4900247" w="5603193">
                <a:moveTo>
                  <a:pt x="5603193" y="0"/>
                </a:moveTo>
                <a:lnTo>
                  <a:pt x="0" y="0"/>
                </a:lnTo>
                <a:lnTo>
                  <a:pt x="0" y="4900247"/>
                </a:lnTo>
                <a:lnTo>
                  <a:pt x="5603193" y="4900247"/>
                </a:lnTo>
                <a:lnTo>
                  <a:pt x="5603193"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753695">
            <a:off x="8607328" y="732714"/>
            <a:ext cx="3629027" cy="4674391"/>
          </a:xfrm>
          <a:custGeom>
            <a:avLst/>
            <a:gdLst/>
            <a:ahLst/>
            <a:cxnLst/>
            <a:rect r="r" b="b" t="t" l="l"/>
            <a:pathLst>
              <a:path h="4674391" w="3629027">
                <a:moveTo>
                  <a:pt x="0" y="0"/>
                </a:moveTo>
                <a:lnTo>
                  <a:pt x="3629028" y="0"/>
                </a:lnTo>
                <a:lnTo>
                  <a:pt x="3629028" y="4674391"/>
                </a:lnTo>
                <a:lnTo>
                  <a:pt x="0" y="467439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0" id="10"/>
          <p:cNvSpPr txBox="true"/>
          <p:nvPr/>
        </p:nvSpPr>
        <p:spPr>
          <a:xfrm rot="0">
            <a:off x="1925338" y="3957895"/>
            <a:ext cx="7599867" cy="2539999"/>
          </a:xfrm>
          <a:prstGeom prst="rect">
            <a:avLst/>
          </a:prstGeom>
        </p:spPr>
        <p:txBody>
          <a:bodyPr anchor="t" rtlCol="false" tIns="0" lIns="0" bIns="0" rIns="0">
            <a:spAutoFit/>
          </a:bodyPr>
          <a:lstStyle/>
          <a:p>
            <a:pPr algn="l">
              <a:lnSpc>
                <a:spcPts val="9699"/>
              </a:lnSpc>
            </a:pPr>
            <a:r>
              <a:rPr lang="en-US" sz="9999">
                <a:solidFill>
                  <a:srgbClr val="000000"/>
                </a:solidFill>
                <a:latin typeface="BM Hanna"/>
                <a:ea typeface="BM Hanna"/>
                <a:cs typeface="BM Hanna"/>
                <a:sym typeface="BM Hanna"/>
              </a:rPr>
              <a:t>INTRO</a:t>
            </a:r>
          </a:p>
          <a:p>
            <a:pPr algn="l">
              <a:lnSpc>
                <a:spcPts val="9699"/>
              </a:lnSpc>
            </a:pPr>
            <a:r>
              <a:rPr lang="en-US" sz="9999">
                <a:solidFill>
                  <a:srgbClr val="000000"/>
                </a:solidFill>
                <a:latin typeface="BM Hanna"/>
                <a:ea typeface="BM Hanna"/>
                <a:cs typeface="BM Hanna"/>
                <a:sym typeface="BM Hanna"/>
              </a:rPr>
              <a:t>eduction</a:t>
            </a:r>
          </a:p>
        </p:txBody>
      </p:sp>
      <p:sp>
        <p:nvSpPr>
          <p:cNvPr name="TextBox 11" id="11"/>
          <p:cNvSpPr txBox="true"/>
          <p:nvPr/>
        </p:nvSpPr>
        <p:spPr>
          <a:xfrm rot="0">
            <a:off x="1925338" y="6880905"/>
            <a:ext cx="7599867" cy="3248025"/>
          </a:xfrm>
          <a:prstGeom prst="rect">
            <a:avLst/>
          </a:prstGeom>
        </p:spPr>
        <p:txBody>
          <a:bodyPr anchor="t" rtlCol="false" tIns="0" lIns="0" bIns="0" rIns="0">
            <a:spAutoFit/>
          </a:bodyPr>
          <a:lstStyle/>
          <a:p>
            <a:pPr algn="just">
              <a:lnSpc>
                <a:spcPts val="3749"/>
              </a:lnSpc>
            </a:pPr>
            <a:r>
              <a:rPr lang="en-US" sz="2499">
                <a:solidFill>
                  <a:srgbClr val="000000"/>
                </a:solidFill>
                <a:latin typeface="Canva Sans"/>
                <a:ea typeface="Canva Sans"/>
                <a:cs typeface="Canva Sans"/>
                <a:sym typeface="Canva Sans"/>
              </a:rPr>
              <a:t>EduConnect is a comprehensive AI-based platform designed to create personalized learning experiences. Using advanced machine learning algorithms, the platform provides individualized learning paths for students based on their needs and progress.</a:t>
            </a:r>
          </a:p>
          <a:p>
            <a:pPr algn="just">
              <a:lnSpc>
                <a:spcPts val="374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grpSp>
        <p:nvGrpSpPr>
          <p:cNvPr name="Group 3" id="3"/>
          <p:cNvGrpSpPr/>
          <p:nvPr/>
        </p:nvGrpSpPr>
        <p:grpSpPr>
          <a:xfrm rot="0">
            <a:off x="8899330" y="1028700"/>
            <a:ext cx="10534934" cy="8229600"/>
            <a:chOff x="0" y="0"/>
            <a:chExt cx="2774633" cy="2167467"/>
          </a:xfrm>
        </p:grpSpPr>
        <p:sp>
          <p:nvSpPr>
            <p:cNvPr name="Freeform 4" id="4"/>
            <p:cNvSpPr/>
            <p:nvPr/>
          </p:nvSpPr>
          <p:spPr>
            <a:xfrm flipH="false" flipV="false" rot="0">
              <a:off x="0" y="0"/>
              <a:ext cx="2774633" cy="2167467"/>
            </a:xfrm>
            <a:custGeom>
              <a:avLst/>
              <a:gdLst/>
              <a:ahLst/>
              <a:cxnLst/>
              <a:rect r="r" b="b" t="t" l="l"/>
              <a:pathLst>
                <a:path h="2167467" w="2774633">
                  <a:moveTo>
                    <a:pt x="30865" y="0"/>
                  </a:moveTo>
                  <a:lnTo>
                    <a:pt x="2743768" y="0"/>
                  </a:lnTo>
                  <a:cubicBezTo>
                    <a:pt x="2751954" y="0"/>
                    <a:pt x="2759804" y="3252"/>
                    <a:pt x="2765593" y="9040"/>
                  </a:cubicBezTo>
                  <a:cubicBezTo>
                    <a:pt x="2771381" y="14828"/>
                    <a:pt x="2774633" y="22679"/>
                    <a:pt x="2774633" y="30865"/>
                  </a:cubicBezTo>
                  <a:lnTo>
                    <a:pt x="2774633" y="2136602"/>
                  </a:lnTo>
                  <a:cubicBezTo>
                    <a:pt x="2774633" y="2144788"/>
                    <a:pt x="2771381" y="2152638"/>
                    <a:pt x="2765593" y="2158427"/>
                  </a:cubicBezTo>
                  <a:cubicBezTo>
                    <a:pt x="2759804" y="2164215"/>
                    <a:pt x="2751954" y="2167467"/>
                    <a:pt x="2743768" y="2167467"/>
                  </a:cubicBezTo>
                  <a:lnTo>
                    <a:pt x="30865" y="2167467"/>
                  </a:lnTo>
                  <a:cubicBezTo>
                    <a:pt x="22679" y="2167467"/>
                    <a:pt x="14828" y="2164215"/>
                    <a:pt x="9040" y="2158427"/>
                  </a:cubicBezTo>
                  <a:cubicBezTo>
                    <a:pt x="3252" y="2152638"/>
                    <a:pt x="0" y="2144788"/>
                    <a:pt x="0" y="2136602"/>
                  </a:cubicBezTo>
                  <a:lnTo>
                    <a:pt x="0" y="30865"/>
                  </a:lnTo>
                  <a:cubicBezTo>
                    <a:pt x="0" y="22679"/>
                    <a:pt x="3252" y="14828"/>
                    <a:pt x="9040" y="9040"/>
                  </a:cubicBezTo>
                  <a:cubicBezTo>
                    <a:pt x="14828" y="3252"/>
                    <a:pt x="22679" y="0"/>
                    <a:pt x="30865" y="0"/>
                  </a:cubicBezTo>
                  <a:close/>
                </a:path>
              </a:pathLst>
            </a:custGeom>
            <a:solidFill>
              <a:srgbClr val="FFCE32"/>
            </a:solidFill>
          </p:spPr>
        </p:sp>
        <p:sp>
          <p:nvSpPr>
            <p:cNvPr name="TextBox 5" id="5"/>
            <p:cNvSpPr txBox="true"/>
            <p:nvPr/>
          </p:nvSpPr>
          <p:spPr>
            <a:xfrm>
              <a:off x="0" y="-57150"/>
              <a:ext cx="2774633" cy="2224617"/>
            </a:xfrm>
            <a:prstGeom prst="rect">
              <a:avLst/>
            </a:prstGeom>
          </p:spPr>
          <p:txBody>
            <a:bodyPr anchor="ctr" rtlCol="false" tIns="50800" lIns="50800" bIns="50800" rIns="50800"/>
            <a:lstStyle/>
            <a:p>
              <a:pPr algn="ctr">
                <a:lnSpc>
                  <a:spcPts val="3499"/>
                </a:lnSpc>
              </a:pPr>
            </a:p>
          </p:txBody>
        </p:sp>
      </p:grpSp>
      <p:sp>
        <p:nvSpPr>
          <p:cNvPr name="Freeform 6" id="6"/>
          <p:cNvSpPr/>
          <p:nvPr/>
        </p:nvSpPr>
        <p:spPr>
          <a:xfrm flipH="false" flipV="false" rot="0">
            <a:off x="3732593" y="-476467"/>
            <a:ext cx="5603193" cy="4900247"/>
          </a:xfrm>
          <a:custGeom>
            <a:avLst/>
            <a:gdLst/>
            <a:ahLst/>
            <a:cxnLst/>
            <a:rect r="r" b="b" t="t" l="l"/>
            <a:pathLst>
              <a:path h="4900247" w="5603193">
                <a:moveTo>
                  <a:pt x="0" y="0"/>
                </a:moveTo>
                <a:lnTo>
                  <a:pt x="5603193" y="0"/>
                </a:lnTo>
                <a:lnTo>
                  <a:pt x="5603193" y="4900247"/>
                </a:lnTo>
                <a:lnTo>
                  <a:pt x="0" y="490024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0" y="3196942"/>
            <a:ext cx="8002332" cy="8046221"/>
          </a:xfrm>
          <a:custGeom>
            <a:avLst/>
            <a:gdLst/>
            <a:ahLst/>
            <a:cxnLst/>
            <a:rect r="r" b="b" t="t" l="l"/>
            <a:pathLst>
              <a:path h="8046221" w="8002332">
                <a:moveTo>
                  <a:pt x="0" y="0"/>
                </a:moveTo>
                <a:lnTo>
                  <a:pt x="8002332" y="0"/>
                </a:lnTo>
                <a:lnTo>
                  <a:pt x="8002332" y="8046221"/>
                </a:lnTo>
                <a:lnTo>
                  <a:pt x="0" y="804622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5074773" y="-1028700"/>
            <a:ext cx="3521351" cy="3717357"/>
          </a:xfrm>
          <a:custGeom>
            <a:avLst/>
            <a:gdLst/>
            <a:ahLst/>
            <a:cxnLst/>
            <a:rect r="r" b="b" t="t" l="l"/>
            <a:pathLst>
              <a:path h="3717357" w="3521351">
                <a:moveTo>
                  <a:pt x="0" y="0"/>
                </a:moveTo>
                <a:lnTo>
                  <a:pt x="3521351" y="0"/>
                </a:lnTo>
                <a:lnTo>
                  <a:pt x="3521351" y="3717357"/>
                </a:lnTo>
                <a:lnTo>
                  <a:pt x="0" y="371735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070688" y="308980"/>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0" id="10"/>
          <p:cNvSpPr txBox="true"/>
          <p:nvPr/>
        </p:nvSpPr>
        <p:spPr>
          <a:xfrm rot="0">
            <a:off x="9644450" y="1604191"/>
            <a:ext cx="6849630" cy="3385526"/>
          </a:xfrm>
          <a:prstGeom prst="rect">
            <a:avLst/>
          </a:prstGeom>
        </p:spPr>
        <p:txBody>
          <a:bodyPr anchor="t" rtlCol="false" tIns="0" lIns="0" bIns="0" rIns="0">
            <a:spAutoFit/>
          </a:bodyPr>
          <a:lstStyle/>
          <a:p>
            <a:pPr algn="l">
              <a:lnSpc>
                <a:spcPts val="8742"/>
              </a:lnSpc>
            </a:pPr>
            <a:r>
              <a:rPr lang="en-US" sz="9012">
                <a:solidFill>
                  <a:srgbClr val="000000"/>
                </a:solidFill>
                <a:latin typeface="BM Hanna"/>
                <a:ea typeface="BM Hanna"/>
                <a:cs typeface="BM Hanna"/>
                <a:sym typeface="BM Hanna"/>
              </a:rPr>
              <a:t>STUDENT DASHBOARD</a:t>
            </a:r>
          </a:p>
          <a:p>
            <a:pPr algn="l">
              <a:lnSpc>
                <a:spcPts val="8742"/>
              </a:lnSpc>
            </a:pPr>
          </a:p>
        </p:txBody>
      </p:sp>
      <p:sp>
        <p:nvSpPr>
          <p:cNvPr name="TextBox 11" id="11"/>
          <p:cNvSpPr txBox="true"/>
          <p:nvPr/>
        </p:nvSpPr>
        <p:spPr>
          <a:xfrm rot="0">
            <a:off x="9144000" y="4347580"/>
            <a:ext cx="7599867" cy="4181475"/>
          </a:xfrm>
          <a:prstGeom prst="rect">
            <a:avLst/>
          </a:prstGeom>
        </p:spPr>
        <p:txBody>
          <a:bodyPr anchor="t" rtlCol="false" tIns="0" lIns="0" bIns="0" rIns="0">
            <a:spAutoFit/>
          </a:bodyPr>
          <a:lstStyle/>
          <a:p>
            <a:pPr algn="just">
              <a:lnSpc>
                <a:spcPts val="3749"/>
              </a:lnSpc>
            </a:pPr>
            <a:r>
              <a:rPr lang="en-US" sz="2499">
                <a:solidFill>
                  <a:srgbClr val="000000"/>
                </a:solidFill>
                <a:latin typeface="Canva Sans"/>
                <a:ea typeface="Canva Sans"/>
                <a:cs typeface="Canva Sans"/>
                <a:sym typeface="Canva Sans"/>
              </a:rPr>
              <a:t>• The student dashboard is a comprehensive view of a student’s performance, showcasing various metrics like:</a:t>
            </a:r>
          </a:p>
          <a:p>
            <a:pPr algn="just">
              <a:lnSpc>
                <a:spcPts val="3749"/>
              </a:lnSpc>
            </a:pPr>
            <a:r>
              <a:rPr lang="en-US" sz="2499">
                <a:solidFill>
                  <a:srgbClr val="000000"/>
                </a:solidFill>
                <a:latin typeface="Canva Sans"/>
                <a:ea typeface="Canva Sans"/>
                <a:cs typeface="Canva Sans"/>
                <a:sym typeface="Canva Sans"/>
              </a:rPr>
              <a:t> • Exam scores and grades</a:t>
            </a:r>
          </a:p>
          <a:p>
            <a:pPr algn="just">
              <a:lnSpc>
                <a:spcPts val="3749"/>
              </a:lnSpc>
            </a:pPr>
            <a:r>
              <a:rPr lang="en-US" sz="2499">
                <a:solidFill>
                  <a:srgbClr val="000000"/>
                </a:solidFill>
                <a:latin typeface="Canva Sans"/>
                <a:ea typeface="Canva Sans"/>
                <a:cs typeface="Canva Sans"/>
                <a:sym typeface="Canva Sans"/>
              </a:rPr>
              <a:t> • Progress in different subjects</a:t>
            </a:r>
          </a:p>
          <a:p>
            <a:pPr algn="just">
              <a:lnSpc>
                <a:spcPts val="3749"/>
              </a:lnSpc>
            </a:pPr>
            <a:r>
              <a:rPr lang="en-US" sz="2499">
                <a:solidFill>
                  <a:srgbClr val="000000"/>
                </a:solidFill>
                <a:latin typeface="Canva Sans"/>
                <a:ea typeface="Canva Sans"/>
                <a:cs typeface="Canva Sans"/>
                <a:sym typeface="Canva Sans"/>
              </a:rPr>
              <a:t> • Strengths and weaknesses based on AI-driven analysis</a:t>
            </a:r>
          </a:p>
          <a:p>
            <a:pPr algn="just">
              <a:lnSpc>
                <a:spcPts val="3749"/>
              </a:lnSpc>
            </a:pPr>
            <a:r>
              <a:rPr lang="en-US" sz="2499">
                <a:solidFill>
                  <a:srgbClr val="000000"/>
                </a:solidFill>
                <a:latin typeface="Canva Sans"/>
                <a:ea typeface="Canva Sans"/>
                <a:cs typeface="Canva Sans"/>
                <a:sym typeface="Canva Sans"/>
              </a:rPr>
              <a:t> • Personalized study recommendations</a:t>
            </a:r>
          </a:p>
          <a:p>
            <a:pPr algn="just">
              <a:lnSpc>
                <a:spcPts val="374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grpSp>
        <p:nvGrpSpPr>
          <p:cNvPr name="Group 3" id="3"/>
          <p:cNvGrpSpPr/>
          <p:nvPr/>
        </p:nvGrpSpPr>
        <p:grpSpPr>
          <a:xfrm rot="0">
            <a:off x="8899330" y="1028700"/>
            <a:ext cx="10534934" cy="8229600"/>
            <a:chOff x="0" y="0"/>
            <a:chExt cx="2774633" cy="2167467"/>
          </a:xfrm>
        </p:grpSpPr>
        <p:sp>
          <p:nvSpPr>
            <p:cNvPr name="Freeform 4" id="4"/>
            <p:cNvSpPr/>
            <p:nvPr/>
          </p:nvSpPr>
          <p:spPr>
            <a:xfrm flipH="false" flipV="false" rot="0">
              <a:off x="0" y="0"/>
              <a:ext cx="2774633" cy="2167467"/>
            </a:xfrm>
            <a:custGeom>
              <a:avLst/>
              <a:gdLst/>
              <a:ahLst/>
              <a:cxnLst/>
              <a:rect r="r" b="b" t="t" l="l"/>
              <a:pathLst>
                <a:path h="2167467" w="2774633">
                  <a:moveTo>
                    <a:pt x="30865" y="0"/>
                  </a:moveTo>
                  <a:lnTo>
                    <a:pt x="2743768" y="0"/>
                  </a:lnTo>
                  <a:cubicBezTo>
                    <a:pt x="2751954" y="0"/>
                    <a:pt x="2759804" y="3252"/>
                    <a:pt x="2765593" y="9040"/>
                  </a:cubicBezTo>
                  <a:cubicBezTo>
                    <a:pt x="2771381" y="14828"/>
                    <a:pt x="2774633" y="22679"/>
                    <a:pt x="2774633" y="30865"/>
                  </a:cubicBezTo>
                  <a:lnTo>
                    <a:pt x="2774633" y="2136602"/>
                  </a:lnTo>
                  <a:cubicBezTo>
                    <a:pt x="2774633" y="2144788"/>
                    <a:pt x="2771381" y="2152638"/>
                    <a:pt x="2765593" y="2158427"/>
                  </a:cubicBezTo>
                  <a:cubicBezTo>
                    <a:pt x="2759804" y="2164215"/>
                    <a:pt x="2751954" y="2167467"/>
                    <a:pt x="2743768" y="2167467"/>
                  </a:cubicBezTo>
                  <a:lnTo>
                    <a:pt x="30865" y="2167467"/>
                  </a:lnTo>
                  <a:cubicBezTo>
                    <a:pt x="22679" y="2167467"/>
                    <a:pt x="14828" y="2164215"/>
                    <a:pt x="9040" y="2158427"/>
                  </a:cubicBezTo>
                  <a:cubicBezTo>
                    <a:pt x="3252" y="2152638"/>
                    <a:pt x="0" y="2144788"/>
                    <a:pt x="0" y="2136602"/>
                  </a:cubicBezTo>
                  <a:lnTo>
                    <a:pt x="0" y="30865"/>
                  </a:lnTo>
                  <a:cubicBezTo>
                    <a:pt x="0" y="22679"/>
                    <a:pt x="3252" y="14828"/>
                    <a:pt x="9040" y="9040"/>
                  </a:cubicBezTo>
                  <a:cubicBezTo>
                    <a:pt x="14828" y="3252"/>
                    <a:pt x="22679" y="0"/>
                    <a:pt x="30865" y="0"/>
                  </a:cubicBezTo>
                  <a:close/>
                </a:path>
              </a:pathLst>
            </a:custGeom>
            <a:solidFill>
              <a:srgbClr val="FFCE32"/>
            </a:solidFill>
          </p:spPr>
        </p:sp>
        <p:sp>
          <p:nvSpPr>
            <p:cNvPr name="TextBox 5" id="5"/>
            <p:cNvSpPr txBox="true"/>
            <p:nvPr/>
          </p:nvSpPr>
          <p:spPr>
            <a:xfrm>
              <a:off x="0" y="-57150"/>
              <a:ext cx="2774633" cy="2224617"/>
            </a:xfrm>
            <a:prstGeom prst="rect">
              <a:avLst/>
            </a:prstGeom>
          </p:spPr>
          <p:txBody>
            <a:bodyPr anchor="ctr" rtlCol="false" tIns="50800" lIns="50800" bIns="50800" rIns="50800"/>
            <a:lstStyle/>
            <a:p>
              <a:pPr algn="ctr">
                <a:lnSpc>
                  <a:spcPts val="3499"/>
                </a:lnSpc>
              </a:pPr>
            </a:p>
          </p:txBody>
        </p:sp>
      </p:grpSp>
      <p:sp>
        <p:nvSpPr>
          <p:cNvPr name="Freeform 6" id="6"/>
          <p:cNvSpPr/>
          <p:nvPr/>
        </p:nvSpPr>
        <p:spPr>
          <a:xfrm flipH="false" flipV="false" rot="0">
            <a:off x="4113941" y="362193"/>
            <a:ext cx="4785389" cy="4185041"/>
          </a:xfrm>
          <a:custGeom>
            <a:avLst/>
            <a:gdLst/>
            <a:ahLst/>
            <a:cxnLst/>
            <a:rect r="r" b="b" t="t" l="l"/>
            <a:pathLst>
              <a:path h="4185041" w="4785389">
                <a:moveTo>
                  <a:pt x="0" y="0"/>
                </a:moveTo>
                <a:lnTo>
                  <a:pt x="4785389" y="0"/>
                </a:lnTo>
                <a:lnTo>
                  <a:pt x="4785389" y="4185041"/>
                </a:lnTo>
                <a:lnTo>
                  <a:pt x="0" y="41850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392052" y="5492528"/>
            <a:ext cx="4539826" cy="4564725"/>
          </a:xfrm>
          <a:custGeom>
            <a:avLst/>
            <a:gdLst/>
            <a:ahLst/>
            <a:cxnLst/>
            <a:rect r="r" b="b" t="t" l="l"/>
            <a:pathLst>
              <a:path h="4564725" w="4539826">
                <a:moveTo>
                  <a:pt x="0" y="0"/>
                </a:moveTo>
                <a:lnTo>
                  <a:pt x="4539827" y="0"/>
                </a:lnTo>
                <a:lnTo>
                  <a:pt x="4539827" y="4564725"/>
                </a:lnTo>
                <a:lnTo>
                  <a:pt x="0" y="45647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6368748" y="-1903010"/>
            <a:ext cx="3299743" cy="3483413"/>
          </a:xfrm>
          <a:custGeom>
            <a:avLst/>
            <a:gdLst/>
            <a:ahLst/>
            <a:cxnLst/>
            <a:rect r="r" b="b" t="t" l="l"/>
            <a:pathLst>
              <a:path h="3483413" w="3299743">
                <a:moveTo>
                  <a:pt x="0" y="0"/>
                </a:moveTo>
                <a:lnTo>
                  <a:pt x="3299743" y="0"/>
                </a:lnTo>
                <a:lnTo>
                  <a:pt x="3299743" y="3483413"/>
                </a:lnTo>
                <a:lnTo>
                  <a:pt x="0" y="348341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070688" y="308980"/>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0" id="10"/>
          <p:cNvSpPr txBox="true"/>
          <p:nvPr/>
        </p:nvSpPr>
        <p:spPr>
          <a:xfrm rot="0">
            <a:off x="9519118" y="2173681"/>
            <a:ext cx="6849630" cy="2278097"/>
          </a:xfrm>
          <a:prstGeom prst="rect">
            <a:avLst/>
          </a:prstGeom>
        </p:spPr>
        <p:txBody>
          <a:bodyPr anchor="t" rtlCol="false" tIns="0" lIns="0" bIns="0" rIns="0">
            <a:spAutoFit/>
          </a:bodyPr>
          <a:lstStyle/>
          <a:p>
            <a:pPr algn="l">
              <a:lnSpc>
                <a:spcPts val="8742"/>
              </a:lnSpc>
            </a:pPr>
            <a:r>
              <a:rPr lang="en-US" sz="9012">
                <a:solidFill>
                  <a:srgbClr val="000000"/>
                </a:solidFill>
                <a:latin typeface="BM Hanna"/>
                <a:ea typeface="BM Hanna"/>
                <a:cs typeface="BM Hanna"/>
                <a:sym typeface="BM Hanna"/>
              </a:rPr>
              <a:t>AI CHATBOT</a:t>
            </a:r>
          </a:p>
          <a:p>
            <a:pPr algn="l">
              <a:lnSpc>
                <a:spcPts val="8742"/>
              </a:lnSpc>
            </a:pPr>
          </a:p>
        </p:txBody>
      </p:sp>
      <p:sp>
        <p:nvSpPr>
          <p:cNvPr name="TextBox 11" id="11"/>
          <p:cNvSpPr txBox="true"/>
          <p:nvPr/>
        </p:nvSpPr>
        <p:spPr>
          <a:xfrm rot="0">
            <a:off x="9144000" y="4347580"/>
            <a:ext cx="7599867" cy="4181475"/>
          </a:xfrm>
          <a:prstGeom prst="rect">
            <a:avLst/>
          </a:prstGeom>
        </p:spPr>
        <p:txBody>
          <a:bodyPr anchor="t" rtlCol="false" tIns="0" lIns="0" bIns="0" rIns="0">
            <a:spAutoFit/>
          </a:bodyPr>
          <a:lstStyle/>
          <a:p>
            <a:pPr algn="just">
              <a:lnSpc>
                <a:spcPts val="3749"/>
              </a:lnSpc>
            </a:pPr>
            <a:r>
              <a:rPr lang="en-US" sz="2499">
                <a:solidFill>
                  <a:srgbClr val="000000"/>
                </a:solidFill>
                <a:latin typeface="Canva Sans"/>
                <a:ea typeface="Canva Sans"/>
                <a:cs typeface="Canva Sans"/>
                <a:sym typeface="Canva Sans"/>
              </a:rPr>
              <a:t>EduConnect features an intelligent AI chatbot that serves as a virtual tutor. It can:</a:t>
            </a:r>
          </a:p>
          <a:p>
            <a:pPr algn="just">
              <a:lnSpc>
                <a:spcPts val="3749"/>
              </a:lnSpc>
            </a:pPr>
            <a:r>
              <a:rPr lang="en-US" sz="2499">
                <a:solidFill>
                  <a:srgbClr val="000000"/>
                </a:solidFill>
                <a:latin typeface="Canva Sans"/>
                <a:ea typeface="Canva Sans"/>
                <a:cs typeface="Canva Sans"/>
                <a:sym typeface="Canva Sans"/>
              </a:rPr>
              <a:t> • Answer subject-related queries</a:t>
            </a:r>
          </a:p>
          <a:p>
            <a:pPr algn="just">
              <a:lnSpc>
                <a:spcPts val="3749"/>
              </a:lnSpc>
            </a:pPr>
            <a:r>
              <a:rPr lang="en-US" sz="2499">
                <a:solidFill>
                  <a:srgbClr val="000000"/>
                </a:solidFill>
                <a:latin typeface="Canva Sans"/>
                <a:ea typeface="Canva Sans"/>
                <a:cs typeface="Canva Sans"/>
                <a:sym typeface="Canva Sans"/>
              </a:rPr>
              <a:t> • Provide explanations and examples</a:t>
            </a:r>
          </a:p>
          <a:p>
            <a:pPr algn="just">
              <a:lnSpc>
                <a:spcPts val="3749"/>
              </a:lnSpc>
            </a:pPr>
            <a:r>
              <a:rPr lang="en-US" sz="2499">
                <a:solidFill>
                  <a:srgbClr val="000000"/>
                </a:solidFill>
                <a:latin typeface="Canva Sans"/>
                <a:ea typeface="Canva Sans"/>
                <a:cs typeface="Canva Sans"/>
                <a:sym typeface="Canva Sans"/>
              </a:rPr>
              <a:t> • Offer real-time help based on the student’s performance</a:t>
            </a:r>
          </a:p>
          <a:p>
            <a:pPr algn="just">
              <a:lnSpc>
                <a:spcPts val="3749"/>
              </a:lnSpc>
            </a:pPr>
            <a:r>
              <a:rPr lang="en-US" sz="2499">
                <a:solidFill>
                  <a:srgbClr val="000000"/>
                </a:solidFill>
                <a:latin typeface="Canva Sans"/>
                <a:ea typeface="Canva Sans"/>
                <a:cs typeface="Canva Sans"/>
                <a:sym typeface="Canva Sans"/>
              </a:rPr>
              <a:t> • Keep students engaged with continuous learning support</a:t>
            </a:r>
          </a:p>
          <a:p>
            <a:pPr algn="just">
              <a:lnSpc>
                <a:spcPts val="3749"/>
              </a:lnSpc>
            </a:pPr>
          </a:p>
        </p:txBody>
      </p:sp>
      <p:sp>
        <p:nvSpPr>
          <p:cNvPr name="Freeform 12" id="12"/>
          <p:cNvSpPr/>
          <p:nvPr/>
        </p:nvSpPr>
        <p:spPr>
          <a:xfrm flipH="false" flipV="false" rot="0">
            <a:off x="5186923" y="4084417"/>
            <a:ext cx="3457363" cy="3483490"/>
          </a:xfrm>
          <a:custGeom>
            <a:avLst/>
            <a:gdLst/>
            <a:ahLst/>
            <a:cxnLst/>
            <a:rect r="r" b="b" t="t" l="l"/>
            <a:pathLst>
              <a:path h="3483490" w="3457363">
                <a:moveTo>
                  <a:pt x="0" y="0"/>
                </a:moveTo>
                <a:lnTo>
                  <a:pt x="3457363" y="0"/>
                </a:lnTo>
                <a:lnTo>
                  <a:pt x="3457363" y="3483489"/>
                </a:lnTo>
                <a:lnTo>
                  <a:pt x="0" y="348348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0">
            <a:off x="14230662" y="5938221"/>
            <a:ext cx="4545747" cy="4864126"/>
          </a:xfrm>
          <a:custGeom>
            <a:avLst/>
            <a:gdLst/>
            <a:ahLst/>
            <a:cxnLst/>
            <a:rect r="r" b="b" t="t" l="l"/>
            <a:pathLst>
              <a:path h="4864126" w="4545747">
                <a:moveTo>
                  <a:pt x="0" y="0"/>
                </a:moveTo>
                <a:lnTo>
                  <a:pt x="4545747" y="0"/>
                </a:lnTo>
                <a:lnTo>
                  <a:pt x="4545747" y="4864126"/>
                </a:lnTo>
                <a:lnTo>
                  <a:pt x="0" y="48641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867707">
            <a:off x="-1222503" y="-339746"/>
            <a:ext cx="3978551" cy="4438545"/>
          </a:xfrm>
          <a:custGeom>
            <a:avLst/>
            <a:gdLst/>
            <a:ahLst/>
            <a:cxnLst/>
            <a:rect r="r" b="b" t="t" l="l"/>
            <a:pathLst>
              <a:path h="4438545" w="3978551">
                <a:moveTo>
                  <a:pt x="0" y="0"/>
                </a:moveTo>
                <a:lnTo>
                  <a:pt x="3978551" y="0"/>
                </a:lnTo>
                <a:lnTo>
                  <a:pt x="3978551" y="4438546"/>
                </a:lnTo>
                <a:lnTo>
                  <a:pt x="0" y="443854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515924" y="-305796"/>
            <a:ext cx="5081512" cy="4444014"/>
          </a:xfrm>
          <a:custGeom>
            <a:avLst/>
            <a:gdLst/>
            <a:ahLst/>
            <a:cxnLst/>
            <a:rect r="r" b="b" t="t" l="l"/>
            <a:pathLst>
              <a:path h="4444014" w="5081512">
                <a:moveTo>
                  <a:pt x="0" y="0"/>
                </a:moveTo>
                <a:lnTo>
                  <a:pt x="5081512" y="0"/>
                </a:lnTo>
                <a:lnTo>
                  <a:pt x="5081512" y="4444014"/>
                </a:lnTo>
                <a:lnTo>
                  <a:pt x="0" y="444401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4057338" y="1235893"/>
            <a:ext cx="10173324" cy="883285"/>
          </a:xfrm>
          <a:prstGeom prst="rect">
            <a:avLst/>
          </a:prstGeom>
        </p:spPr>
        <p:txBody>
          <a:bodyPr anchor="t" rtlCol="false" tIns="0" lIns="0" bIns="0" rIns="0">
            <a:spAutoFit/>
          </a:bodyPr>
          <a:lstStyle/>
          <a:p>
            <a:pPr algn="ctr">
              <a:lnSpc>
                <a:spcPts val="3395"/>
              </a:lnSpc>
            </a:pPr>
            <a:r>
              <a:rPr lang="en-US" sz="3500">
                <a:solidFill>
                  <a:srgbClr val="FFFFFF"/>
                </a:solidFill>
                <a:latin typeface="BM Hanna"/>
                <a:ea typeface="BM Hanna"/>
                <a:cs typeface="BM Hanna"/>
                <a:sym typeface="BM Hanna"/>
              </a:rPr>
              <a:t>PERSONALIZED LEARNING RESOURCES</a:t>
            </a:r>
          </a:p>
          <a:p>
            <a:pPr algn="ctr">
              <a:lnSpc>
                <a:spcPts val="3395"/>
              </a:lnSpc>
            </a:pPr>
          </a:p>
        </p:txBody>
      </p:sp>
      <p:sp>
        <p:nvSpPr>
          <p:cNvPr name="Freeform 7" id="7"/>
          <p:cNvSpPr/>
          <p:nvPr/>
        </p:nvSpPr>
        <p:spPr>
          <a:xfrm flipH="false" flipV="false" rot="0">
            <a:off x="1893236" y="2640233"/>
            <a:ext cx="6909487" cy="3366805"/>
          </a:xfrm>
          <a:custGeom>
            <a:avLst/>
            <a:gdLst/>
            <a:ahLst/>
            <a:cxnLst/>
            <a:rect r="r" b="b" t="t" l="l"/>
            <a:pathLst>
              <a:path h="3366805" w="6909487">
                <a:moveTo>
                  <a:pt x="0" y="0"/>
                </a:moveTo>
                <a:lnTo>
                  <a:pt x="6909487" y="0"/>
                </a:lnTo>
                <a:lnTo>
                  <a:pt x="6909487" y="3366804"/>
                </a:lnTo>
                <a:lnTo>
                  <a:pt x="0" y="336680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9485277" y="2640233"/>
            <a:ext cx="6909487" cy="3366805"/>
          </a:xfrm>
          <a:custGeom>
            <a:avLst/>
            <a:gdLst/>
            <a:ahLst/>
            <a:cxnLst/>
            <a:rect r="r" b="b" t="t" l="l"/>
            <a:pathLst>
              <a:path h="3366805" w="6909487">
                <a:moveTo>
                  <a:pt x="0" y="0"/>
                </a:moveTo>
                <a:lnTo>
                  <a:pt x="6909487" y="0"/>
                </a:lnTo>
                <a:lnTo>
                  <a:pt x="6909487" y="3366804"/>
                </a:lnTo>
                <a:lnTo>
                  <a:pt x="0" y="336680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9" id="9"/>
          <p:cNvSpPr txBox="true"/>
          <p:nvPr/>
        </p:nvSpPr>
        <p:spPr>
          <a:xfrm rot="0">
            <a:off x="2905969" y="3564918"/>
            <a:ext cx="4884022" cy="1619090"/>
          </a:xfrm>
          <a:prstGeom prst="rect">
            <a:avLst/>
          </a:prstGeom>
        </p:spPr>
        <p:txBody>
          <a:bodyPr anchor="t" rtlCol="false" tIns="0" lIns="0" bIns="0" rIns="0">
            <a:spAutoFit/>
          </a:bodyPr>
          <a:lstStyle/>
          <a:p>
            <a:pPr algn="ctr">
              <a:lnSpc>
                <a:spcPts val="3137"/>
              </a:lnSpc>
            </a:pPr>
            <a:r>
              <a:rPr lang="en-US" sz="3234">
                <a:solidFill>
                  <a:srgbClr val="000000"/>
                </a:solidFill>
                <a:latin typeface="BM Hanna"/>
                <a:ea typeface="BM Hanna"/>
                <a:cs typeface="BM Hanna"/>
                <a:sym typeface="BM Hanna"/>
              </a:rPr>
              <a:t>PROGRAMMING: PYTHON, JAVA, MACHINE LEARNING</a:t>
            </a:r>
          </a:p>
          <a:p>
            <a:pPr algn="ctr">
              <a:lnSpc>
                <a:spcPts val="3137"/>
              </a:lnSpc>
            </a:pPr>
          </a:p>
        </p:txBody>
      </p:sp>
      <p:sp>
        <p:nvSpPr>
          <p:cNvPr name="Freeform 10" id="10"/>
          <p:cNvSpPr/>
          <p:nvPr/>
        </p:nvSpPr>
        <p:spPr>
          <a:xfrm flipH="false" flipV="false" rot="0">
            <a:off x="5347980" y="6215144"/>
            <a:ext cx="6909487" cy="3366805"/>
          </a:xfrm>
          <a:custGeom>
            <a:avLst/>
            <a:gdLst/>
            <a:ahLst/>
            <a:cxnLst/>
            <a:rect r="r" b="b" t="t" l="l"/>
            <a:pathLst>
              <a:path h="3366805" w="6909487">
                <a:moveTo>
                  <a:pt x="0" y="0"/>
                </a:moveTo>
                <a:lnTo>
                  <a:pt x="6909487" y="0"/>
                </a:lnTo>
                <a:lnTo>
                  <a:pt x="6909487" y="3366805"/>
                </a:lnTo>
                <a:lnTo>
                  <a:pt x="0" y="336680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1" id="11"/>
          <p:cNvSpPr txBox="true"/>
          <p:nvPr/>
        </p:nvSpPr>
        <p:spPr>
          <a:xfrm rot="0">
            <a:off x="6360712" y="7285213"/>
            <a:ext cx="5220564" cy="1561933"/>
          </a:xfrm>
          <a:prstGeom prst="rect">
            <a:avLst/>
          </a:prstGeom>
        </p:spPr>
        <p:txBody>
          <a:bodyPr anchor="t" rtlCol="false" tIns="0" lIns="0" bIns="0" rIns="0">
            <a:spAutoFit/>
          </a:bodyPr>
          <a:lstStyle/>
          <a:p>
            <a:pPr algn="ctr">
              <a:lnSpc>
                <a:spcPts val="4036"/>
              </a:lnSpc>
            </a:pPr>
            <a:r>
              <a:rPr lang="en-US" sz="4161">
                <a:solidFill>
                  <a:srgbClr val="000000"/>
                </a:solidFill>
                <a:latin typeface="BM Hanna"/>
                <a:ea typeface="BM Hanna"/>
                <a:cs typeface="BM Hanna"/>
                <a:sym typeface="BM Hanna"/>
              </a:rPr>
              <a:t>SCIENCE: PHYSICS, CHEMISTRY</a:t>
            </a:r>
          </a:p>
          <a:p>
            <a:pPr algn="ctr">
              <a:lnSpc>
                <a:spcPts val="4036"/>
              </a:lnSpc>
            </a:pPr>
          </a:p>
        </p:txBody>
      </p:sp>
      <p:sp>
        <p:nvSpPr>
          <p:cNvPr name="TextBox 12" id="12"/>
          <p:cNvSpPr txBox="true"/>
          <p:nvPr/>
        </p:nvSpPr>
        <p:spPr>
          <a:xfrm rot="0">
            <a:off x="10195516" y="3700653"/>
            <a:ext cx="5071088" cy="2184182"/>
          </a:xfrm>
          <a:prstGeom prst="rect">
            <a:avLst/>
          </a:prstGeom>
        </p:spPr>
        <p:txBody>
          <a:bodyPr anchor="t" rtlCol="false" tIns="0" lIns="0" bIns="0" rIns="0">
            <a:spAutoFit/>
          </a:bodyPr>
          <a:lstStyle/>
          <a:p>
            <a:pPr algn="ctr">
              <a:lnSpc>
                <a:spcPts val="4231"/>
              </a:lnSpc>
            </a:pPr>
            <a:r>
              <a:rPr lang="en-US" sz="4362">
                <a:solidFill>
                  <a:srgbClr val="000000"/>
                </a:solidFill>
                <a:latin typeface="BM Hanna"/>
                <a:ea typeface="BM Hanna"/>
                <a:cs typeface="BM Hanna"/>
                <a:sym typeface="BM Hanna"/>
              </a:rPr>
              <a:t>MATHEMATICS: ALGEBRA, CALCULUS</a:t>
            </a:r>
          </a:p>
          <a:p>
            <a:pPr algn="ctr">
              <a:lnSpc>
                <a:spcPts val="4231"/>
              </a:lnSpc>
            </a:pPr>
          </a:p>
        </p:txBody>
      </p:sp>
      <p:sp>
        <p:nvSpPr>
          <p:cNvPr name="Freeform 13" id="13"/>
          <p:cNvSpPr/>
          <p:nvPr/>
        </p:nvSpPr>
        <p:spPr>
          <a:xfrm flipH="false" flipV="false" rot="0">
            <a:off x="335153" y="5501478"/>
            <a:ext cx="4952068" cy="4989489"/>
          </a:xfrm>
          <a:custGeom>
            <a:avLst/>
            <a:gdLst/>
            <a:ahLst/>
            <a:cxnLst/>
            <a:rect r="r" b="b" t="t" l="l"/>
            <a:pathLst>
              <a:path h="4989489" w="4952068">
                <a:moveTo>
                  <a:pt x="0" y="0"/>
                </a:moveTo>
                <a:lnTo>
                  <a:pt x="4952068" y="0"/>
                </a:lnTo>
                <a:lnTo>
                  <a:pt x="4952068" y="4989489"/>
                </a:lnTo>
                <a:lnTo>
                  <a:pt x="0" y="498948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false" flipV="false" rot="0">
            <a:off x="7384839" y="2214551"/>
            <a:ext cx="810304" cy="1314652"/>
          </a:xfrm>
          <a:custGeom>
            <a:avLst/>
            <a:gdLst/>
            <a:ahLst/>
            <a:cxnLst/>
            <a:rect r="r" b="b" t="t" l="l"/>
            <a:pathLst>
              <a:path h="1314652" w="810304">
                <a:moveTo>
                  <a:pt x="0" y="0"/>
                </a:moveTo>
                <a:lnTo>
                  <a:pt x="810304" y="0"/>
                </a:lnTo>
                <a:lnTo>
                  <a:pt x="810304" y="1314652"/>
                </a:lnTo>
                <a:lnTo>
                  <a:pt x="0" y="131465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5" id="15"/>
          <p:cNvSpPr/>
          <p:nvPr/>
        </p:nvSpPr>
        <p:spPr>
          <a:xfrm flipH="false" flipV="false" rot="0">
            <a:off x="15085280" y="2214551"/>
            <a:ext cx="810304" cy="1314652"/>
          </a:xfrm>
          <a:custGeom>
            <a:avLst/>
            <a:gdLst/>
            <a:ahLst/>
            <a:cxnLst/>
            <a:rect r="r" b="b" t="t" l="l"/>
            <a:pathLst>
              <a:path h="1314652" w="810304">
                <a:moveTo>
                  <a:pt x="0" y="0"/>
                </a:moveTo>
                <a:lnTo>
                  <a:pt x="810304" y="0"/>
                </a:lnTo>
                <a:lnTo>
                  <a:pt x="810304" y="1314652"/>
                </a:lnTo>
                <a:lnTo>
                  <a:pt x="0" y="131465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6" id="16"/>
          <p:cNvSpPr/>
          <p:nvPr/>
        </p:nvSpPr>
        <p:spPr>
          <a:xfrm flipH="false" flipV="false" rot="0">
            <a:off x="11044866" y="5884835"/>
            <a:ext cx="810304" cy="1314652"/>
          </a:xfrm>
          <a:custGeom>
            <a:avLst/>
            <a:gdLst/>
            <a:ahLst/>
            <a:cxnLst/>
            <a:rect r="r" b="b" t="t" l="l"/>
            <a:pathLst>
              <a:path h="1314652" w="810304">
                <a:moveTo>
                  <a:pt x="0" y="0"/>
                </a:moveTo>
                <a:lnTo>
                  <a:pt x="810304" y="0"/>
                </a:lnTo>
                <a:lnTo>
                  <a:pt x="810304" y="1314653"/>
                </a:lnTo>
                <a:lnTo>
                  <a:pt x="0" y="131465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559059">
            <a:off x="15408526" y="-124572"/>
            <a:ext cx="3386717" cy="4362281"/>
          </a:xfrm>
          <a:custGeom>
            <a:avLst/>
            <a:gdLst/>
            <a:ahLst/>
            <a:cxnLst/>
            <a:rect r="r" b="b" t="t" l="l"/>
            <a:pathLst>
              <a:path h="4362281" w="3386717">
                <a:moveTo>
                  <a:pt x="0" y="0"/>
                </a:moveTo>
                <a:lnTo>
                  <a:pt x="3386717" y="0"/>
                </a:lnTo>
                <a:lnTo>
                  <a:pt x="3386717" y="4362281"/>
                </a:lnTo>
                <a:lnTo>
                  <a:pt x="0" y="43622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946807" y="-872400"/>
            <a:ext cx="3951014" cy="2794445"/>
          </a:xfrm>
          <a:custGeom>
            <a:avLst/>
            <a:gdLst/>
            <a:ahLst/>
            <a:cxnLst/>
            <a:rect r="r" b="b" t="t" l="l"/>
            <a:pathLst>
              <a:path h="2794445" w="3951014">
                <a:moveTo>
                  <a:pt x="0" y="0"/>
                </a:moveTo>
                <a:lnTo>
                  <a:pt x="3951014" y="0"/>
                </a:lnTo>
                <a:lnTo>
                  <a:pt x="3951014" y="2794445"/>
                </a:lnTo>
                <a:lnTo>
                  <a:pt x="0" y="27944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2134678" y="5143500"/>
            <a:ext cx="7009322" cy="5579677"/>
            <a:chOff x="0" y="0"/>
            <a:chExt cx="1846077" cy="1469545"/>
          </a:xfrm>
        </p:grpSpPr>
        <p:sp>
          <p:nvSpPr>
            <p:cNvPr name="Freeform 6" id="6"/>
            <p:cNvSpPr/>
            <p:nvPr/>
          </p:nvSpPr>
          <p:spPr>
            <a:xfrm flipH="false" flipV="false" rot="0">
              <a:off x="0" y="0"/>
              <a:ext cx="1846076" cy="1469545"/>
            </a:xfrm>
            <a:custGeom>
              <a:avLst/>
              <a:gdLst/>
              <a:ahLst/>
              <a:cxnLst/>
              <a:rect r="r" b="b" t="t" l="l"/>
              <a:pathLst>
                <a:path h="1469545" w="1846076">
                  <a:moveTo>
                    <a:pt x="46390" y="0"/>
                  </a:moveTo>
                  <a:lnTo>
                    <a:pt x="1799687" y="0"/>
                  </a:lnTo>
                  <a:cubicBezTo>
                    <a:pt x="1825307" y="0"/>
                    <a:pt x="1846076" y="20769"/>
                    <a:pt x="1846076" y="46390"/>
                  </a:cubicBezTo>
                  <a:lnTo>
                    <a:pt x="1846076" y="1423155"/>
                  </a:lnTo>
                  <a:cubicBezTo>
                    <a:pt x="1846076" y="1435458"/>
                    <a:pt x="1841189" y="1447258"/>
                    <a:pt x="1832489" y="1455957"/>
                  </a:cubicBezTo>
                  <a:cubicBezTo>
                    <a:pt x="1823789" y="1464657"/>
                    <a:pt x="1811990" y="1469545"/>
                    <a:pt x="1799687" y="1469545"/>
                  </a:cubicBezTo>
                  <a:lnTo>
                    <a:pt x="46390" y="1469545"/>
                  </a:lnTo>
                  <a:cubicBezTo>
                    <a:pt x="34086" y="1469545"/>
                    <a:pt x="22287" y="1464657"/>
                    <a:pt x="13587" y="1455957"/>
                  </a:cubicBezTo>
                  <a:cubicBezTo>
                    <a:pt x="4887" y="1447258"/>
                    <a:pt x="0" y="1435458"/>
                    <a:pt x="0" y="1423155"/>
                  </a:cubicBezTo>
                  <a:lnTo>
                    <a:pt x="0" y="46390"/>
                  </a:lnTo>
                  <a:cubicBezTo>
                    <a:pt x="0" y="20769"/>
                    <a:pt x="20769" y="0"/>
                    <a:pt x="46390" y="0"/>
                  </a:cubicBezTo>
                  <a:close/>
                </a:path>
              </a:pathLst>
            </a:custGeom>
            <a:solidFill>
              <a:srgbClr val="FFCE32"/>
            </a:solidFill>
          </p:spPr>
        </p:sp>
        <p:sp>
          <p:nvSpPr>
            <p:cNvPr name="TextBox 7" id="7"/>
            <p:cNvSpPr txBox="true"/>
            <p:nvPr/>
          </p:nvSpPr>
          <p:spPr>
            <a:xfrm>
              <a:off x="0" y="-57150"/>
              <a:ext cx="1846077" cy="1526695"/>
            </a:xfrm>
            <a:prstGeom prst="rect">
              <a:avLst/>
            </a:prstGeom>
          </p:spPr>
          <p:txBody>
            <a:bodyPr anchor="ctr" rtlCol="false" tIns="50800" lIns="50800" bIns="50800" rIns="50800"/>
            <a:lstStyle/>
            <a:p>
              <a:pPr algn="ctr">
                <a:lnSpc>
                  <a:spcPts val="3499"/>
                </a:lnSpc>
              </a:pPr>
            </a:p>
          </p:txBody>
        </p:sp>
      </p:grpSp>
      <p:grpSp>
        <p:nvGrpSpPr>
          <p:cNvPr name="Group 8" id="8"/>
          <p:cNvGrpSpPr/>
          <p:nvPr/>
        </p:nvGrpSpPr>
        <p:grpSpPr>
          <a:xfrm rot="0">
            <a:off x="9484331" y="5143500"/>
            <a:ext cx="6894719" cy="5048250"/>
            <a:chOff x="0" y="0"/>
            <a:chExt cx="1815893" cy="1329580"/>
          </a:xfrm>
        </p:grpSpPr>
        <p:sp>
          <p:nvSpPr>
            <p:cNvPr name="Freeform 9" id="9"/>
            <p:cNvSpPr/>
            <p:nvPr/>
          </p:nvSpPr>
          <p:spPr>
            <a:xfrm flipH="false" flipV="false" rot="0">
              <a:off x="0" y="0"/>
              <a:ext cx="1815893" cy="1329580"/>
            </a:xfrm>
            <a:custGeom>
              <a:avLst/>
              <a:gdLst/>
              <a:ahLst/>
              <a:cxnLst/>
              <a:rect r="r" b="b" t="t" l="l"/>
              <a:pathLst>
                <a:path h="1329580" w="1815893">
                  <a:moveTo>
                    <a:pt x="47161" y="0"/>
                  </a:moveTo>
                  <a:lnTo>
                    <a:pt x="1768732" y="0"/>
                  </a:lnTo>
                  <a:cubicBezTo>
                    <a:pt x="1794779" y="0"/>
                    <a:pt x="1815893" y="21115"/>
                    <a:pt x="1815893" y="47161"/>
                  </a:cubicBezTo>
                  <a:lnTo>
                    <a:pt x="1815893" y="1282419"/>
                  </a:lnTo>
                  <a:cubicBezTo>
                    <a:pt x="1815893" y="1308466"/>
                    <a:pt x="1794779" y="1329580"/>
                    <a:pt x="1768732" y="1329580"/>
                  </a:cubicBezTo>
                  <a:lnTo>
                    <a:pt x="47161" y="1329580"/>
                  </a:lnTo>
                  <a:cubicBezTo>
                    <a:pt x="21115" y="1329580"/>
                    <a:pt x="0" y="1308466"/>
                    <a:pt x="0" y="1282419"/>
                  </a:cubicBezTo>
                  <a:lnTo>
                    <a:pt x="0" y="47161"/>
                  </a:lnTo>
                  <a:cubicBezTo>
                    <a:pt x="0" y="21115"/>
                    <a:pt x="21115" y="0"/>
                    <a:pt x="47161" y="0"/>
                  </a:cubicBezTo>
                  <a:close/>
                </a:path>
              </a:pathLst>
            </a:custGeom>
            <a:solidFill>
              <a:srgbClr val="FFCE32"/>
            </a:solidFill>
          </p:spPr>
        </p:sp>
        <p:sp>
          <p:nvSpPr>
            <p:cNvPr name="TextBox 10" id="10"/>
            <p:cNvSpPr txBox="true"/>
            <p:nvPr/>
          </p:nvSpPr>
          <p:spPr>
            <a:xfrm>
              <a:off x="0" y="-57150"/>
              <a:ext cx="1815893" cy="1386730"/>
            </a:xfrm>
            <a:prstGeom prst="rect">
              <a:avLst/>
            </a:prstGeom>
          </p:spPr>
          <p:txBody>
            <a:bodyPr anchor="ctr" rtlCol="false" tIns="50800" lIns="50800" bIns="50800" rIns="50800"/>
            <a:lstStyle/>
            <a:p>
              <a:pPr algn="ctr">
                <a:lnSpc>
                  <a:spcPts val="3499"/>
                </a:lnSpc>
              </a:pPr>
            </a:p>
          </p:txBody>
        </p:sp>
      </p:grpSp>
      <p:sp>
        <p:nvSpPr>
          <p:cNvPr name="Freeform 11" id="11"/>
          <p:cNvSpPr/>
          <p:nvPr/>
        </p:nvSpPr>
        <p:spPr>
          <a:xfrm flipH="true" flipV="false" rot="0">
            <a:off x="10722983" y="-369962"/>
            <a:ext cx="4037087" cy="3222330"/>
          </a:xfrm>
          <a:custGeom>
            <a:avLst/>
            <a:gdLst/>
            <a:ahLst/>
            <a:cxnLst/>
            <a:rect r="r" b="b" t="t" l="l"/>
            <a:pathLst>
              <a:path h="3222330" w="4037087">
                <a:moveTo>
                  <a:pt x="4037087" y="0"/>
                </a:moveTo>
                <a:lnTo>
                  <a:pt x="0" y="0"/>
                </a:lnTo>
                <a:lnTo>
                  <a:pt x="0" y="3222329"/>
                </a:lnTo>
                <a:lnTo>
                  <a:pt x="4037087" y="3222329"/>
                </a:lnTo>
                <a:lnTo>
                  <a:pt x="4037087"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2" id="12"/>
          <p:cNvSpPr txBox="true"/>
          <p:nvPr/>
        </p:nvSpPr>
        <p:spPr>
          <a:xfrm rot="0">
            <a:off x="1897026" y="1943100"/>
            <a:ext cx="15362274" cy="2508504"/>
          </a:xfrm>
          <a:prstGeom prst="rect">
            <a:avLst/>
          </a:prstGeom>
        </p:spPr>
        <p:txBody>
          <a:bodyPr anchor="t" rtlCol="false" tIns="0" lIns="0" bIns="0" rIns="0">
            <a:spAutoFit/>
          </a:bodyPr>
          <a:lstStyle/>
          <a:p>
            <a:pPr algn="l">
              <a:lnSpc>
                <a:spcPts val="9699"/>
              </a:lnSpc>
            </a:pPr>
            <a:r>
              <a:rPr lang="en-US" sz="9999">
                <a:solidFill>
                  <a:srgbClr val="FFFFFF"/>
                </a:solidFill>
                <a:latin typeface="BM Hanna"/>
                <a:ea typeface="BM Hanna"/>
                <a:cs typeface="BM Hanna"/>
                <a:sym typeface="BM Hanna"/>
              </a:rPr>
              <a:t>BENEFITS OF</a:t>
            </a:r>
          </a:p>
          <a:p>
            <a:pPr algn="l">
              <a:lnSpc>
                <a:spcPts val="9506"/>
              </a:lnSpc>
            </a:pPr>
            <a:r>
              <a:rPr lang="en-US" sz="9800">
                <a:solidFill>
                  <a:srgbClr val="FFFFFF"/>
                </a:solidFill>
                <a:latin typeface="BM Hanna"/>
                <a:ea typeface="BM Hanna"/>
                <a:cs typeface="BM Hanna"/>
                <a:sym typeface="BM Hanna"/>
              </a:rPr>
              <a:t>AN EDU-CONNECT NATION</a:t>
            </a:r>
          </a:p>
        </p:txBody>
      </p:sp>
      <p:sp>
        <p:nvSpPr>
          <p:cNvPr name="TextBox 13" id="13"/>
          <p:cNvSpPr txBox="true"/>
          <p:nvPr/>
        </p:nvSpPr>
        <p:spPr>
          <a:xfrm rot="0">
            <a:off x="2745182" y="6477000"/>
            <a:ext cx="6161167" cy="3714750"/>
          </a:xfrm>
          <a:prstGeom prst="rect">
            <a:avLst/>
          </a:prstGeom>
        </p:spPr>
        <p:txBody>
          <a:bodyPr anchor="t" rtlCol="false" tIns="0" lIns="0" bIns="0" rIns="0">
            <a:spAutoFit/>
          </a:bodyPr>
          <a:lstStyle/>
          <a:p>
            <a:pPr algn="just">
              <a:lnSpc>
                <a:spcPts val="3749"/>
              </a:lnSpc>
            </a:pPr>
            <a:r>
              <a:rPr lang="en-US" sz="2499">
                <a:solidFill>
                  <a:srgbClr val="000000"/>
                </a:solidFill>
                <a:latin typeface="Canva Sans"/>
                <a:ea typeface="Canva Sans"/>
                <a:cs typeface="Canva Sans"/>
                <a:sym typeface="Canva Sans"/>
              </a:rPr>
              <a:t>EduConnect allows students to take daily quizzes, which help reinforce learning and evaluate progress.</a:t>
            </a:r>
          </a:p>
          <a:p>
            <a:pPr algn="just">
              <a:lnSpc>
                <a:spcPts val="3749"/>
              </a:lnSpc>
            </a:pPr>
            <a:r>
              <a:rPr lang="en-US" sz="2499">
                <a:solidFill>
                  <a:srgbClr val="000000"/>
                </a:solidFill>
                <a:latin typeface="Canva Sans"/>
                <a:ea typeface="Canva Sans"/>
                <a:cs typeface="Canva Sans"/>
                <a:sym typeface="Canva Sans"/>
              </a:rPr>
              <a:t> • These quizzes:</a:t>
            </a:r>
          </a:p>
          <a:p>
            <a:pPr algn="just">
              <a:lnSpc>
                <a:spcPts val="3749"/>
              </a:lnSpc>
            </a:pPr>
            <a:r>
              <a:rPr lang="en-US" sz="2499">
                <a:solidFill>
                  <a:srgbClr val="000000"/>
                </a:solidFill>
                <a:latin typeface="Canva Sans"/>
                <a:ea typeface="Canva Sans"/>
                <a:cs typeface="Canva Sans"/>
                <a:sym typeface="Canva Sans"/>
              </a:rPr>
              <a:t> • Adapt based on previous answers</a:t>
            </a:r>
          </a:p>
          <a:p>
            <a:pPr algn="just">
              <a:lnSpc>
                <a:spcPts val="3749"/>
              </a:lnSpc>
            </a:pPr>
            <a:r>
              <a:rPr lang="en-US" sz="2499">
                <a:solidFill>
                  <a:srgbClr val="000000"/>
                </a:solidFill>
                <a:latin typeface="Canva Sans"/>
                <a:ea typeface="Canva Sans"/>
                <a:cs typeface="Canva Sans"/>
                <a:sym typeface="Canva Sans"/>
              </a:rPr>
              <a:t> • Provide instant feedback</a:t>
            </a:r>
          </a:p>
          <a:p>
            <a:pPr algn="just">
              <a:lnSpc>
                <a:spcPts val="3749"/>
              </a:lnSpc>
            </a:pPr>
            <a:r>
              <a:rPr lang="en-US" sz="2499">
                <a:solidFill>
                  <a:srgbClr val="000000"/>
                </a:solidFill>
                <a:latin typeface="Canva Sans"/>
                <a:ea typeface="Canva Sans"/>
                <a:cs typeface="Canva Sans"/>
                <a:sym typeface="Canva Sans"/>
              </a:rPr>
              <a:t> • Track knowledge retention over time</a:t>
            </a:r>
          </a:p>
          <a:p>
            <a:pPr algn="just">
              <a:lnSpc>
                <a:spcPts val="3749"/>
              </a:lnSpc>
            </a:pPr>
          </a:p>
        </p:txBody>
      </p:sp>
      <p:sp>
        <p:nvSpPr>
          <p:cNvPr name="TextBox 14" id="14"/>
          <p:cNvSpPr txBox="true"/>
          <p:nvPr/>
        </p:nvSpPr>
        <p:spPr>
          <a:xfrm rot="0">
            <a:off x="10229807" y="5855453"/>
            <a:ext cx="5845758" cy="5736472"/>
          </a:xfrm>
          <a:prstGeom prst="rect">
            <a:avLst/>
          </a:prstGeom>
        </p:spPr>
        <p:txBody>
          <a:bodyPr anchor="t" rtlCol="false" tIns="0" lIns="0" bIns="0" rIns="0">
            <a:spAutoFit/>
          </a:bodyPr>
          <a:lstStyle/>
          <a:p>
            <a:pPr algn="just">
              <a:lnSpc>
                <a:spcPts val="3855"/>
              </a:lnSpc>
            </a:pPr>
            <a:r>
              <a:rPr lang="en-US" sz="2570">
                <a:solidFill>
                  <a:srgbClr val="000000"/>
                </a:solidFill>
                <a:latin typeface="Canva Sans"/>
                <a:ea typeface="Canva Sans"/>
                <a:cs typeface="Canva Sans"/>
                <a:sym typeface="Canva Sans"/>
              </a:rPr>
              <a:t>EduConnect also hosts a blog section where students can find articles on study techniques, learning strategies, and subject-related insights.</a:t>
            </a:r>
          </a:p>
          <a:p>
            <a:pPr algn="just">
              <a:lnSpc>
                <a:spcPts val="3855"/>
              </a:lnSpc>
            </a:pPr>
            <a:r>
              <a:rPr lang="en-US" sz="2570">
                <a:solidFill>
                  <a:srgbClr val="000000"/>
                </a:solidFill>
                <a:latin typeface="Canva Sans"/>
                <a:ea typeface="Canva Sans"/>
                <a:cs typeface="Canva Sans"/>
                <a:sym typeface="Canva Sans"/>
              </a:rPr>
              <a:t> • Blogs are written by experts in various fields and cover topics like:</a:t>
            </a:r>
          </a:p>
          <a:p>
            <a:pPr algn="just">
              <a:lnSpc>
                <a:spcPts val="3855"/>
              </a:lnSpc>
            </a:pPr>
            <a:r>
              <a:rPr lang="en-US" sz="2570">
                <a:solidFill>
                  <a:srgbClr val="000000"/>
                </a:solidFill>
                <a:latin typeface="Canva Sans"/>
                <a:ea typeface="Canva Sans"/>
                <a:cs typeface="Canva Sans"/>
                <a:sym typeface="Canva Sans"/>
              </a:rPr>
              <a:t> • Tips for effective learning</a:t>
            </a:r>
          </a:p>
          <a:p>
            <a:pPr algn="just">
              <a:lnSpc>
                <a:spcPts val="3855"/>
              </a:lnSpc>
            </a:pPr>
            <a:r>
              <a:rPr lang="en-US" sz="2570">
                <a:solidFill>
                  <a:srgbClr val="000000"/>
                </a:solidFill>
                <a:latin typeface="Canva Sans"/>
                <a:ea typeface="Canva Sans"/>
                <a:cs typeface="Canva Sans"/>
                <a:sym typeface="Canva Sans"/>
              </a:rPr>
              <a:t> • Strategies to stay motivated</a:t>
            </a:r>
          </a:p>
          <a:p>
            <a:pPr algn="just">
              <a:lnSpc>
                <a:spcPts val="3855"/>
              </a:lnSpc>
            </a:pPr>
            <a:r>
              <a:rPr lang="en-US" sz="2570">
                <a:solidFill>
                  <a:srgbClr val="000000"/>
                </a:solidFill>
                <a:latin typeface="Canva Sans"/>
                <a:ea typeface="Canva Sans"/>
                <a:cs typeface="Canva Sans"/>
                <a:sym typeface="Canva Sans"/>
              </a:rPr>
              <a:t> • In-depth tutorials on programming and AI</a:t>
            </a:r>
          </a:p>
          <a:p>
            <a:pPr algn="just">
              <a:lnSpc>
                <a:spcPts val="3855"/>
              </a:lnSpc>
            </a:pPr>
          </a:p>
        </p:txBody>
      </p:sp>
      <p:sp>
        <p:nvSpPr>
          <p:cNvPr name="Freeform 15" id="15"/>
          <p:cNvSpPr/>
          <p:nvPr/>
        </p:nvSpPr>
        <p:spPr>
          <a:xfrm flipH="false" flipV="false" rot="0">
            <a:off x="-946807" y="6298004"/>
            <a:ext cx="3471862" cy="4114800"/>
          </a:xfrm>
          <a:custGeom>
            <a:avLst/>
            <a:gdLst/>
            <a:ahLst/>
            <a:cxnLst/>
            <a:rect r="r" b="b" t="t" l="l"/>
            <a:pathLst>
              <a:path h="4114800" w="3471862">
                <a:moveTo>
                  <a:pt x="0" y="0"/>
                </a:moveTo>
                <a:lnTo>
                  <a:pt x="3471862" y="0"/>
                </a:lnTo>
                <a:lnTo>
                  <a:pt x="3471862"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6" id="16"/>
          <p:cNvSpPr/>
          <p:nvPr/>
        </p:nvSpPr>
        <p:spPr>
          <a:xfrm flipH="true" flipV="false" rot="0">
            <a:off x="14941383" y="7429826"/>
            <a:ext cx="3346617" cy="2857174"/>
          </a:xfrm>
          <a:custGeom>
            <a:avLst/>
            <a:gdLst/>
            <a:ahLst/>
            <a:cxnLst/>
            <a:rect r="r" b="b" t="t" l="l"/>
            <a:pathLst>
              <a:path h="2857174" w="3346617">
                <a:moveTo>
                  <a:pt x="3346617" y="0"/>
                </a:moveTo>
                <a:lnTo>
                  <a:pt x="0" y="0"/>
                </a:lnTo>
                <a:lnTo>
                  <a:pt x="0" y="2857174"/>
                </a:lnTo>
                <a:lnTo>
                  <a:pt x="3346617" y="2857174"/>
                </a:lnTo>
                <a:lnTo>
                  <a:pt x="3346617"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7" id="17"/>
          <p:cNvSpPr txBox="true"/>
          <p:nvPr/>
        </p:nvSpPr>
        <p:spPr>
          <a:xfrm rot="0">
            <a:off x="3720850" y="5439068"/>
            <a:ext cx="3361674" cy="1314213"/>
          </a:xfrm>
          <a:prstGeom prst="rect">
            <a:avLst/>
          </a:prstGeom>
        </p:spPr>
        <p:txBody>
          <a:bodyPr anchor="t" rtlCol="false" tIns="0" lIns="0" bIns="0" rIns="0">
            <a:spAutoFit/>
          </a:bodyPr>
          <a:lstStyle/>
          <a:p>
            <a:pPr algn="ctr">
              <a:lnSpc>
                <a:spcPts val="5269"/>
              </a:lnSpc>
            </a:pPr>
            <a:r>
              <a:rPr lang="en-US" sz="3763">
                <a:solidFill>
                  <a:srgbClr val="000000"/>
                </a:solidFill>
                <a:latin typeface="BM Hanna"/>
                <a:ea typeface="BM Hanna"/>
                <a:cs typeface="BM Hanna"/>
                <a:sym typeface="BM Hanna"/>
              </a:rPr>
              <a:t>DAILY QUIZZES</a:t>
            </a:r>
          </a:p>
          <a:p>
            <a:pPr algn="ctr">
              <a:lnSpc>
                <a:spcPts val="5269"/>
              </a:lnSpc>
              <a:spcBef>
                <a:spcPct val="0"/>
              </a:spcBef>
            </a:pPr>
          </a:p>
        </p:txBody>
      </p:sp>
      <p:sp>
        <p:nvSpPr>
          <p:cNvPr name="TextBox 18" id="18"/>
          <p:cNvSpPr txBox="true"/>
          <p:nvPr/>
        </p:nvSpPr>
        <p:spPr>
          <a:xfrm rot="0">
            <a:off x="10888627" y="5244239"/>
            <a:ext cx="3705798" cy="1509042"/>
          </a:xfrm>
          <a:prstGeom prst="rect">
            <a:avLst/>
          </a:prstGeom>
        </p:spPr>
        <p:txBody>
          <a:bodyPr anchor="t" rtlCol="false" tIns="0" lIns="0" bIns="0" rIns="0">
            <a:spAutoFit/>
          </a:bodyPr>
          <a:lstStyle/>
          <a:p>
            <a:pPr algn="ctr">
              <a:lnSpc>
                <a:spcPts val="6017"/>
              </a:lnSpc>
            </a:pPr>
            <a:r>
              <a:rPr lang="en-US" sz="4298">
                <a:solidFill>
                  <a:srgbClr val="000000"/>
                </a:solidFill>
                <a:latin typeface="BM Hanna"/>
                <a:ea typeface="BM Hanna"/>
                <a:cs typeface="BM Hanna"/>
                <a:sym typeface="BM Hanna"/>
              </a:rPr>
              <a:t>BLOG SECTION</a:t>
            </a:r>
          </a:p>
          <a:p>
            <a:pPr algn="ctr">
              <a:lnSpc>
                <a:spcPts val="6017"/>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grpSp>
        <p:nvGrpSpPr>
          <p:cNvPr name="Group 3" id="3"/>
          <p:cNvGrpSpPr/>
          <p:nvPr/>
        </p:nvGrpSpPr>
        <p:grpSpPr>
          <a:xfrm rot="0">
            <a:off x="-2214760" y="1316867"/>
            <a:ext cx="12805931" cy="3826633"/>
            <a:chOff x="0" y="0"/>
            <a:chExt cx="3372755" cy="1007838"/>
          </a:xfrm>
        </p:grpSpPr>
        <p:sp>
          <p:nvSpPr>
            <p:cNvPr name="Freeform 4" id="4"/>
            <p:cNvSpPr/>
            <p:nvPr/>
          </p:nvSpPr>
          <p:spPr>
            <a:xfrm flipH="false" flipV="false" rot="0">
              <a:off x="0" y="0"/>
              <a:ext cx="3372755" cy="1007838"/>
            </a:xfrm>
            <a:custGeom>
              <a:avLst/>
              <a:gdLst/>
              <a:ahLst/>
              <a:cxnLst/>
              <a:rect r="r" b="b" t="t" l="l"/>
              <a:pathLst>
                <a:path h="1007838" w="3372755">
                  <a:moveTo>
                    <a:pt x="25391" y="0"/>
                  </a:moveTo>
                  <a:lnTo>
                    <a:pt x="3347364" y="0"/>
                  </a:lnTo>
                  <a:cubicBezTo>
                    <a:pt x="3361387" y="0"/>
                    <a:pt x="3372755" y="11368"/>
                    <a:pt x="3372755" y="25391"/>
                  </a:cubicBezTo>
                  <a:lnTo>
                    <a:pt x="3372755" y="982446"/>
                  </a:lnTo>
                  <a:cubicBezTo>
                    <a:pt x="3372755" y="989180"/>
                    <a:pt x="3370080" y="995639"/>
                    <a:pt x="3365318" y="1000401"/>
                  </a:cubicBezTo>
                  <a:cubicBezTo>
                    <a:pt x="3360557" y="1005162"/>
                    <a:pt x="3354098" y="1007838"/>
                    <a:pt x="3347364" y="1007838"/>
                  </a:cubicBezTo>
                  <a:lnTo>
                    <a:pt x="25391" y="1007838"/>
                  </a:lnTo>
                  <a:cubicBezTo>
                    <a:pt x="11368" y="1007838"/>
                    <a:pt x="0" y="996470"/>
                    <a:pt x="0" y="982446"/>
                  </a:cubicBezTo>
                  <a:lnTo>
                    <a:pt x="0" y="25391"/>
                  </a:lnTo>
                  <a:cubicBezTo>
                    <a:pt x="0" y="11368"/>
                    <a:pt x="11368" y="0"/>
                    <a:pt x="25391" y="0"/>
                  </a:cubicBezTo>
                  <a:close/>
                </a:path>
              </a:pathLst>
            </a:custGeom>
            <a:solidFill>
              <a:srgbClr val="FFCE32"/>
            </a:solidFill>
          </p:spPr>
        </p:sp>
        <p:sp>
          <p:nvSpPr>
            <p:cNvPr name="TextBox 5" id="5"/>
            <p:cNvSpPr txBox="true"/>
            <p:nvPr/>
          </p:nvSpPr>
          <p:spPr>
            <a:xfrm>
              <a:off x="0" y="-57150"/>
              <a:ext cx="3372755" cy="1064988"/>
            </a:xfrm>
            <a:prstGeom prst="rect">
              <a:avLst/>
            </a:prstGeom>
          </p:spPr>
          <p:txBody>
            <a:bodyPr anchor="ctr" rtlCol="false" tIns="50800" lIns="50800" bIns="50800" rIns="50800"/>
            <a:lstStyle/>
            <a:p>
              <a:pPr algn="ctr">
                <a:lnSpc>
                  <a:spcPts val="3499"/>
                </a:lnSpc>
              </a:pPr>
            </a:p>
          </p:txBody>
        </p:sp>
      </p:grpSp>
      <p:grpSp>
        <p:nvGrpSpPr>
          <p:cNvPr name="Group 6" id="6"/>
          <p:cNvGrpSpPr/>
          <p:nvPr/>
        </p:nvGrpSpPr>
        <p:grpSpPr>
          <a:xfrm rot="0">
            <a:off x="6824582" y="5481069"/>
            <a:ext cx="12805931" cy="3826633"/>
            <a:chOff x="0" y="0"/>
            <a:chExt cx="3372755" cy="1007838"/>
          </a:xfrm>
        </p:grpSpPr>
        <p:sp>
          <p:nvSpPr>
            <p:cNvPr name="Freeform 7" id="7"/>
            <p:cNvSpPr/>
            <p:nvPr/>
          </p:nvSpPr>
          <p:spPr>
            <a:xfrm flipH="false" flipV="false" rot="0">
              <a:off x="0" y="0"/>
              <a:ext cx="3372755" cy="1007838"/>
            </a:xfrm>
            <a:custGeom>
              <a:avLst/>
              <a:gdLst/>
              <a:ahLst/>
              <a:cxnLst/>
              <a:rect r="r" b="b" t="t" l="l"/>
              <a:pathLst>
                <a:path h="1007838" w="3372755">
                  <a:moveTo>
                    <a:pt x="25391" y="0"/>
                  </a:moveTo>
                  <a:lnTo>
                    <a:pt x="3347364" y="0"/>
                  </a:lnTo>
                  <a:cubicBezTo>
                    <a:pt x="3361387" y="0"/>
                    <a:pt x="3372755" y="11368"/>
                    <a:pt x="3372755" y="25391"/>
                  </a:cubicBezTo>
                  <a:lnTo>
                    <a:pt x="3372755" y="982446"/>
                  </a:lnTo>
                  <a:cubicBezTo>
                    <a:pt x="3372755" y="989180"/>
                    <a:pt x="3370080" y="995639"/>
                    <a:pt x="3365318" y="1000401"/>
                  </a:cubicBezTo>
                  <a:cubicBezTo>
                    <a:pt x="3360557" y="1005162"/>
                    <a:pt x="3354098" y="1007838"/>
                    <a:pt x="3347364" y="1007838"/>
                  </a:cubicBezTo>
                  <a:lnTo>
                    <a:pt x="25391" y="1007838"/>
                  </a:lnTo>
                  <a:cubicBezTo>
                    <a:pt x="11368" y="1007838"/>
                    <a:pt x="0" y="996470"/>
                    <a:pt x="0" y="982446"/>
                  </a:cubicBezTo>
                  <a:lnTo>
                    <a:pt x="0" y="25391"/>
                  </a:lnTo>
                  <a:cubicBezTo>
                    <a:pt x="0" y="11368"/>
                    <a:pt x="11368" y="0"/>
                    <a:pt x="25391" y="0"/>
                  </a:cubicBezTo>
                  <a:close/>
                </a:path>
              </a:pathLst>
            </a:custGeom>
            <a:solidFill>
              <a:srgbClr val="FFCE32"/>
            </a:solidFill>
          </p:spPr>
        </p:sp>
        <p:sp>
          <p:nvSpPr>
            <p:cNvPr name="TextBox 8" id="8"/>
            <p:cNvSpPr txBox="true"/>
            <p:nvPr/>
          </p:nvSpPr>
          <p:spPr>
            <a:xfrm>
              <a:off x="0" y="-57150"/>
              <a:ext cx="3372755" cy="1064988"/>
            </a:xfrm>
            <a:prstGeom prst="rect">
              <a:avLst/>
            </a:prstGeom>
          </p:spPr>
          <p:txBody>
            <a:bodyPr anchor="ctr" rtlCol="false" tIns="50800" lIns="50800" bIns="50800" rIns="50800"/>
            <a:lstStyle/>
            <a:p>
              <a:pPr algn="ctr">
                <a:lnSpc>
                  <a:spcPts val="3499"/>
                </a:lnSpc>
              </a:pPr>
            </a:p>
          </p:txBody>
        </p:sp>
      </p:grpSp>
      <p:sp>
        <p:nvSpPr>
          <p:cNvPr name="TextBox 9" id="9"/>
          <p:cNvSpPr txBox="true"/>
          <p:nvPr/>
        </p:nvSpPr>
        <p:spPr>
          <a:xfrm rot="0">
            <a:off x="1028700" y="1950659"/>
            <a:ext cx="7913933" cy="3616588"/>
          </a:xfrm>
          <a:prstGeom prst="rect">
            <a:avLst/>
          </a:prstGeom>
        </p:spPr>
        <p:txBody>
          <a:bodyPr anchor="t" rtlCol="false" tIns="0" lIns="0" bIns="0" rIns="0">
            <a:spAutoFit/>
          </a:bodyPr>
          <a:lstStyle/>
          <a:p>
            <a:pPr algn="l">
              <a:lnSpc>
                <a:spcPts val="4462"/>
              </a:lnSpc>
            </a:pPr>
            <a:r>
              <a:rPr lang="en-US" sz="4600">
                <a:solidFill>
                  <a:srgbClr val="000000"/>
                </a:solidFill>
                <a:latin typeface="BM Hanna"/>
                <a:ea typeface="BM Hanna"/>
                <a:cs typeface="BM Hanna"/>
                <a:sym typeface="BM Hanna"/>
              </a:rPr>
              <a:t>“EDTECH PARTNERSHIPS,” “EDUCATIONAL ECOSYSTEM INTEGRATION,” “SCALABLE INSTITUTIONAL ADOPTION”</a:t>
            </a:r>
          </a:p>
          <a:p>
            <a:pPr algn="l">
              <a:lnSpc>
                <a:spcPts val="9893"/>
              </a:lnSpc>
            </a:pPr>
          </a:p>
        </p:txBody>
      </p:sp>
      <p:sp>
        <p:nvSpPr>
          <p:cNvPr name="TextBox 10" id="10"/>
          <p:cNvSpPr txBox="true"/>
          <p:nvPr/>
        </p:nvSpPr>
        <p:spPr>
          <a:xfrm rot="0">
            <a:off x="7528919" y="5940964"/>
            <a:ext cx="10434718" cy="4281814"/>
          </a:xfrm>
          <a:prstGeom prst="rect">
            <a:avLst/>
          </a:prstGeom>
        </p:spPr>
        <p:txBody>
          <a:bodyPr anchor="t" rtlCol="false" tIns="0" lIns="0" bIns="0" rIns="0">
            <a:spAutoFit/>
          </a:bodyPr>
          <a:lstStyle/>
          <a:p>
            <a:pPr algn="r">
              <a:lnSpc>
                <a:spcPts val="5820"/>
              </a:lnSpc>
            </a:pPr>
            <a:r>
              <a:rPr lang="en-US" sz="6000">
                <a:solidFill>
                  <a:srgbClr val="000000"/>
                </a:solidFill>
                <a:latin typeface="BM Hanna"/>
                <a:ea typeface="BM Hanna"/>
                <a:cs typeface="BM Hanna"/>
                <a:sym typeface="BM Hanna"/>
              </a:rPr>
              <a:t>EMOTIONAL AI,” “COGNITIVE LEARNING ANALYTICS,” “PERSONALIZED WELL-BEING SUPPORT”</a:t>
            </a:r>
          </a:p>
          <a:p>
            <a:pPr algn="r">
              <a:lnSpc>
                <a:spcPts val="9699"/>
              </a:lnSpc>
            </a:pPr>
          </a:p>
        </p:txBody>
      </p:sp>
      <p:sp>
        <p:nvSpPr>
          <p:cNvPr name="Freeform 11" id="11"/>
          <p:cNvSpPr/>
          <p:nvPr/>
        </p:nvSpPr>
        <p:spPr>
          <a:xfrm flipH="false" flipV="false" rot="0">
            <a:off x="1856199" y="4711899"/>
            <a:ext cx="4888650" cy="5793956"/>
          </a:xfrm>
          <a:custGeom>
            <a:avLst/>
            <a:gdLst/>
            <a:ahLst/>
            <a:cxnLst/>
            <a:rect r="r" b="b" t="t" l="l"/>
            <a:pathLst>
              <a:path h="5793956" w="4888650">
                <a:moveTo>
                  <a:pt x="0" y="0"/>
                </a:moveTo>
                <a:lnTo>
                  <a:pt x="4888651" y="0"/>
                </a:lnTo>
                <a:lnTo>
                  <a:pt x="4888651" y="5793956"/>
                </a:lnTo>
                <a:lnTo>
                  <a:pt x="0" y="57939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true" flipV="false" rot="0">
            <a:off x="11301232" y="318233"/>
            <a:ext cx="5130568" cy="5162836"/>
          </a:xfrm>
          <a:custGeom>
            <a:avLst/>
            <a:gdLst/>
            <a:ahLst/>
            <a:cxnLst/>
            <a:rect r="r" b="b" t="t" l="l"/>
            <a:pathLst>
              <a:path h="5162836" w="5130568">
                <a:moveTo>
                  <a:pt x="5130569" y="0"/>
                </a:moveTo>
                <a:lnTo>
                  <a:pt x="0" y="0"/>
                </a:lnTo>
                <a:lnTo>
                  <a:pt x="0" y="5162836"/>
                </a:lnTo>
                <a:lnTo>
                  <a:pt x="5130569" y="5162836"/>
                </a:lnTo>
                <a:lnTo>
                  <a:pt x="5130569"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true" flipV="false" rot="0">
            <a:off x="9375592" y="741611"/>
            <a:ext cx="2431158" cy="1940506"/>
          </a:xfrm>
          <a:custGeom>
            <a:avLst/>
            <a:gdLst/>
            <a:ahLst/>
            <a:cxnLst/>
            <a:rect r="r" b="b" t="t" l="l"/>
            <a:pathLst>
              <a:path h="1940506" w="2431158">
                <a:moveTo>
                  <a:pt x="2431158" y="0"/>
                </a:moveTo>
                <a:lnTo>
                  <a:pt x="0" y="0"/>
                </a:lnTo>
                <a:lnTo>
                  <a:pt x="0" y="1940506"/>
                </a:lnTo>
                <a:lnTo>
                  <a:pt x="2431158" y="1940506"/>
                </a:lnTo>
                <a:lnTo>
                  <a:pt x="2431158"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0">
            <a:off x="5320776" y="4855333"/>
            <a:ext cx="2431158" cy="1940506"/>
          </a:xfrm>
          <a:custGeom>
            <a:avLst/>
            <a:gdLst/>
            <a:ahLst/>
            <a:cxnLst/>
            <a:rect r="r" b="b" t="t" l="l"/>
            <a:pathLst>
              <a:path h="1940506" w="2431158">
                <a:moveTo>
                  <a:pt x="0" y="0"/>
                </a:moveTo>
                <a:lnTo>
                  <a:pt x="2431158" y="0"/>
                </a:lnTo>
                <a:lnTo>
                  <a:pt x="2431158" y="1940507"/>
                </a:lnTo>
                <a:lnTo>
                  <a:pt x="0" y="194050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1206386">
            <a:off x="-459053" y="6798742"/>
            <a:ext cx="3532423" cy="3940837"/>
          </a:xfrm>
          <a:custGeom>
            <a:avLst/>
            <a:gdLst/>
            <a:ahLst/>
            <a:cxnLst/>
            <a:rect r="r" b="b" t="t" l="l"/>
            <a:pathLst>
              <a:path h="3940837" w="3532423">
                <a:moveTo>
                  <a:pt x="0" y="0"/>
                </a:moveTo>
                <a:lnTo>
                  <a:pt x="3532423" y="0"/>
                </a:lnTo>
                <a:lnTo>
                  <a:pt x="3532423" y="3940837"/>
                </a:lnTo>
                <a:lnTo>
                  <a:pt x="0" y="394083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6" id="16"/>
          <p:cNvSpPr/>
          <p:nvPr/>
        </p:nvSpPr>
        <p:spPr>
          <a:xfrm flipH="false" flipV="false" rot="0">
            <a:off x="14190272" y="1711864"/>
            <a:ext cx="5440240" cy="4114800"/>
          </a:xfrm>
          <a:custGeom>
            <a:avLst/>
            <a:gdLst/>
            <a:ahLst/>
            <a:cxnLst/>
            <a:rect r="r" b="b" t="t" l="l"/>
            <a:pathLst>
              <a:path h="4114800" w="5440240">
                <a:moveTo>
                  <a:pt x="0" y="0"/>
                </a:moveTo>
                <a:lnTo>
                  <a:pt x="5440240" y="0"/>
                </a:lnTo>
                <a:lnTo>
                  <a:pt x="5440240"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0">
            <a:off x="663870" y="389732"/>
            <a:ext cx="7320803" cy="9507536"/>
          </a:xfrm>
          <a:custGeom>
            <a:avLst/>
            <a:gdLst/>
            <a:ahLst/>
            <a:cxnLst/>
            <a:rect r="r" b="b" t="t" l="l"/>
            <a:pathLst>
              <a:path h="9507536" w="7320803">
                <a:moveTo>
                  <a:pt x="0" y="0"/>
                </a:moveTo>
                <a:lnTo>
                  <a:pt x="7320803" y="0"/>
                </a:lnTo>
                <a:lnTo>
                  <a:pt x="7320803" y="9507536"/>
                </a:lnTo>
                <a:lnTo>
                  <a:pt x="0" y="95075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755837">
            <a:off x="6716389" y="624673"/>
            <a:ext cx="2536569" cy="3461819"/>
          </a:xfrm>
          <a:custGeom>
            <a:avLst/>
            <a:gdLst/>
            <a:ahLst/>
            <a:cxnLst/>
            <a:rect r="r" b="b" t="t" l="l"/>
            <a:pathLst>
              <a:path h="3461819" w="2536569">
                <a:moveTo>
                  <a:pt x="0" y="0"/>
                </a:moveTo>
                <a:lnTo>
                  <a:pt x="2536569" y="0"/>
                </a:lnTo>
                <a:lnTo>
                  <a:pt x="2536569" y="3461819"/>
                </a:lnTo>
                <a:lnTo>
                  <a:pt x="0" y="346181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1271139">
            <a:off x="1028984" y="792541"/>
            <a:ext cx="1715649" cy="2341456"/>
          </a:xfrm>
          <a:custGeom>
            <a:avLst/>
            <a:gdLst/>
            <a:ahLst/>
            <a:cxnLst/>
            <a:rect r="r" b="b" t="t" l="l"/>
            <a:pathLst>
              <a:path h="2341456" w="1715649">
                <a:moveTo>
                  <a:pt x="0" y="0"/>
                </a:moveTo>
                <a:lnTo>
                  <a:pt x="1715649" y="0"/>
                </a:lnTo>
                <a:lnTo>
                  <a:pt x="1715649" y="2341456"/>
                </a:lnTo>
                <a:lnTo>
                  <a:pt x="0" y="23414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6" id="6"/>
          <p:cNvGrpSpPr/>
          <p:nvPr/>
        </p:nvGrpSpPr>
        <p:grpSpPr>
          <a:xfrm rot="0">
            <a:off x="8640331" y="5257409"/>
            <a:ext cx="9647669" cy="4000891"/>
            <a:chOff x="0" y="0"/>
            <a:chExt cx="2540950" cy="1053733"/>
          </a:xfrm>
        </p:grpSpPr>
        <p:sp>
          <p:nvSpPr>
            <p:cNvPr name="Freeform 7" id="7"/>
            <p:cNvSpPr/>
            <p:nvPr/>
          </p:nvSpPr>
          <p:spPr>
            <a:xfrm flipH="false" flipV="false" rot="0">
              <a:off x="0" y="0"/>
              <a:ext cx="2540950" cy="1053733"/>
            </a:xfrm>
            <a:custGeom>
              <a:avLst/>
              <a:gdLst/>
              <a:ahLst/>
              <a:cxnLst/>
              <a:rect r="r" b="b" t="t" l="l"/>
              <a:pathLst>
                <a:path h="1053733" w="2540950">
                  <a:moveTo>
                    <a:pt x="33704" y="0"/>
                  </a:moveTo>
                  <a:lnTo>
                    <a:pt x="2507246" y="0"/>
                  </a:lnTo>
                  <a:cubicBezTo>
                    <a:pt x="2516185" y="0"/>
                    <a:pt x="2524758" y="3551"/>
                    <a:pt x="2531078" y="9872"/>
                  </a:cubicBezTo>
                  <a:cubicBezTo>
                    <a:pt x="2537399" y="16192"/>
                    <a:pt x="2540950" y="24765"/>
                    <a:pt x="2540950" y="33704"/>
                  </a:cubicBezTo>
                  <a:lnTo>
                    <a:pt x="2540950" y="1020029"/>
                  </a:lnTo>
                  <a:cubicBezTo>
                    <a:pt x="2540950" y="1038643"/>
                    <a:pt x="2525860" y="1053733"/>
                    <a:pt x="2507246" y="1053733"/>
                  </a:cubicBezTo>
                  <a:lnTo>
                    <a:pt x="33704" y="1053733"/>
                  </a:lnTo>
                  <a:cubicBezTo>
                    <a:pt x="15090" y="1053733"/>
                    <a:pt x="0" y="1038643"/>
                    <a:pt x="0" y="1020029"/>
                  </a:cubicBezTo>
                  <a:lnTo>
                    <a:pt x="0" y="33704"/>
                  </a:lnTo>
                  <a:cubicBezTo>
                    <a:pt x="0" y="15090"/>
                    <a:pt x="15090" y="0"/>
                    <a:pt x="33704" y="0"/>
                  </a:cubicBezTo>
                  <a:close/>
                </a:path>
              </a:pathLst>
            </a:custGeom>
            <a:solidFill>
              <a:srgbClr val="FFCE32"/>
            </a:solidFill>
          </p:spPr>
        </p:sp>
        <p:sp>
          <p:nvSpPr>
            <p:cNvPr name="TextBox 8" id="8"/>
            <p:cNvSpPr txBox="true"/>
            <p:nvPr/>
          </p:nvSpPr>
          <p:spPr>
            <a:xfrm>
              <a:off x="0" y="-57150"/>
              <a:ext cx="2540950" cy="1110883"/>
            </a:xfrm>
            <a:prstGeom prst="rect">
              <a:avLst/>
            </a:prstGeom>
          </p:spPr>
          <p:txBody>
            <a:bodyPr anchor="ctr" rtlCol="false" tIns="50800" lIns="50800" bIns="50800" rIns="50800"/>
            <a:lstStyle/>
            <a:p>
              <a:pPr algn="ctr">
                <a:lnSpc>
                  <a:spcPts val="3499"/>
                </a:lnSpc>
              </a:pPr>
            </a:p>
          </p:txBody>
        </p:sp>
      </p:grpSp>
      <p:sp>
        <p:nvSpPr>
          <p:cNvPr name="Freeform 9" id="9"/>
          <p:cNvSpPr/>
          <p:nvPr/>
        </p:nvSpPr>
        <p:spPr>
          <a:xfrm flipH="false" flipV="false" rot="0">
            <a:off x="14216803" y="-508556"/>
            <a:ext cx="5298582" cy="4633851"/>
          </a:xfrm>
          <a:custGeom>
            <a:avLst/>
            <a:gdLst/>
            <a:ahLst/>
            <a:cxnLst/>
            <a:rect r="r" b="b" t="t" l="l"/>
            <a:pathLst>
              <a:path h="4633851" w="5298582">
                <a:moveTo>
                  <a:pt x="0" y="0"/>
                </a:moveTo>
                <a:lnTo>
                  <a:pt x="5298583" y="0"/>
                </a:lnTo>
                <a:lnTo>
                  <a:pt x="5298583" y="4633851"/>
                </a:lnTo>
                <a:lnTo>
                  <a:pt x="0" y="463385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0110754" y="389732"/>
            <a:ext cx="3595229" cy="2542807"/>
          </a:xfrm>
          <a:custGeom>
            <a:avLst/>
            <a:gdLst/>
            <a:ahLst/>
            <a:cxnLst/>
            <a:rect r="r" b="b" t="t" l="l"/>
            <a:pathLst>
              <a:path h="2542807" w="3595229">
                <a:moveTo>
                  <a:pt x="0" y="0"/>
                </a:moveTo>
                <a:lnTo>
                  <a:pt x="3595229" y="0"/>
                </a:lnTo>
                <a:lnTo>
                  <a:pt x="3595229" y="2542807"/>
                </a:lnTo>
                <a:lnTo>
                  <a:pt x="0" y="254280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1419711">
            <a:off x="-669291" y="7248429"/>
            <a:ext cx="3275863" cy="3654614"/>
          </a:xfrm>
          <a:custGeom>
            <a:avLst/>
            <a:gdLst/>
            <a:ahLst/>
            <a:cxnLst/>
            <a:rect r="r" b="b" t="t" l="l"/>
            <a:pathLst>
              <a:path h="3654614" w="3275863">
                <a:moveTo>
                  <a:pt x="0" y="0"/>
                </a:moveTo>
                <a:lnTo>
                  <a:pt x="3275863" y="0"/>
                </a:lnTo>
                <a:lnTo>
                  <a:pt x="3275863" y="3654614"/>
                </a:lnTo>
                <a:lnTo>
                  <a:pt x="0" y="365461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2" id="12"/>
          <p:cNvSpPr/>
          <p:nvPr/>
        </p:nvSpPr>
        <p:spPr>
          <a:xfrm flipH="false" flipV="false" rot="0">
            <a:off x="4742494" y="6505833"/>
            <a:ext cx="3897838" cy="4114800"/>
          </a:xfrm>
          <a:custGeom>
            <a:avLst/>
            <a:gdLst/>
            <a:ahLst/>
            <a:cxnLst/>
            <a:rect r="r" b="b" t="t" l="l"/>
            <a:pathLst>
              <a:path h="4114800" w="3897838">
                <a:moveTo>
                  <a:pt x="0" y="0"/>
                </a:moveTo>
                <a:lnTo>
                  <a:pt x="3897837" y="0"/>
                </a:lnTo>
                <a:lnTo>
                  <a:pt x="3897837" y="4114800"/>
                </a:lnTo>
                <a:lnTo>
                  <a:pt x="0" y="41148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3" id="13"/>
          <p:cNvSpPr txBox="true"/>
          <p:nvPr/>
        </p:nvSpPr>
        <p:spPr>
          <a:xfrm rot="0">
            <a:off x="7796464" y="3574433"/>
            <a:ext cx="9462836" cy="1311274"/>
          </a:xfrm>
          <a:prstGeom prst="rect">
            <a:avLst/>
          </a:prstGeom>
        </p:spPr>
        <p:txBody>
          <a:bodyPr anchor="t" rtlCol="false" tIns="0" lIns="0" bIns="0" rIns="0">
            <a:spAutoFit/>
          </a:bodyPr>
          <a:lstStyle/>
          <a:p>
            <a:pPr algn="ctr">
              <a:lnSpc>
                <a:spcPts val="9699"/>
              </a:lnSpc>
            </a:pPr>
            <a:r>
              <a:rPr lang="en-US" sz="9999">
                <a:solidFill>
                  <a:srgbClr val="FFFFFF"/>
                </a:solidFill>
                <a:latin typeface="BM Hanna"/>
                <a:ea typeface="BM Hanna"/>
                <a:cs typeface="BM Hanna"/>
                <a:sym typeface="BM Hanna"/>
              </a:rPr>
              <a:t>CONCLUSION</a:t>
            </a:r>
          </a:p>
        </p:txBody>
      </p:sp>
      <p:sp>
        <p:nvSpPr>
          <p:cNvPr name="TextBox 14" id="14"/>
          <p:cNvSpPr txBox="true"/>
          <p:nvPr/>
        </p:nvSpPr>
        <p:spPr>
          <a:xfrm rot="0">
            <a:off x="8869419" y="5497046"/>
            <a:ext cx="9240516" cy="4788748"/>
          </a:xfrm>
          <a:prstGeom prst="rect">
            <a:avLst/>
          </a:prstGeom>
        </p:spPr>
        <p:txBody>
          <a:bodyPr anchor="t" rtlCol="false" tIns="0" lIns="0" bIns="0" rIns="0">
            <a:spAutoFit/>
          </a:bodyPr>
          <a:lstStyle/>
          <a:p>
            <a:pPr algn="just">
              <a:lnSpc>
                <a:spcPts val="2791"/>
              </a:lnSpc>
            </a:pPr>
            <a:r>
              <a:rPr lang="en-US" sz="1861">
                <a:solidFill>
                  <a:srgbClr val="000000"/>
                </a:solidFill>
                <a:latin typeface="Canva Sans"/>
                <a:ea typeface="Canva Sans"/>
                <a:cs typeface="Canva Sans"/>
                <a:sym typeface="Canva Sans"/>
              </a:rPr>
              <a:t> EduConnect stands at the intersection of artificial intelligence and education, offering a personalized learning experience that caters to the needs of individual students. The platform’s ability to adapt content and assessments based on user data is poised to disrupt traditional learning paradigms, offering students not just knowledge, but a learning experience tailored to their unique needs.</a:t>
            </a:r>
          </a:p>
          <a:p>
            <a:pPr algn="just">
              <a:lnSpc>
                <a:spcPts val="2791"/>
              </a:lnSpc>
            </a:pPr>
            <a:r>
              <a:rPr lang="en-US" sz="1861">
                <a:solidFill>
                  <a:srgbClr val="000000"/>
                </a:solidFill>
                <a:latin typeface="Canva Sans"/>
                <a:ea typeface="Canva Sans"/>
                <a:cs typeface="Canva Sans"/>
                <a:sym typeface="Canva Sans"/>
              </a:rPr>
              <a:t>With continuous improvements and future scalability, EduConnect has the potential to transform educational systems worldwide, ensuring that every student has the tools to succeed. As we move forward, EduConnect will continue to evolve, incorporating emerging technologies and educational trends to provide the most effective and engaging learning experience possible.</a:t>
            </a:r>
          </a:p>
          <a:p>
            <a:pPr algn="just">
              <a:lnSpc>
                <a:spcPts val="3391"/>
              </a:lnSpc>
            </a:pPr>
          </a:p>
          <a:p>
            <a:pPr algn="just">
              <a:lnSpc>
                <a:spcPts val="3391"/>
              </a:lnSpc>
            </a:pPr>
          </a:p>
          <a:p>
            <a:pPr algn="just">
              <a:lnSpc>
                <a:spcPts val="3391"/>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DAGb1Y5bUr8</dc:identifier>
  <dcterms:modified xsi:type="dcterms:W3CDTF">2011-08-01T06:04:30Z</dcterms:modified>
  <cp:revision>1</cp:revision>
  <dc:title>EDUCONNECT-</dc:title>
</cp:coreProperties>
</file>