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7" r:id="rId10"/>
    <p:sldId id="2146847058" r:id="rId11"/>
    <p:sldId id="2146847061" r:id="rId12"/>
    <p:sldId id="2146847062" r:id="rId13"/>
    <p:sldId id="2146847060" r:id="rId14"/>
    <p:sldId id="268" r:id="rId15"/>
    <p:sldId id="2146847055" r:id="rId16"/>
    <p:sldId id="269" r:id="rId17"/>
    <p:sldId id="2146847056" r:id="rId18"/>
    <p:sldId id="214684705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47" d="100"/>
          <a:sy n="47" d="100"/>
        </p:scale>
        <p:origin x="1042"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cikit-learn.org/stable/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IPL SCORE AND WINNER PREDICTOR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Anjali Rakesh Yadav –Shri vile parle </a:t>
            </a:r>
            <a:r>
              <a:rPr lang="en-US" sz="2000" b="1" dirty="0" err="1">
                <a:solidFill>
                  <a:schemeClr val="accent1">
                    <a:lumMod val="75000"/>
                  </a:schemeClr>
                </a:solidFill>
                <a:latin typeface="Arial"/>
                <a:cs typeface="Arial"/>
              </a:rPr>
              <a:t>kelvani</a:t>
            </a:r>
            <a:r>
              <a:rPr lang="en-US" sz="2000" b="1" dirty="0">
                <a:solidFill>
                  <a:schemeClr val="accent1">
                    <a:lumMod val="75000"/>
                  </a:schemeClr>
                </a:solidFill>
                <a:latin typeface="Arial"/>
                <a:cs typeface="Arial"/>
              </a:rPr>
              <a:t> mandal institute of technology Dhule - Electrical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t>Project Link(GitHub, Google drive link)</a:t>
            </a:r>
          </a:p>
        </p:txBody>
      </p:sp>
      <p:sp>
        <p:nvSpPr>
          <p:cNvPr id="4" name="Content Placeholder 3">
            <a:extLst>
              <a:ext uri="{FF2B5EF4-FFF2-40B4-BE49-F238E27FC236}">
                <a16:creationId xmlns:a16="http://schemas.microsoft.com/office/drawing/2014/main" id="{C303816E-2866-F86D-F785-DFCC937D5A2F}"/>
              </a:ext>
            </a:extLst>
          </p:cNvPr>
          <p:cNvSpPr>
            <a:spLocks noGrp="1"/>
          </p:cNvSpPr>
          <p:nvPr>
            <p:ph idx="1"/>
          </p:nvPr>
        </p:nvSpPr>
        <p:spPr>
          <a:xfrm>
            <a:off x="581192" y="1302026"/>
            <a:ext cx="11029615" cy="820688"/>
          </a:xfrm>
        </p:spPr>
        <p:txBody>
          <a:bodyPr/>
          <a:lstStyle/>
          <a:p>
            <a:r>
              <a:rPr lang="en-IN" dirty="0"/>
              <a:t>https://github.com/Yadavanjali31/IPL-score-and-winner-prediction/upload/main</a:t>
            </a:r>
          </a:p>
        </p:txBody>
      </p:sp>
    </p:spTree>
    <p:extLst>
      <p:ext uri="{BB962C8B-B14F-4D97-AF65-F5344CB8AC3E}">
        <p14:creationId xmlns:p14="http://schemas.microsoft.com/office/powerpoint/2010/main" val="76961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2126974"/>
          </a:xfrm>
        </p:spPr>
        <p:txBody>
          <a:bodyPr>
            <a:normAutofit/>
          </a:bodyPr>
          <a:lstStyle/>
          <a:p>
            <a:pPr marL="0" indent="0" algn="just">
              <a:buNone/>
            </a:pPr>
            <a:r>
              <a:rPr lang="en-US" sz="2000" dirty="0"/>
              <a:t>In The implementation of a web portal that can predict the target scores and winner of an IPL match using ML algorithms is a promising idea that can provide valuable insights and entertainment to cricket fans. Based on the performance of the model, it can be concluded that the predictions can be accurate to a certain extent.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2126974"/>
          </a:xfrm>
        </p:spPr>
        <p:txBody>
          <a:bodyPr>
            <a:normAutofit lnSpcReduction="10000"/>
          </a:bodyPr>
          <a:lstStyle/>
          <a:p>
            <a:pPr marL="0" indent="0">
              <a:buNone/>
            </a:pPr>
            <a:endParaRPr lang="en-US" sz="2000" b="1" dirty="0"/>
          </a:p>
          <a:p>
            <a:pPr marL="0" indent="0" algn="just">
              <a:buNone/>
            </a:pPr>
            <a:r>
              <a:rPr lang="en-US" b="1" dirty="0"/>
              <a:t>Personalized The future scope for this implementation could involve further fine-tuning of the ML algorithms used to make more accurate predictions. Additionally, including more variables such as weather, pitch conditions, player performance history, and team  dynamics could further improve the accuracy of the predictions. Furthermore, this web portal can be expanded to cover other cricket leagues and tournaments globally, providing users with more opportunities to engage with the platform. Finally, the platform could be monetized by offering premium services to users, such as customized predictions and analytics based on user preferences and data.</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0" indent="0">
              <a:buNone/>
            </a:pPr>
            <a:r>
              <a:rPr lang="en-IN" sz="2400" dirty="0"/>
              <a:t>Scikit-learn documentation: </a:t>
            </a:r>
            <a:r>
              <a:rPr lang="en-IN" sz="2400" dirty="0">
                <a:hlinkClick r:id="rId2"/>
              </a:rPr>
              <a:t>https://scikit-learn.org/stable/index.html</a:t>
            </a:r>
            <a:endParaRPr lang="en-IN" sz="2400" dirty="0"/>
          </a:p>
          <a:p>
            <a:pPr marL="0" indent="0">
              <a:buNone/>
            </a:pPr>
            <a:r>
              <a:rPr lang="en-IN" sz="2400" dirty="0"/>
              <a:t> ● Flask documentation: https://flask.palletsprojects.com/en/1.1.x/quickstart/</a:t>
            </a:r>
          </a:p>
          <a:p>
            <a:pPr marL="0" indent="0">
              <a:buNone/>
            </a:pPr>
            <a:r>
              <a:rPr lang="en-IN" sz="2400" dirty="0"/>
              <a:t> ● Dataset links:</a:t>
            </a:r>
          </a:p>
          <a:p>
            <a:pPr marL="0" indent="0">
              <a:buNone/>
            </a:pPr>
            <a:r>
              <a:rPr lang="en-IN" sz="2400" dirty="0"/>
              <a:t> o ipl.csv:</a:t>
            </a:r>
          </a:p>
          <a:p>
            <a:pPr marL="0" indent="0">
              <a:buNone/>
            </a:pPr>
            <a:r>
              <a:rPr lang="en-IN" sz="2400" dirty="0"/>
              <a:t> https://drive.google.com/file/d/1nGYmbEB3GjJIuSF9lt5jrxlTxvf799eN/v</a:t>
            </a:r>
          </a:p>
          <a:p>
            <a:pPr marL="0" indent="0">
              <a:buNone/>
            </a:pPr>
            <a:r>
              <a:rPr lang="en-IN" sz="2400" dirty="0"/>
              <a:t> </a:t>
            </a:r>
            <a:r>
              <a:rPr lang="en-IN" sz="2400" dirty="0" err="1"/>
              <a:t>iew?usp</a:t>
            </a:r>
            <a:r>
              <a:rPr lang="en-IN" sz="2400" dirty="0"/>
              <a:t>=sharing</a:t>
            </a:r>
          </a:p>
          <a:p>
            <a:pPr marL="0" indent="0">
              <a:buNone/>
            </a:pPr>
            <a:r>
              <a:rPr lang="en-IN" sz="2400" dirty="0"/>
              <a:t> o matches.csv:</a:t>
            </a:r>
          </a:p>
          <a:p>
            <a:pPr marL="0" indent="0">
              <a:buNone/>
            </a:pPr>
            <a:r>
              <a:rPr lang="en-IN" sz="2400" dirty="0"/>
              <a:t> https://drive.google.com/file/d/1KFkurdApiH1OmyFx_2G0ABRHTtHRVHBw</a:t>
            </a:r>
          </a:p>
          <a:p>
            <a:pPr marL="0" indent="0">
              <a:buNone/>
            </a:pPr>
            <a:r>
              <a:rPr lang="en-IN" sz="2400" dirty="0"/>
              <a:t> /</a:t>
            </a:r>
            <a:r>
              <a:rPr lang="en-IN" sz="2400" dirty="0" err="1"/>
              <a:t>view?usp</a:t>
            </a:r>
            <a:r>
              <a:rPr lang="en-IN" sz="2400" dirty="0"/>
              <a:t>=sharing</a:t>
            </a:r>
          </a:p>
          <a:p>
            <a:pPr marL="0" indent="0">
              <a:buNone/>
            </a:pPr>
            <a:r>
              <a:rPr lang="en-IN" sz="2400" dirty="0"/>
              <a:t> ● Python Documentation: https://www.python.org/doc </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3" name="Picture 2">
            <a:extLst>
              <a:ext uri="{FF2B5EF4-FFF2-40B4-BE49-F238E27FC236}">
                <a16:creationId xmlns:a16="http://schemas.microsoft.com/office/drawing/2014/main" id="{1D4CDD07-0B98-B20C-B161-F16D3C9258A7}"/>
              </a:ext>
            </a:extLst>
          </p:cNvPr>
          <p:cNvPicPr>
            <a:picLocks noChangeAspect="1"/>
          </p:cNvPicPr>
          <p:nvPr/>
        </p:nvPicPr>
        <p:blipFill>
          <a:blip r:embed="rId2"/>
          <a:stretch>
            <a:fillRect/>
          </a:stretch>
        </p:blipFill>
        <p:spPr>
          <a:xfrm>
            <a:off x="3194052" y="1722931"/>
            <a:ext cx="5803895" cy="3962743"/>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3" name="Picture 2">
            <a:extLst>
              <a:ext uri="{FF2B5EF4-FFF2-40B4-BE49-F238E27FC236}">
                <a16:creationId xmlns:a16="http://schemas.microsoft.com/office/drawing/2014/main" id="{63057F00-B160-BDCF-7661-159A1469C2DE}"/>
              </a:ext>
            </a:extLst>
          </p:cNvPr>
          <p:cNvPicPr>
            <a:picLocks noChangeAspect="1"/>
          </p:cNvPicPr>
          <p:nvPr/>
        </p:nvPicPr>
        <p:blipFill>
          <a:blip r:embed="rId2"/>
          <a:stretch>
            <a:fillRect/>
          </a:stretch>
        </p:blipFill>
        <p:spPr>
          <a:xfrm>
            <a:off x="3056880" y="1756163"/>
            <a:ext cx="6078239" cy="3974937"/>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8"/>
            <a:ext cx="11029615" cy="4252148"/>
          </a:xfrm>
        </p:spPr>
        <p:txBody>
          <a:bodyPr>
            <a:normAutofit/>
          </a:bodyPr>
          <a:lstStyle/>
          <a:p>
            <a:pPr marL="0" indent="0" algn="just">
              <a:buNone/>
            </a:pPr>
            <a:r>
              <a:rPr lang="en-US" dirty="0">
                <a:latin typeface="Arial" panose="020B0604020202020204" pitchFamily="34" charset="0"/>
                <a:cs typeface="Arial" panose="020B0604020202020204" pitchFamily="34" charset="0"/>
              </a:rPr>
              <a:t>Create a IPL score and winner predictor  Predicting the scores and the winner of IPL matches is a challenging task due to the complexity of the game and various factors that can affect the outcome of a match. The problem we aim to solve with the implementation of a web portal using machine learning for IPL score and winner prediction is the challenge of accurate predicting the outcome of IPL matches. Predicting the scores and winners of cricket matches is a complex task that requires the analysis of various factors such as play form, playing conditions, and team strategies. The web portal will use machine learning models trained on historical IPL data to provide accurate predictions of scores and winners for upcoming matches. This will enhance the viewing experience of cricket fans by providing them with insightful predictions that they can use to follow the matches with a greater understanding of the game. In summary, the implementation of the web portal using machine learning for IPL score and winner prediction aims to improve the accuracy of predictions for IPL matches and enhance the experience of cricket fans and professionals.</a:t>
            </a:r>
          </a:p>
          <a:p>
            <a:pPr marL="0" indent="0" algn="just">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366684"/>
            <a:ext cx="11613485" cy="4444181"/>
          </a:xfrm>
        </p:spPr>
        <p:txBody>
          <a:bodyPr vert="horz" lIns="91440" tIns="45720" rIns="91440" bIns="45720" rtlCol="0" anchor="ctr">
            <a:noAutofit/>
          </a:bodyPr>
          <a:lstStyle/>
          <a:p>
            <a:pPr marL="342900" indent="-342900" algn="just">
              <a:buFont typeface="+mj-lt"/>
              <a:buAutoNum type="arabicPeriod"/>
            </a:pPr>
            <a:r>
              <a:rPr lang="en-US" dirty="0"/>
              <a:t>Preprocess and clean the IPL historical data to create a dataset suitable for machine learning</a:t>
            </a:r>
          </a:p>
          <a:p>
            <a:pPr marL="342900" indent="-342900" algn="just">
              <a:buFont typeface="+mj-lt"/>
              <a:buAutoNum type="arabicPeriod"/>
            </a:pPr>
            <a:r>
              <a:rPr lang="en-US" dirty="0"/>
              <a:t>Develop and train machine learning models using various algorithms such as regression and classification to predict the scores and winners of IPL matches.</a:t>
            </a:r>
          </a:p>
          <a:p>
            <a:pPr marL="342900" indent="-342900" algn="just">
              <a:buFont typeface="+mj-lt"/>
              <a:buAutoNum type="arabicPeriod"/>
            </a:pPr>
            <a:r>
              <a:rPr lang="en-US" dirty="0"/>
              <a:t>Evaluate the performance of the machine learning models using various metric such as accuracy RMSE, MAE.</a:t>
            </a:r>
          </a:p>
          <a:p>
            <a:pPr marL="342900" indent="-342900" algn="just">
              <a:buFont typeface="+mj-lt"/>
              <a:buAutoNum type="arabicPeriod"/>
            </a:pPr>
            <a:r>
              <a:rPr lang="en-US" dirty="0"/>
              <a:t>Develop a web portal that can display predictions of IPL match scores and winners based on the trained machine learning models.</a:t>
            </a:r>
          </a:p>
          <a:p>
            <a:pPr marL="342900" indent="-342900" algn="just">
              <a:buFont typeface="+mj-lt"/>
              <a:buAutoNum type="arabicPeriod"/>
            </a:pPr>
            <a:r>
              <a:rPr lang="en-US" dirty="0"/>
              <a:t> Deploy the web portal on a cloud-based platform to make it accessible to cricket fans, team owners, coaches, and sports analysts.</a:t>
            </a:r>
          </a:p>
          <a:p>
            <a:pPr marL="342900" indent="-342900" algn="just">
              <a:buFont typeface="+mj-lt"/>
              <a:buAutoNum type="arabicPeriod"/>
            </a:pPr>
            <a:r>
              <a:rPr lang="en-US" dirty="0"/>
              <a:t>Continuously update the machine learning models with the latest IPL data to improve the accuracy of the predictions. By achieving these objectives, we aim to provide an accurate and reliable IPL score and winner prediction web portal that can be used by cricket fans and professionals to enhance their viewing experience and make informed decisions.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IN" sz="1800" b="1" dirty="0">
                <a:solidFill>
                  <a:srgbClr val="0F0F0F"/>
                </a:solidFill>
                <a:ea typeface="+mn-lt"/>
                <a:cs typeface="+mn-lt"/>
              </a:rPr>
              <a:t>The Hardware and Software Requirements</a:t>
            </a:r>
          </a:p>
          <a:p>
            <a:pPr marL="0" indent="0">
              <a:buNone/>
            </a:pPr>
            <a:r>
              <a:rPr lang="en-IN" sz="1800" b="1" dirty="0">
                <a:solidFill>
                  <a:srgbClr val="0F0F0F"/>
                </a:solidFill>
                <a:ea typeface="+mn-lt"/>
                <a:cs typeface="+mn-lt"/>
              </a:rPr>
              <a:t> Hardware Requirements:</a:t>
            </a:r>
          </a:p>
          <a:p>
            <a:pPr marL="0" indent="0">
              <a:buNone/>
            </a:pPr>
            <a:r>
              <a:rPr lang="en-IN" sz="1800" b="1" dirty="0">
                <a:solidFill>
                  <a:srgbClr val="0F0F0F"/>
                </a:solidFill>
                <a:ea typeface="+mn-lt"/>
                <a:cs typeface="+mn-lt"/>
              </a:rPr>
              <a:t> There are no specific hardware requirements.</a:t>
            </a:r>
          </a:p>
          <a:p>
            <a:pPr marL="0" indent="0">
              <a:buNone/>
            </a:pPr>
            <a:r>
              <a:rPr lang="en-IN" sz="1800" b="1" dirty="0">
                <a:solidFill>
                  <a:srgbClr val="0F0F0F"/>
                </a:solidFill>
                <a:ea typeface="+mn-lt"/>
                <a:cs typeface="+mn-lt"/>
              </a:rPr>
              <a:t> Software Requirements:</a:t>
            </a:r>
          </a:p>
          <a:p>
            <a:pPr marL="0" indent="0">
              <a:buNone/>
            </a:pPr>
            <a:r>
              <a:rPr lang="en-IN" sz="1800" b="1" dirty="0">
                <a:solidFill>
                  <a:srgbClr val="0F0F0F"/>
                </a:solidFill>
                <a:ea typeface="+mn-lt"/>
                <a:cs typeface="+mn-lt"/>
              </a:rPr>
              <a:t> ● </a:t>
            </a:r>
            <a:r>
              <a:rPr lang="en-IN" sz="1800" b="1" dirty="0" err="1">
                <a:solidFill>
                  <a:srgbClr val="0F0F0F"/>
                </a:solidFill>
                <a:ea typeface="+mn-lt"/>
                <a:cs typeface="+mn-lt"/>
              </a:rPr>
              <a:t>Jupyter</a:t>
            </a:r>
            <a:r>
              <a:rPr lang="en-IN" sz="1800" b="1" dirty="0">
                <a:solidFill>
                  <a:srgbClr val="0F0F0F"/>
                </a:solidFill>
                <a:ea typeface="+mn-lt"/>
                <a:cs typeface="+mn-lt"/>
              </a:rPr>
              <a:t> Notebook</a:t>
            </a:r>
          </a:p>
          <a:p>
            <a:pPr marL="0" indent="0">
              <a:buNone/>
            </a:pPr>
            <a:r>
              <a:rPr lang="en-IN" sz="1800" b="1" dirty="0">
                <a:solidFill>
                  <a:srgbClr val="0F0F0F"/>
                </a:solidFill>
                <a:ea typeface="+mn-lt"/>
                <a:cs typeface="+mn-lt"/>
              </a:rPr>
              <a:t> ● Visual Studio Code</a:t>
            </a:r>
          </a:p>
          <a:p>
            <a:pPr marL="0" indent="0">
              <a:buNone/>
            </a:pPr>
            <a:r>
              <a:rPr lang="en-IN" sz="1800" b="1" dirty="0">
                <a:solidFill>
                  <a:srgbClr val="0F0F0F"/>
                </a:solidFill>
                <a:ea typeface="+mn-lt"/>
                <a:cs typeface="+mn-lt"/>
              </a:rPr>
              <a:t> ● Flask 2.2.3</a:t>
            </a:r>
          </a:p>
          <a:p>
            <a:pPr marL="0" indent="0">
              <a:buNone/>
            </a:pPr>
            <a:r>
              <a:rPr lang="en-IN" sz="1800" b="1" dirty="0">
                <a:solidFill>
                  <a:srgbClr val="0F0F0F"/>
                </a:solidFill>
                <a:ea typeface="+mn-lt"/>
                <a:cs typeface="+mn-lt"/>
              </a:rPr>
              <a:t> ● Python 3.10.6</a:t>
            </a:r>
          </a:p>
          <a:p>
            <a:pPr marL="0" indent="0">
              <a:buNone/>
            </a:pPr>
            <a:r>
              <a:rPr lang="en-IN" sz="1800" b="1" dirty="0">
                <a:solidFill>
                  <a:srgbClr val="0F0F0F"/>
                </a:solidFill>
                <a:ea typeface="+mn-lt"/>
                <a:cs typeface="+mn-lt"/>
              </a:rPr>
              <a:t> ● Scikit-learn 1.2.2</a:t>
            </a:r>
          </a:p>
          <a:p>
            <a:pPr marL="0" indent="0">
              <a:buNone/>
            </a:pPr>
            <a:r>
              <a:rPr lang="en-IN" sz="1800" b="1" dirty="0">
                <a:solidFill>
                  <a:srgbClr val="0F0F0F"/>
                </a:solidFill>
                <a:ea typeface="+mn-lt"/>
                <a:cs typeface="+mn-lt"/>
              </a:rPr>
              <a:t> ● Pandas 1.5.3</a:t>
            </a:r>
          </a:p>
          <a:p>
            <a:pPr marL="0" indent="0">
              <a:buNone/>
            </a:pPr>
            <a:r>
              <a:rPr lang="en-IN" sz="1800" b="1" dirty="0">
                <a:solidFill>
                  <a:srgbClr val="0F0F0F"/>
                </a:solidFill>
                <a:ea typeface="+mn-lt"/>
                <a:cs typeface="+mn-lt"/>
              </a:rPr>
              <a:t> ● Numpy1.24.2</a:t>
            </a:r>
          </a:p>
          <a:p>
            <a:pPr marL="0" indent="0">
              <a:buNone/>
            </a:pPr>
            <a:r>
              <a:rPr lang="en-IN" sz="1800" b="1" dirty="0">
                <a:solidFill>
                  <a:srgbClr val="0F0F0F"/>
                </a:solidFill>
                <a:ea typeface="+mn-lt"/>
                <a:cs typeface="+mn-lt"/>
              </a:rPr>
              <a:t> ● Seaborn 0.12.2</a:t>
            </a:r>
          </a:p>
          <a:p>
            <a:pPr marL="0" indent="0">
              <a:buNone/>
            </a:pPr>
            <a:r>
              <a:rPr lang="en-IN" sz="1800" b="1" dirty="0">
                <a:solidFill>
                  <a:srgbClr val="0F0F0F"/>
                </a:solidFill>
                <a:ea typeface="+mn-lt"/>
                <a:cs typeface="+mn-lt"/>
              </a:rPr>
              <a:t> For more information refer to requirements.txt file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86347"/>
            <a:ext cx="5947427" cy="4916129"/>
          </a:xfrm>
        </p:spPr>
        <p:txBody>
          <a:bodyPr>
            <a:normAutofit/>
          </a:bodyPr>
          <a:lstStyle/>
          <a:p>
            <a:pPr marL="0" indent="0" algn="just">
              <a:buNone/>
            </a:pPr>
            <a:r>
              <a:rPr lang="en-US" sz="2400" dirty="0">
                <a:latin typeface="Arial" panose="020B0604020202020204" pitchFamily="34" charset="0"/>
                <a:cs typeface="Arial" panose="020B0604020202020204" pitchFamily="34" charset="0"/>
              </a:rPr>
              <a:t>A  Our model achieved a mean absolute error of 12.118617546193295 and a root mean squared error of 15.8432295667321 when predicting the target variable for ipl.csv dataset using linear regression algorithm. The accuracy achieved for matches.csv dataset was 89.47% using random forest classifier. These results indicate that our model performed well in predicting the target variable.ipl.csv: Prediction of target score</a:t>
            </a:r>
            <a:endParaRPr lang="en-IN" sz="2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9CF088E-2F21-C95F-7A05-6E0768C5FDB1}"/>
              </a:ext>
            </a:extLst>
          </p:cNvPr>
          <p:cNvPicPr>
            <a:picLocks noChangeAspect="1"/>
          </p:cNvPicPr>
          <p:nvPr/>
        </p:nvPicPr>
        <p:blipFill rotWithShape="1">
          <a:blip r:embed="rId2"/>
          <a:srcRect b="8731"/>
          <a:stretch/>
        </p:blipFill>
        <p:spPr>
          <a:xfrm>
            <a:off x="6629752" y="1473808"/>
            <a:ext cx="5149293" cy="432722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5552E183-6840-EB4A-E245-8C6D3B3A33C1}"/>
              </a:ext>
            </a:extLst>
          </p:cNvPr>
          <p:cNvPicPr>
            <a:picLocks noGrp="1" noChangeAspect="1"/>
          </p:cNvPicPr>
          <p:nvPr>
            <p:ph idx="1"/>
          </p:nvPr>
        </p:nvPicPr>
        <p:blipFill>
          <a:blip r:embed="rId2"/>
          <a:stretch>
            <a:fillRect/>
          </a:stretch>
        </p:blipFill>
        <p:spPr>
          <a:xfrm>
            <a:off x="1150374" y="1814512"/>
            <a:ext cx="8245270" cy="3228975"/>
          </a:xfrm>
        </p:spPr>
      </p:pic>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566C-C7A6-4099-9921-3F2C88370472}"/>
              </a:ext>
            </a:extLst>
          </p:cNvPr>
          <p:cNvSpPr>
            <a:spLocks noGrp="1"/>
          </p:cNvSpPr>
          <p:nvPr>
            <p:ph type="title"/>
          </p:nvPr>
        </p:nvSpPr>
        <p:spPr/>
        <p:txBody>
          <a:bodyPr/>
          <a:lstStyle/>
          <a:p>
            <a:r>
              <a:rPr lang="en-US" dirty="0"/>
              <a:t>matches.csv: Winner of the match</a:t>
            </a:r>
            <a:endParaRPr lang="en-IN" dirty="0"/>
          </a:p>
        </p:txBody>
      </p:sp>
      <p:pic>
        <p:nvPicPr>
          <p:cNvPr id="5" name="Content Placeholder 4">
            <a:extLst>
              <a:ext uri="{FF2B5EF4-FFF2-40B4-BE49-F238E27FC236}">
                <a16:creationId xmlns:a16="http://schemas.microsoft.com/office/drawing/2014/main" id="{F0E50615-D958-E063-01DA-AEC69D68E242}"/>
              </a:ext>
            </a:extLst>
          </p:cNvPr>
          <p:cNvPicPr>
            <a:picLocks noGrp="1" noChangeAspect="1"/>
          </p:cNvPicPr>
          <p:nvPr>
            <p:ph idx="1"/>
          </p:nvPr>
        </p:nvPicPr>
        <p:blipFill>
          <a:blip r:embed="rId2"/>
          <a:stretch>
            <a:fillRect/>
          </a:stretch>
        </p:blipFill>
        <p:spPr>
          <a:xfrm>
            <a:off x="1307691" y="1232452"/>
            <a:ext cx="8847968" cy="5010560"/>
          </a:xfrm>
        </p:spPr>
      </p:pic>
    </p:spTree>
    <p:extLst>
      <p:ext uri="{BB962C8B-B14F-4D97-AF65-F5344CB8AC3E}">
        <p14:creationId xmlns:p14="http://schemas.microsoft.com/office/powerpoint/2010/main" val="7011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0B46F2-C38A-9550-8538-1DF33E17CD06}"/>
              </a:ext>
            </a:extLst>
          </p:cNvPr>
          <p:cNvPicPr>
            <a:picLocks noChangeAspect="1"/>
          </p:cNvPicPr>
          <p:nvPr/>
        </p:nvPicPr>
        <p:blipFill>
          <a:blip r:embed="rId2"/>
          <a:stretch>
            <a:fillRect/>
          </a:stretch>
        </p:blipFill>
        <p:spPr>
          <a:xfrm>
            <a:off x="1393261" y="835742"/>
            <a:ext cx="8658225" cy="5466736"/>
          </a:xfrm>
          <a:prstGeom prst="rect">
            <a:avLst/>
          </a:prstGeom>
        </p:spPr>
      </p:pic>
    </p:spTree>
    <p:extLst>
      <p:ext uri="{BB962C8B-B14F-4D97-AF65-F5344CB8AC3E}">
        <p14:creationId xmlns:p14="http://schemas.microsoft.com/office/powerpoint/2010/main" val="25821531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95</TotalTime>
  <Words>874</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IPL SCORE AND WINNER PREDICTOR </vt:lpstr>
      <vt:lpstr>OUTLINE</vt:lpstr>
      <vt:lpstr>Problem Statement</vt:lpstr>
      <vt:lpstr>Proposed Solution</vt:lpstr>
      <vt:lpstr>System  Approach</vt:lpstr>
      <vt:lpstr>Result</vt:lpstr>
      <vt:lpstr>Result</vt:lpstr>
      <vt:lpstr>matches.csv: Winner of the match</vt:lpstr>
      <vt:lpstr>PowerPoint Presentation</vt:lpstr>
      <vt:lpstr>Project Link(GitHub, Google drive link)</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ANJALI YADAV</cp:lastModifiedBy>
  <cp:revision>33</cp:revision>
  <dcterms:created xsi:type="dcterms:W3CDTF">2021-05-26T16:50:10Z</dcterms:created>
  <dcterms:modified xsi:type="dcterms:W3CDTF">2024-06-30T17:39:08Z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