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69" r:id="rId2"/>
    <p:sldId id="270" r:id="rId3"/>
    <p:sldId id="27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shant Kumar" initials="PK" lastIdx="1" clrIdx="0">
    <p:extLst>
      <p:ext uri="{19B8F6BF-5375-455C-9EA6-DF929625EA0E}">
        <p15:presenceInfo xmlns:p15="http://schemas.microsoft.com/office/powerpoint/2012/main" userId="b8aa0bb7c7abee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ABC28-A516-464B-9708-E7F5E8345C6A}" type="datetimeFigureOut">
              <a:rPr lang="en-GB" smtClean="0"/>
              <a:t>30/06/2024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43A62-240A-4728-85CD-DE0679D3DE73}" type="slidenum">
              <a:rPr lang="en-GB" smtClean="0"/>
              <a:t>‹#›</a:t>
            </a:fld>
            <a:endParaRPr lang="en-GB"/>
          </a:p>
        </p:txBody>
      </p:sp>
    </p:spTree>
    <p:extLst>
      <p:ext uri="{BB962C8B-B14F-4D97-AF65-F5344CB8AC3E}">
        <p14:creationId xmlns:p14="http://schemas.microsoft.com/office/powerpoint/2010/main" val="3580685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5715B0-4C35-F647-AE39-40076AC3E609}" type="slidenum">
              <a:rPr lang="en-US" smtClean="0"/>
              <a:t>1</a:t>
            </a:fld>
            <a:endParaRPr lang="en-US"/>
          </a:p>
        </p:txBody>
      </p:sp>
    </p:spTree>
    <p:extLst>
      <p:ext uri="{BB962C8B-B14F-4D97-AF65-F5344CB8AC3E}">
        <p14:creationId xmlns:p14="http://schemas.microsoft.com/office/powerpoint/2010/main" val="219329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F04F-9CDD-253C-2E26-44325D929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CA1C248-1CDD-9D9C-07A2-E3DA365D8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C8972C-A5C2-38BE-955F-70EF82FD6409}"/>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3E4F7735-982C-72B0-CEF8-57AE9872E9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B58C11-A3B8-AB44-6298-EC9A99CBB134}"/>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03012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9140-BDD5-126D-5C6F-CE7FED2FAFC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32FDABC-E794-4863-9BD0-68CBD8EB47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19D33D-711B-F263-F70D-564BBF82D16B}"/>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CF13D5FB-1FC4-7031-B6B2-589EDFD7C1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DA47D9-7FB8-3086-8535-4F2BA0674B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81135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3B06AE-3FE7-644C-4211-6EAC09AFD2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C1D53BE-759D-5B41-0F05-00358651C2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6C0D9A3-D5D1-F872-C27C-28D2838C846A}"/>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99F81C4D-EF08-1BFE-0CEA-BA2F4423FC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BE41D1-F4ED-5AC3-FF76-68B77B8C6A95}"/>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980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D47B-095F-EFB1-0BF4-03F1AAE6BB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54B74-4D8B-4746-BC31-25DCB30879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E48738-C2FA-2B1A-F168-EF40C5B4CE07}"/>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2F42EE2E-7C1E-E2C4-76D1-22AEEB87E24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134B04-1F1C-1106-710E-6E88BE23BC7A}"/>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233188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F3C53-3B56-E3D2-8F77-70824E49D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EC45976-9304-5C68-1507-3736626B99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6BEFE7-4C10-14DD-7FEA-AD0AAC526259}"/>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B8740F4A-02FD-708A-233D-43ACC45398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DD4B70-9A31-1E55-3EF6-1EA16052587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1053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7E2B-373A-B751-35A5-6CF3463E94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E338BC-FAFE-60BB-314C-E255C226C7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F4A4036-0B95-9090-1DC2-ADDCDF5C2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3EB8E02-FE7A-B16A-1AA7-4937342F6628}"/>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6" name="Footer Placeholder 5">
            <a:extLst>
              <a:ext uri="{FF2B5EF4-FFF2-40B4-BE49-F238E27FC236}">
                <a16:creationId xmlns:a16="http://schemas.microsoft.com/office/drawing/2014/main" id="{FDEC2B83-B1D1-EA08-9E2E-0C98117689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55BEFFB-B10C-501A-6EF3-E5F39E6B136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502070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679-FCB7-1478-9136-25025E86F3A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A4B9E2-FE3B-E7BE-197D-63B71DDBE2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509E-E9A9-B658-5CA6-BA6F652AB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25C7C5D-F250-3429-06A4-FE7D450A4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ED934-1BA1-E26E-3222-7553748D86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5AE8DF0-099B-A8C9-A707-04E3E0758998}"/>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8" name="Footer Placeholder 7">
            <a:extLst>
              <a:ext uri="{FF2B5EF4-FFF2-40B4-BE49-F238E27FC236}">
                <a16:creationId xmlns:a16="http://schemas.microsoft.com/office/drawing/2014/main" id="{1556C50D-6F2E-A240-95D4-A85B7343B0F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8BEB937-95CA-62A1-5730-22819FDF38A3}"/>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6328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B95E-7278-17C8-A335-BB94AB52A93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B281795-B836-00AA-2FA2-69E0CC66F476}"/>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4" name="Footer Placeholder 3">
            <a:extLst>
              <a:ext uri="{FF2B5EF4-FFF2-40B4-BE49-F238E27FC236}">
                <a16:creationId xmlns:a16="http://schemas.microsoft.com/office/drawing/2014/main" id="{ACC98F79-6732-9F3D-8D09-CAB0A1C6586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FEDF6CE-7923-B5D7-5C8B-4034ECBACC81}"/>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33761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14493-B0E0-1836-323A-DE5E4EA0C6FF}"/>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3" name="Footer Placeholder 2">
            <a:extLst>
              <a:ext uri="{FF2B5EF4-FFF2-40B4-BE49-F238E27FC236}">
                <a16:creationId xmlns:a16="http://schemas.microsoft.com/office/drawing/2014/main" id="{A21A4CD9-8EBD-DF3F-DDD7-BC6B1CC367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57EBBD7-DAF3-4248-0982-32C2CB04563C}"/>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318855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E61A9-FF64-7575-AE09-655AC564B1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190C52-2BF1-A084-1D83-954A078EE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B5AACE7-8B24-0B91-33A2-7B11BD3ED8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CA21F4-6440-6324-FD51-67857BA87CF4}"/>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6" name="Footer Placeholder 5">
            <a:extLst>
              <a:ext uri="{FF2B5EF4-FFF2-40B4-BE49-F238E27FC236}">
                <a16:creationId xmlns:a16="http://schemas.microsoft.com/office/drawing/2014/main" id="{8D99862A-32D4-6F2C-D20B-C0A69C16613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324816-8321-B21E-3AC3-E0610868CB22}"/>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4233504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6180-0B96-7DDC-57F3-E2A5D5B433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0973230-D664-8B17-C9FE-D2F765A71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BA0E2D6-DEEE-D53F-594C-9D2AEE342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CF148C-9367-7DF7-865C-C5332674ED2A}"/>
              </a:ext>
            </a:extLst>
          </p:cNvPr>
          <p:cNvSpPr>
            <a:spLocks noGrp="1"/>
          </p:cNvSpPr>
          <p:nvPr>
            <p:ph type="dt" sz="half" idx="10"/>
          </p:nvPr>
        </p:nvSpPr>
        <p:spPr/>
        <p:txBody>
          <a:bodyPr/>
          <a:lstStyle/>
          <a:p>
            <a:fld id="{A7E5F8A9-889E-49D1-9EA3-A56ECC15AA60}" type="datetimeFigureOut">
              <a:rPr lang="en-GB" smtClean="0"/>
              <a:t>30/06/2024</a:t>
            </a:fld>
            <a:endParaRPr lang="en-GB"/>
          </a:p>
        </p:txBody>
      </p:sp>
      <p:sp>
        <p:nvSpPr>
          <p:cNvPr id="6" name="Footer Placeholder 5">
            <a:extLst>
              <a:ext uri="{FF2B5EF4-FFF2-40B4-BE49-F238E27FC236}">
                <a16:creationId xmlns:a16="http://schemas.microsoft.com/office/drawing/2014/main" id="{69A2914F-D85C-757F-6063-D03448F60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726898-88E6-9DE0-1CC8-9575619ECE6B}"/>
              </a:ext>
            </a:extLst>
          </p:cNvPr>
          <p:cNvSpPr>
            <a:spLocks noGrp="1"/>
          </p:cNvSpPr>
          <p:nvPr>
            <p:ph type="sldNum" sz="quarter" idx="12"/>
          </p:nvPr>
        </p:nvSpPr>
        <p:spPr/>
        <p:txBody>
          <a:bodyPr/>
          <a:lstStyle/>
          <a:p>
            <a:fld id="{1B293214-88D9-44C4-BBBD-CCA9668360BB}" type="slidenum">
              <a:rPr lang="en-GB" smtClean="0"/>
              <a:t>‹#›</a:t>
            </a:fld>
            <a:endParaRPr lang="en-GB"/>
          </a:p>
        </p:txBody>
      </p:sp>
    </p:spTree>
    <p:extLst>
      <p:ext uri="{BB962C8B-B14F-4D97-AF65-F5344CB8AC3E}">
        <p14:creationId xmlns:p14="http://schemas.microsoft.com/office/powerpoint/2010/main" val="130337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19DE9-5BA9-DA3B-64A2-C6153CD09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A0FED9E-33EF-066E-A7A6-0059736505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91BEEA-5A9B-6C69-1EDA-8AC5E98B0D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E5F8A9-889E-49D1-9EA3-A56ECC15AA60}" type="datetimeFigureOut">
              <a:rPr lang="en-GB" smtClean="0"/>
              <a:t>30/06/2024</a:t>
            </a:fld>
            <a:endParaRPr lang="en-GB"/>
          </a:p>
        </p:txBody>
      </p:sp>
      <p:sp>
        <p:nvSpPr>
          <p:cNvPr id="5" name="Footer Placeholder 4">
            <a:extLst>
              <a:ext uri="{FF2B5EF4-FFF2-40B4-BE49-F238E27FC236}">
                <a16:creationId xmlns:a16="http://schemas.microsoft.com/office/drawing/2014/main" id="{93838BD1-D87C-97FF-E4F3-721EDECEF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4AAA343-74A9-1AF1-F8F7-0DBFA6DE4C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293214-88D9-44C4-BBBD-CCA9668360BB}" type="slidenum">
              <a:rPr lang="en-GB" smtClean="0"/>
              <a:t>‹#›</a:t>
            </a:fld>
            <a:endParaRPr lang="en-GB"/>
          </a:p>
        </p:txBody>
      </p:sp>
    </p:spTree>
    <p:extLst>
      <p:ext uri="{BB962C8B-B14F-4D97-AF65-F5344CB8AC3E}">
        <p14:creationId xmlns:p14="http://schemas.microsoft.com/office/powerpoint/2010/main" val="3053684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ounded Rectangle 60">
            <a:extLst>
              <a:ext uri="{FF2B5EF4-FFF2-40B4-BE49-F238E27FC236}">
                <a16:creationId xmlns:a16="http://schemas.microsoft.com/office/drawing/2014/main" id="{1FBFD96C-9F33-1531-B3E0-BC768CA8055E}"/>
              </a:ext>
            </a:extLst>
          </p:cNvPr>
          <p:cNvSpPr/>
          <p:nvPr/>
        </p:nvSpPr>
        <p:spPr>
          <a:xfrm>
            <a:off x="3159340" y="1312335"/>
            <a:ext cx="3895847" cy="664809"/>
          </a:xfrm>
          <a:prstGeom prst="roundRect">
            <a:avLst>
              <a:gd name="adj" fmla="val 44176"/>
            </a:avLst>
          </a:prstGeom>
          <a:solidFill>
            <a:srgbClr val="23366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IPL score and winner predictor</a:t>
            </a:r>
          </a:p>
        </p:txBody>
      </p:sp>
      <p:sp>
        <p:nvSpPr>
          <p:cNvPr id="6" name="Freeform 6"/>
          <p:cNvSpPr/>
          <p:nvPr/>
        </p:nvSpPr>
        <p:spPr>
          <a:xfrm rot="-5400000" flipH="1">
            <a:off x="-1145369" y="2141136"/>
            <a:ext cx="6202177" cy="2895783"/>
          </a:xfrm>
          <a:custGeom>
            <a:avLst/>
            <a:gdLst/>
            <a:ahLst/>
            <a:cxnLst/>
            <a:rect l="l" t="t" r="r" b="b"/>
            <a:pathLst>
              <a:path w="8211939" h="3724738">
                <a:moveTo>
                  <a:pt x="8211939" y="0"/>
                </a:moveTo>
                <a:lnTo>
                  <a:pt x="0" y="0"/>
                </a:lnTo>
                <a:lnTo>
                  <a:pt x="0" y="3724738"/>
                </a:lnTo>
                <a:lnTo>
                  <a:pt x="8211939" y="3724738"/>
                </a:lnTo>
                <a:lnTo>
                  <a:pt x="821193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sz="1200"/>
          </a:p>
        </p:txBody>
      </p:sp>
      <p:grpSp>
        <p:nvGrpSpPr>
          <p:cNvPr id="8" name="Group 8"/>
          <p:cNvGrpSpPr/>
          <p:nvPr/>
        </p:nvGrpSpPr>
        <p:grpSpPr>
          <a:xfrm>
            <a:off x="91349" y="1308162"/>
            <a:ext cx="3295261" cy="3199641"/>
            <a:chOff x="0" y="0"/>
            <a:chExt cx="1356209" cy="1260387"/>
          </a:xfrm>
        </p:grpSpPr>
        <p:sp>
          <p:nvSpPr>
            <p:cNvPr id="9" name="Freeform 9"/>
            <p:cNvSpPr/>
            <p:nvPr/>
          </p:nvSpPr>
          <p:spPr>
            <a:xfrm>
              <a:off x="0" y="0"/>
              <a:ext cx="1356209" cy="1260387"/>
            </a:xfrm>
            <a:custGeom>
              <a:avLst/>
              <a:gdLst/>
              <a:ahLst/>
              <a:cxnLst/>
              <a:rect l="l" t="t" r="r" b="b"/>
              <a:pathLst>
                <a:path w="1356209" h="1260387">
                  <a:moveTo>
                    <a:pt x="0" y="0"/>
                  </a:moveTo>
                  <a:lnTo>
                    <a:pt x="1356209" y="0"/>
                  </a:lnTo>
                  <a:lnTo>
                    <a:pt x="1356209" y="1260387"/>
                  </a:lnTo>
                  <a:lnTo>
                    <a:pt x="0" y="1260387"/>
                  </a:lnTo>
                  <a:close/>
                </a:path>
              </a:pathLst>
            </a:custGeom>
            <a:solidFill>
              <a:srgbClr val="243666"/>
            </a:solidFill>
            <a:ln w="180975">
              <a:solidFill>
                <a:srgbClr val="FFFFFF"/>
              </a:solidFill>
            </a:ln>
          </p:spPr>
          <p:txBody>
            <a:bodyPr/>
            <a:lstStyle/>
            <a:p>
              <a:endParaRPr lang="en-IN" sz="1200"/>
            </a:p>
          </p:txBody>
        </p:sp>
        <p:sp>
          <p:nvSpPr>
            <p:cNvPr id="10" name="TextBox 10"/>
            <p:cNvSpPr txBox="1"/>
            <p:nvPr/>
          </p:nvSpPr>
          <p:spPr>
            <a:xfrm>
              <a:off x="0" y="-38100"/>
              <a:ext cx="812800" cy="850900"/>
            </a:xfrm>
            <a:prstGeom prst="rect">
              <a:avLst/>
            </a:prstGeom>
          </p:spPr>
          <p:txBody>
            <a:bodyPr lIns="33867" tIns="33867" rIns="33867" bIns="33867" rtlCol="0" anchor="ctr"/>
            <a:lstStyle/>
            <a:p>
              <a:pPr algn="just">
                <a:lnSpc>
                  <a:spcPts val="1773"/>
                </a:lnSpc>
              </a:pPr>
              <a:endParaRPr sz="1200"/>
            </a:p>
          </p:txBody>
        </p:sp>
      </p:grpSp>
      <p:grpSp>
        <p:nvGrpSpPr>
          <p:cNvPr id="56" name="Group 55">
            <a:extLst>
              <a:ext uri="{FF2B5EF4-FFF2-40B4-BE49-F238E27FC236}">
                <a16:creationId xmlns:a16="http://schemas.microsoft.com/office/drawing/2014/main" id="{A6318765-F741-263A-F5FF-0EF7FBA2CBC9}"/>
              </a:ext>
            </a:extLst>
          </p:cNvPr>
          <p:cNvGrpSpPr/>
          <p:nvPr/>
        </p:nvGrpSpPr>
        <p:grpSpPr>
          <a:xfrm>
            <a:off x="-18251" y="4507199"/>
            <a:ext cx="3535579" cy="2390911"/>
            <a:chOff x="18533" y="7397115"/>
            <a:chExt cx="6007155" cy="3993948"/>
          </a:xfrm>
        </p:grpSpPr>
        <p:grpSp>
          <p:nvGrpSpPr>
            <p:cNvPr id="29" name="Group 29"/>
            <p:cNvGrpSpPr/>
            <p:nvPr/>
          </p:nvGrpSpPr>
          <p:grpSpPr>
            <a:xfrm>
              <a:off x="152181" y="7397115"/>
              <a:ext cx="5843771" cy="664027"/>
              <a:chOff x="0" y="0"/>
              <a:chExt cx="1055136" cy="174888"/>
            </a:xfrm>
          </p:grpSpPr>
          <p:sp>
            <p:nvSpPr>
              <p:cNvPr id="30" name="Freeform 30"/>
              <p:cNvSpPr/>
              <p:nvPr/>
            </p:nvSpPr>
            <p:spPr>
              <a:xfrm>
                <a:off x="0" y="0"/>
                <a:ext cx="1055136"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chemeClr val="tx2">
                  <a:lumMod val="60000"/>
                  <a:lumOff val="40000"/>
                </a:schemeClr>
              </a:solidFill>
            </p:spPr>
            <p:txBody>
              <a:bodyPr anchor="ctr"/>
              <a:lstStyle/>
              <a:p>
                <a:pPr algn="ctr"/>
                <a:endParaRPr lang="en-IN" sz="1400"/>
              </a:p>
            </p:txBody>
          </p:sp>
          <p:sp>
            <p:nvSpPr>
              <p:cNvPr id="31" name="TextBox 31"/>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grpSp>
        <p:grpSp>
          <p:nvGrpSpPr>
            <p:cNvPr id="32" name="Group 32"/>
            <p:cNvGrpSpPr/>
            <p:nvPr/>
          </p:nvGrpSpPr>
          <p:grpSpPr>
            <a:xfrm>
              <a:off x="18533" y="8160306"/>
              <a:ext cx="6007155" cy="3230757"/>
              <a:chOff x="-33623" y="-38100"/>
              <a:chExt cx="1084636" cy="850900"/>
            </a:xfrm>
          </p:grpSpPr>
          <p:sp>
            <p:nvSpPr>
              <p:cNvPr id="33" name="Freeform 33"/>
              <p:cNvSpPr/>
              <p:nvPr/>
            </p:nvSpPr>
            <p:spPr>
              <a:xfrm>
                <a:off x="-13615" y="10388"/>
                <a:ext cx="1064628" cy="174888"/>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2462A8"/>
              </a:solidFill>
            </p:spPr>
            <p:txBody>
              <a:bodyPr anchor="ctr"/>
              <a:lstStyle/>
              <a:p>
                <a:pPr algn="ctr"/>
                <a:endParaRPr lang="en-IN" sz="1400"/>
              </a:p>
            </p:txBody>
          </p:sp>
          <p:sp>
            <p:nvSpPr>
              <p:cNvPr id="34" name="TextBox 34"/>
              <p:cNvSpPr txBox="1"/>
              <p:nvPr/>
            </p:nvSpPr>
            <p:spPr>
              <a:xfrm>
                <a:off x="0" y="-38100"/>
                <a:ext cx="812800" cy="850900"/>
              </a:xfrm>
              <a:prstGeom prst="rect">
                <a:avLst/>
              </a:prstGeom>
            </p:spPr>
            <p:txBody>
              <a:bodyPr lIns="33867" tIns="33867" rIns="33867" bIns="33867" rtlCol="0" anchor="ctr"/>
              <a:lstStyle/>
              <a:p>
                <a:pPr algn="ctr">
                  <a:lnSpc>
                    <a:spcPts val="1773"/>
                  </a:lnSpc>
                </a:pPr>
                <a:endParaRPr sz="1400"/>
              </a:p>
            </p:txBody>
          </p:sp>
          <p:sp>
            <p:nvSpPr>
              <p:cNvPr id="2" name="Freeform 33">
                <a:extLst>
                  <a:ext uri="{FF2B5EF4-FFF2-40B4-BE49-F238E27FC236}">
                    <a16:creationId xmlns:a16="http://schemas.microsoft.com/office/drawing/2014/main" id="{D13D3D6F-94DE-54D5-62F2-4587D6AF4C34}"/>
                  </a:ext>
                </a:extLst>
              </p:cNvPr>
              <p:cNvSpPr/>
              <p:nvPr/>
            </p:nvSpPr>
            <p:spPr>
              <a:xfrm>
                <a:off x="-33623" y="289469"/>
                <a:ext cx="1084636" cy="329462"/>
              </a:xfrm>
              <a:custGeom>
                <a:avLst/>
                <a:gdLst/>
                <a:ahLst/>
                <a:cxnLst/>
                <a:rect l="l" t="t" r="r" b="b"/>
                <a:pathLst>
                  <a:path w="1055136" h="174888">
                    <a:moveTo>
                      <a:pt x="87444" y="0"/>
                    </a:moveTo>
                    <a:lnTo>
                      <a:pt x="967692" y="0"/>
                    </a:lnTo>
                    <a:cubicBezTo>
                      <a:pt x="1015986" y="0"/>
                      <a:pt x="1055136" y="39150"/>
                      <a:pt x="1055136" y="87444"/>
                    </a:cubicBezTo>
                    <a:lnTo>
                      <a:pt x="1055136" y="87444"/>
                    </a:lnTo>
                    <a:cubicBezTo>
                      <a:pt x="1055136" y="135738"/>
                      <a:pt x="1015986" y="174888"/>
                      <a:pt x="967692" y="174888"/>
                    </a:cubicBezTo>
                    <a:lnTo>
                      <a:pt x="87444" y="174888"/>
                    </a:lnTo>
                    <a:cubicBezTo>
                      <a:pt x="39150" y="174888"/>
                      <a:pt x="0" y="135738"/>
                      <a:pt x="0" y="87444"/>
                    </a:cubicBezTo>
                    <a:lnTo>
                      <a:pt x="0" y="87444"/>
                    </a:lnTo>
                    <a:cubicBezTo>
                      <a:pt x="0" y="39150"/>
                      <a:pt x="39150" y="0"/>
                      <a:pt x="87444" y="0"/>
                    </a:cubicBezTo>
                    <a:close/>
                  </a:path>
                </a:pathLst>
              </a:custGeom>
              <a:solidFill>
                <a:srgbClr val="1C4D84"/>
              </a:solidFill>
            </p:spPr>
            <p:txBody>
              <a:bodyPr anchor="ctr"/>
              <a:lstStyle/>
              <a:p>
                <a:pPr algn="ctr"/>
                <a:endParaRPr lang="en-IN" sz="1400"/>
              </a:p>
            </p:txBody>
          </p:sp>
        </p:grpSp>
        <p:sp>
          <p:nvSpPr>
            <p:cNvPr id="38" name="TextBox 38"/>
            <p:cNvSpPr txBox="1"/>
            <p:nvPr/>
          </p:nvSpPr>
          <p:spPr>
            <a:xfrm>
              <a:off x="2057401" y="7473728"/>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9" name="TextBox 39"/>
            <p:cNvSpPr txBox="1"/>
            <p:nvPr/>
          </p:nvSpPr>
          <p:spPr>
            <a:xfrm>
              <a:off x="1782118" y="8443632"/>
              <a:ext cx="2459598" cy="464755"/>
            </a:xfrm>
            <a:prstGeom prst="rect">
              <a:avLst/>
            </a:prstGeom>
          </p:spPr>
          <p:txBody>
            <a:bodyPr lIns="0" tIns="0" rIns="0" bIns="0" rtlCol="0" anchor="ctr">
              <a:spAutoFit/>
            </a:bodyPr>
            <a:lstStyle/>
            <a:p>
              <a:pPr algn="ctr">
                <a:lnSpc>
                  <a:spcPts val="2365"/>
                </a:lnSpc>
                <a:spcBef>
                  <a:spcPct val="0"/>
                </a:spcBef>
              </a:pPr>
              <a:endParaRPr lang="en-US" sz="1400">
                <a:solidFill>
                  <a:srgbClr val="FFFFFF"/>
                </a:solidFill>
                <a:latin typeface="IBM Plex Sans 2"/>
              </a:endParaRPr>
            </a:p>
          </p:txBody>
        </p:sp>
        <p:sp>
          <p:nvSpPr>
            <p:cNvPr id="3" name="TextBox 39">
              <a:extLst>
                <a:ext uri="{FF2B5EF4-FFF2-40B4-BE49-F238E27FC236}">
                  <a16:creationId xmlns:a16="http://schemas.microsoft.com/office/drawing/2014/main" id="{90D11215-6F23-5F6A-B752-EFAEA10952FD}"/>
                </a:ext>
              </a:extLst>
            </p:cNvPr>
            <p:cNvSpPr txBox="1"/>
            <p:nvPr/>
          </p:nvSpPr>
          <p:spPr>
            <a:xfrm>
              <a:off x="371580" y="9511775"/>
              <a:ext cx="5447723" cy="958321"/>
            </a:xfrm>
            <a:prstGeom prst="rect">
              <a:avLst/>
            </a:prstGeom>
          </p:spPr>
          <p:txBody>
            <a:bodyPr wrap="square" lIns="0" tIns="0" rIns="0" bIns="0" rtlCol="0" anchor="ctr">
              <a:spAutoFit/>
            </a:bodyPr>
            <a:lstStyle/>
            <a:p>
              <a:pPr algn="ctr">
                <a:lnSpc>
                  <a:spcPts val="2365"/>
                </a:lnSpc>
                <a:spcBef>
                  <a:spcPct val="0"/>
                </a:spcBef>
              </a:pPr>
              <a:r>
                <a:rPr lang="en-US" sz="1200" b="1" kern="0" dirty="0">
                  <a:solidFill>
                    <a:schemeClr val="bg1"/>
                  </a:solidFill>
                  <a:cs typeface="Calibri"/>
                </a:rPr>
                <a:t>Shri vile parle </a:t>
              </a:r>
              <a:r>
                <a:rPr lang="en-US" sz="1200" b="1" kern="0" dirty="0" err="1">
                  <a:solidFill>
                    <a:schemeClr val="bg1"/>
                  </a:solidFill>
                  <a:cs typeface="Calibri"/>
                </a:rPr>
                <a:t>kelvani</a:t>
              </a:r>
              <a:r>
                <a:rPr lang="en-US" sz="1200" b="1" kern="0" dirty="0">
                  <a:solidFill>
                    <a:schemeClr val="bg1"/>
                  </a:solidFill>
                  <a:cs typeface="Calibri"/>
                </a:rPr>
                <a:t> mandal institute of technology </a:t>
              </a:r>
              <a:r>
                <a:rPr lang="en-US" sz="1200" b="1" kern="0" dirty="0" err="1">
                  <a:solidFill>
                    <a:schemeClr val="bg1"/>
                  </a:solidFill>
                  <a:cs typeface="Calibri"/>
                </a:rPr>
                <a:t>dhule</a:t>
              </a:r>
              <a:r>
                <a:rPr lang="en-US" sz="1200" b="1" kern="0" dirty="0">
                  <a:solidFill>
                    <a:schemeClr val="bg1"/>
                  </a:solidFill>
                  <a:cs typeface="Calibri"/>
                </a:rPr>
                <a:t> </a:t>
              </a:r>
            </a:p>
          </p:txBody>
        </p:sp>
      </p:grpSp>
      <p:sp>
        <p:nvSpPr>
          <p:cNvPr id="45" name="TextBox 45"/>
          <p:cNvSpPr txBox="1"/>
          <p:nvPr/>
        </p:nvSpPr>
        <p:spPr>
          <a:xfrm>
            <a:off x="3661672" y="1986844"/>
            <a:ext cx="3895847" cy="2665339"/>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endParaRPr lang="en-US" sz="1804">
              <a:solidFill>
                <a:srgbClr val="243666"/>
              </a:solidFill>
              <a:latin typeface="Canva Sans"/>
            </a:endParaRPr>
          </a:p>
        </p:txBody>
      </p:sp>
      <p:pic>
        <p:nvPicPr>
          <p:cNvPr id="52" name="Picture 51" descr="A blue and red text on a black background&#10;&#10;Description automatically generated">
            <a:extLst>
              <a:ext uri="{FF2B5EF4-FFF2-40B4-BE49-F238E27FC236}">
                <a16:creationId xmlns:a16="http://schemas.microsoft.com/office/drawing/2014/main" id="{578FD424-5A8D-84C1-C633-6588AA30684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0797" y="399376"/>
            <a:ext cx="2215203" cy="718444"/>
          </a:xfrm>
          <a:prstGeom prst="rect">
            <a:avLst/>
          </a:prstGeom>
        </p:spPr>
      </p:pic>
      <p:sp>
        <p:nvSpPr>
          <p:cNvPr id="55" name="TextBox 54">
            <a:extLst>
              <a:ext uri="{FF2B5EF4-FFF2-40B4-BE49-F238E27FC236}">
                <a16:creationId xmlns:a16="http://schemas.microsoft.com/office/drawing/2014/main" id="{2B1EBDEE-9CB4-6812-C817-F3CD42B139FC}"/>
              </a:ext>
            </a:extLst>
          </p:cNvPr>
          <p:cNvSpPr txBox="1"/>
          <p:nvPr/>
        </p:nvSpPr>
        <p:spPr>
          <a:xfrm>
            <a:off x="9207007" y="5987303"/>
            <a:ext cx="3251200" cy="461665"/>
          </a:xfrm>
          <a:prstGeom prst="rect">
            <a:avLst/>
          </a:prstGeom>
          <a:noFill/>
        </p:spPr>
        <p:txBody>
          <a:bodyPr wrap="square" rtlCol="0">
            <a:spAutoFit/>
          </a:bodyPr>
          <a:lstStyle/>
          <a:p>
            <a:pPr algn="ctr"/>
            <a:r>
              <a:rPr lang="en-US" sz="2400">
                <a:latin typeface="IBM Plex Sans" panose="020B0503050203000203" pitchFamily="34" charset="0"/>
              </a:rPr>
              <a:t>#skillsbuild</a:t>
            </a:r>
            <a:endParaRPr lang="en-US" sz="2400" b="1">
              <a:latin typeface="IBM Plex Sans" panose="020B0503050203000203" pitchFamily="34" charset="0"/>
            </a:endParaRPr>
          </a:p>
        </p:txBody>
      </p:sp>
      <p:sp>
        <p:nvSpPr>
          <p:cNvPr id="5" name="TextBox 45">
            <a:extLst>
              <a:ext uri="{FF2B5EF4-FFF2-40B4-BE49-F238E27FC236}">
                <a16:creationId xmlns:a16="http://schemas.microsoft.com/office/drawing/2014/main" id="{53F53B10-A4AC-A94C-B27E-EA231D34CF56}"/>
              </a:ext>
            </a:extLst>
          </p:cNvPr>
          <p:cNvSpPr txBox="1"/>
          <p:nvPr/>
        </p:nvSpPr>
        <p:spPr>
          <a:xfrm>
            <a:off x="8040026" y="1986844"/>
            <a:ext cx="3829014" cy="3943470"/>
          </a:xfrm>
          <a:prstGeom prst="rect">
            <a:avLst/>
          </a:prstGeom>
          <a:ln w="38100">
            <a:solidFill>
              <a:schemeClr val="bg1"/>
            </a:solidFill>
          </a:ln>
        </p:spPr>
        <p:txBody>
          <a:bodyPr wrap="square" lIns="0" tIns="0" rIns="0" bIns="0" rtlCol="0" anchor="t">
            <a:noAutofit/>
          </a:bodyPr>
          <a:lstStyle/>
          <a:p>
            <a:pPr algn="ctr">
              <a:lnSpc>
                <a:spcPts val="2526"/>
              </a:lnSpc>
              <a:spcBef>
                <a:spcPct val="0"/>
              </a:spcBef>
            </a:pPr>
            <a:r>
              <a:rPr lang="en-US" sz="1804" dirty="0">
                <a:solidFill>
                  <a:srgbClr val="243666"/>
                </a:solidFill>
                <a:latin typeface="Canva Sans"/>
              </a:rPr>
              <a:t>Project Short Summary</a:t>
            </a:r>
          </a:p>
        </p:txBody>
      </p:sp>
      <p:sp>
        <p:nvSpPr>
          <p:cNvPr id="12" name="TextBox 11">
            <a:extLst>
              <a:ext uri="{FF2B5EF4-FFF2-40B4-BE49-F238E27FC236}">
                <a16:creationId xmlns:a16="http://schemas.microsoft.com/office/drawing/2014/main" id="{03D5D176-745F-9BE2-9BF3-078034519D27}"/>
              </a:ext>
            </a:extLst>
          </p:cNvPr>
          <p:cNvSpPr txBox="1"/>
          <p:nvPr/>
        </p:nvSpPr>
        <p:spPr>
          <a:xfrm>
            <a:off x="432726" y="4570629"/>
            <a:ext cx="2403217" cy="260328"/>
          </a:xfrm>
          <a:prstGeom prst="rect">
            <a:avLst/>
          </a:prstGeom>
          <a:noFill/>
        </p:spPr>
        <p:txBody>
          <a:bodyPr wrap="square" lIns="91440" tIns="45720" rIns="91440" bIns="45720" anchor="ctr">
            <a:spAutoFit/>
          </a:bodyPr>
          <a:lstStyle/>
          <a:p>
            <a:pPr algn="ctr">
              <a:lnSpc>
                <a:spcPct val="107000"/>
              </a:lnSpc>
              <a:spcAft>
                <a:spcPts val="533"/>
              </a:spcAft>
            </a:pPr>
            <a:r>
              <a:rPr lang="en-IN" sz="1100" b="1" dirty="0">
                <a:solidFill>
                  <a:schemeClr val="bg1"/>
                </a:solidFill>
                <a:ea typeface="Calibri" panose="020F0502020204030204" pitchFamily="34" charset="0"/>
                <a:cs typeface="Times New Roman" panose="02020603050405020304" pitchFamily="18" charset="0"/>
              </a:rPr>
              <a:t>Anjali Rakesh Yadav</a:t>
            </a:r>
          </a:p>
        </p:txBody>
      </p:sp>
      <p:sp>
        <p:nvSpPr>
          <p:cNvPr id="14" name="TextBox 13">
            <a:extLst>
              <a:ext uri="{FF2B5EF4-FFF2-40B4-BE49-F238E27FC236}">
                <a16:creationId xmlns:a16="http://schemas.microsoft.com/office/drawing/2014/main" id="{777DC1F0-B9B3-4013-741B-5C0378C1C483}"/>
              </a:ext>
            </a:extLst>
          </p:cNvPr>
          <p:cNvSpPr txBox="1"/>
          <p:nvPr/>
        </p:nvSpPr>
        <p:spPr>
          <a:xfrm>
            <a:off x="602043" y="5138093"/>
            <a:ext cx="2441545" cy="276999"/>
          </a:xfrm>
          <a:prstGeom prst="rect">
            <a:avLst/>
          </a:prstGeom>
          <a:noFill/>
        </p:spPr>
        <p:txBody>
          <a:bodyPr wrap="square" lIns="91440" tIns="45720" rIns="91440" bIns="45720" anchor="ctr">
            <a:spAutoFit/>
          </a:bodyPr>
          <a:lstStyle/>
          <a:p>
            <a:pPr algn="ctr"/>
            <a:r>
              <a:rPr lang="en-US" sz="1200" b="1" kern="0" dirty="0">
                <a:solidFill>
                  <a:schemeClr val="bg1"/>
                </a:solidFill>
                <a:ea typeface="+mn-lt"/>
                <a:cs typeface="+mn-lt"/>
              </a:rPr>
              <a:t>anjaliyadav13500@gmail.com</a:t>
            </a:r>
          </a:p>
        </p:txBody>
      </p:sp>
      <p:sp>
        <p:nvSpPr>
          <p:cNvPr id="16" name="TextBox 15">
            <a:extLst>
              <a:ext uri="{FF2B5EF4-FFF2-40B4-BE49-F238E27FC236}">
                <a16:creationId xmlns:a16="http://schemas.microsoft.com/office/drawing/2014/main" id="{44C1768C-FB7A-07D1-8179-DBF54D2E5FA4}"/>
              </a:ext>
            </a:extLst>
          </p:cNvPr>
          <p:cNvSpPr txBox="1"/>
          <p:nvPr/>
        </p:nvSpPr>
        <p:spPr>
          <a:xfrm>
            <a:off x="8172824" y="2341352"/>
            <a:ext cx="3557569" cy="3785652"/>
          </a:xfrm>
          <a:prstGeom prst="rect">
            <a:avLst/>
          </a:prstGeom>
          <a:noFill/>
          <a:ln>
            <a:noFill/>
          </a:ln>
        </p:spPr>
        <p:txBody>
          <a:bodyPr wrap="square" lIns="91440" tIns="45720" rIns="91440" bIns="45720" anchor="t">
            <a:spAutoFit/>
          </a:bodyPr>
          <a:lstStyle/>
          <a:p>
            <a:pPr algn="just"/>
            <a:r>
              <a:rPr lang="en-US" sz="1600" dirty="0">
                <a:ea typeface="+mn-lt"/>
                <a:cs typeface="+mn-lt"/>
              </a:rPr>
              <a:t>In this project, we aim to develop a machine learning model that can predict the scores and the winner of IPL matches. We will use a dataset containing historical data of IPL matches including batting and bowling statistics, venue, and weather conditions. The dataset will be preprocessed and cleaned to remove any missing or irrelevant data. We will then use various machine learning algorithms such as regression and classification to build models that can predict the scores and the winner of IPL matches.</a:t>
            </a:r>
            <a:endParaRPr lang="en-US" dirty="0"/>
          </a:p>
        </p:txBody>
      </p:sp>
      <p:sp>
        <p:nvSpPr>
          <p:cNvPr id="18" name="TextBox 17">
            <a:extLst>
              <a:ext uri="{FF2B5EF4-FFF2-40B4-BE49-F238E27FC236}">
                <a16:creationId xmlns:a16="http://schemas.microsoft.com/office/drawing/2014/main" id="{22D8ED70-C5CE-BA06-4FAA-2767F0DBAFCC}"/>
              </a:ext>
            </a:extLst>
          </p:cNvPr>
          <p:cNvSpPr txBox="1"/>
          <p:nvPr/>
        </p:nvSpPr>
        <p:spPr>
          <a:xfrm>
            <a:off x="2275908" y="2010428"/>
            <a:ext cx="6393365" cy="399084"/>
          </a:xfrm>
          <a:prstGeom prst="rect">
            <a:avLst/>
          </a:prstGeom>
          <a:noFill/>
        </p:spPr>
        <p:txBody>
          <a:bodyPr wrap="square">
            <a:spAutoFit/>
          </a:bodyPr>
          <a:lstStyle/>
          <a:p>
            <a:pPr algn="ctr">
              <a:lnSpc>
                <a:spcPts val="2526"/>
              </a:lnSpc>
              <a:spcBef>
                <a:spcPct val="0"/>
              </a:spcBef>
            </a:pPr>
            <a:r>
              <a:rPr lang="en-US" sz="1867">
                <a:solidFill>
                  <a:srgbClr val="243666"/>
                </a:solidFill>
              </a:rPr>
              <a:t>Program Feedback</a:t>
            </a:r>
          </a:p>
        </p:txBody>
      </p:sp>
      <p:sp>
        <p:nvSpPr>
          <p:cNvPr id="20" name="TextBox 19">
            <a:extLst>
              <a:ext uri="{FF2B5EF4-FFF2-40B4-BE49-F238E27FC236}">
                <a16:creationId xmlns:a16="http://schemas.microsoft.com/office/drawing/2014/main" id="{CFB4AFA8-7704-BB74-AD87-B9FAAA7755A8}"/>
              </a:ext>
            </a:extLst>
          </p:cNvPr>
          <p:cNvSpPr txBox="1"/>
          <p:nvPr/>
        </p:nvSpPr>
        <p:spPr>
          <a:xfrm>
            <a:off x="3925402" y="2472533"/>
            <a:ext cx="3340385" cy="2062103"/>
          </a:xfrm>
          <a:prstGeom prst="rect">
            <a:avLst/>
          </a:prstGeom>
          <a:noFill/>
        </p:spPr>
        <p:txBody>
          <a:bodyPr wrap="square" lIns="91440" tIns="45720" rIns="91440" bIns="45720" anchor="t">
            <a:spAutoFit/>
          </a:bodyPr>
          <a:lstStyle/>
          <a:p>
            <a:pPr algn="just"/>
            <a:r>
              <a:rPr lang="en-US" sz="1600" dirty="0">
                <a:ea typeface="+mn-lt"/>
                <a:cs typeface="+mn-lt"/>
              </a:rPr>
              <a:t>The program clearly outlines the goal of using data analytics and machine learning for real-time. Also use of cloud computing overall it was amazing program to learn new things which are required in todays field of technology.</a:t>
            </a:r>
          </a:p>
        </p:txBody>
      </p:sp>
      <p:sp>
        <p:nvSpPr>
          <p:cNvPr id="7" name="TextBox 6">
            <a:extLst>
              <a:ext uri="{FF2B5EF4-FFF2-40B4-BE49-F238E27FC236}">
                <a16:creationId xmlns:a16="http://schemas.microsoft.com/office/drawing/2014/main" id="{61F16B97-8859-6686-BD5C-78B96E7F6463}"/>
              </a:ext>
            </a:extLst>
          </p:cNvPr>
          <p:cNvSpPr txBox="1"/>
          <p:nvPr/>
        </p:nvSpPr>
        <p:spPr>
          <a:xfrm>
            <a:off x="5132654" y="5259469"/>
            <a:ext cx="2850459" cy="646331"/>
          </a:xfrm>
          <a:prstGeom prst="rect">
            <a:avLst/>
          </a:prstGeom>
          <a:noFill/>
        </p:spPr>
        <p:txBody>
          <a:bodyPr wrap="square" rtlCol="0">
            <a:spAutoFit/>
          </a:bodyPr>
          <a:lstStyle/>
          <a:p>
            <a:r>
              <a:rPr lang="en-GB" dirty="0"/>
              <a:t>Final Project Outcome Screenshot</a:t>
            </a:r>
          </a:p>
        </p:txBody>
      </p:sp>
      <p:pic>
        <p:nvPicPr>
          <p:cNvPr id="11" name="Picture 10">
            <a:extLst>
              <a:ext uri="{FF2B5EF4-FFF2-40B4-BE49-F238E27FC236}">
                <a16:creationId xmlns:a16="http://schemas.microsoft.com/office/drawing/2014/main" id="{F9371EB5-081C-4022-8138-A365271C9EA2}"/>
              </a:ext>
            </a:extLst>
          </p:cNvPr>
          <p:cNvPicPr>
            <a:picLocks noChangeAspect="1"/>
          </p:cNvPicPr>
          <p:nvPr/>
        </p:nvPicPr>
        <p:blipFill rotWithShape="1">
          <a:blip r:embed="rId6"/>
          <a:srcRect l="10027" t="29154" r="5999"/>
          <a:stretch/>
        </p:blipFill>
        <p:spPr>
          <a:xfrm>
            <a:off x="249768" y="1386210"/>
            <a:ext cx="2947820" cy="2947596"/>
          </a:xfrm>
          <a:prstGeom prst="rect">
            <a:avLst/>
          </a:prstGeom>
        </p:spPr>
      </p:pic>
    </p:spTree>
    <p:extLst>
      <p:ext uri="{BB962C8B-B14F-4D97-AF65-F5344CB8AC3E}">
        <p14:creationId xmlns:p14="http://schemas.microsoft.com/office/powerpoint/2010/main" val="2655762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7D07BA-8AEB-8A98-6EFE-084C5C4DA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535" y="1024890"/>
            <a:ext cx="9527460" cy="4808220"/>
          </a:xfrm>
          <a:prstGeom prst="rect">
            <a:avLst/>
          </a:prstGeom>
        </p:spPr>
      </p:pic>
      <p:sp>
        <p:nvSpPr>
          <p:cNvPr id="4" name="TextBox 3">
            <a:extLst>
              <a:ext uri="{FF2B5EF4-FFF2-40B4-BE49-F238E27FC236}">
                <a16:creationId xmlns:a16="http://schemas.microsoft.com/office/drawing/2014/main" id="{C7104D1A-E385-952F-51BD-B9A343A13538}"/>
              </a:ext>
            </a:extLst>
          </p:cNvPr>
          <p:cNvSpPr txBox="1"/>
          <p:nvPr/>
        </p:nvSpPr>
        <p:spPr>
          <a:xfrm>
            <a:off x="4237703" y="511277"/>
            <a:ext cx="5132439" cy="369332"/>
          </a:xfrm>
          <a:prstGeom prst="rect">
            <a:avLst/>
          </a:prstGeom>
          <a:noFill/>
        </p:spPr>
        <p:txBody>
          <a:bodyPr wrap="square" rtlCol="0">
            <a:spAutoFit/>
          </a:bodyPr>
          <a:lstStyle/>
          <a:p>
            <a:pPr algn="ctr"/>
            <a:r>
              <a:rPr lang="en-IN" dirty="0"/>
              <a:t>FINAL PROJECT OUTCOME SCREENSHOT</a:t>
            </a:r>
          </a:p>
        </p:txBody>
      </p:sp>
    </p:spTree>
    <p:extLst>
      <p:ext uri="{BB962C8B-B14F-4D97-AF65-F5344CB8AC3E}">
        <p14:creationId xmlns:p14="http://schemas.microsoft.com/office/powerpoint/2010/main" val="152454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58EFDC-20DB-D2BB-7960-9432302F6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61" y="1257300"/>
            <a:ext cx="9488130" cy="4343400"/>
          </a:xfrm>
          <a:prstGeom prst="rect">
            <a:avLst/>
          </a:prstGeom>
        </p:spPr>
      </p:pic>
    </p:spTree>
    <p:extLst>
      <p:ext uri="{BB962C8B-B14F-4D97-AF65-F5344CB8AC3E}">
        <p14:creationId xmlns:p14="http://schemas.microsoft.com/office/powerpoint/2010/main" val="3719662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TotalTime>
  <Words>167</Words>
  <Application>Microsoft Office PowerPoint</Application>
  <PresentationFormat>Widescreen</PresentationFormat>
  <Paragraphs>12</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vt:lpstr>
      <vt:lpstr>Arial</vt:lpstr>
      <vt:lpstr>Calibri</vt:lpstr>
      <vt:lpstr>Canva Sans</vt:lpstr>
      <vt:lpstr>IBM Plex Sans</vt:lpstr>
      <vt:lpstr>IBM Plex Sans 2</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 Ahmad</dc:creator>
  <cp:lastModifiedBy>ANJALI YADAV</cp:lastModifiedBy>
  <cp:revision>14</cp:revision>
  <dcterms:created xsi:type="dcterms:W3CDTF">2024-03-21T10:04:50Z</dcterms:created>
  <dcterms:modified xsi:type="dcterms:W3CDTF">2024-06-30T16:32:41Z</dcterms:modified>
</cp:coreProperties>
</file>