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6" r:id="rId2"/>
    <p:sldId id="257" r:id="rId3"/>
    <p:sldId id="258" r:id="rId4"/>
    <p:sldId id="259" r:id="rId5"/>
    <p:sldId id="260" r:id="rId6"/>
    <p:sldId id="282" r:id="rId7"/>
    <p:sldId id="261" r:id="rId8"/>
    <p:sldId id="262" r:id="rId9"/>
    <p:sldId id="272" r:id="rId10"/>
    <p:sldId id="273" r:id="rId11"/>
    <p:sldId id="274" r:id="rId12"/>
    <p:sldId id="275" r:id="rId13"/>
    <p:sldId id="276" r:id="rId14"/>
    <p:sldId id="277" r:id="rId15"/>
    <p:sldId id="278" r:id="rId16"/>
    <p:sldId id="279"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xford" initials="o" lastIdx="1" clrIdx="0">
    <p:extLst>
      <p:ext uri="{19B8F6BF-5375-455C-9EA6-DF929625EA0E}">
        <p15:presenceInfo xmlns:p15="http://schemas.microsoft.com/office/powerpoint/2012/main" userId="oxf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B67B-1BC7-2147-506C-5FCA18E9C63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E40D9B7-B67E-799A-97B9-823E0A8FF3A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DA832DF-DBB8-2AD0-B86E-F860E6DDDED8}"/>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5" name="Footer Placeholder 4">
            <a:extLst>
              <a:ext uri="{FF2B5EF4-FFF2-40B4-BE49-F238E27FC236}">
                <a16:creationId xmlns:a16="http://schemas.microsoft.com/office/drawing/2014/main" id="{094F6866-9844-CF9E-293D-2D34E3047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6914D-5902-9449-CAF7-1BADF59F61D3}"/>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214593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0BDB-CFC6-9B8B-50C4-554DBA032B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6C95E9-958C-3330-EC86-BFC301E36A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9791B-750B-C71F-C4DD-4C177BE0FF98}"/>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5" name="Footer Placeholder 4">
            <a:extLst>
              <a:ext uri="{FF2B5EF4-FFF2-40B4-BE49-F238E27FC236}">
                <a16:creationId xmlns:a16="http://schemas.microsoft.com/office/drawing/2014/main" id="{863A134F-1DAE-275D-5643-75C2600C1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20AB2-BDDD-6798-F6D1-F5ED11A9A91F}"/>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115324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08D08-C00E-51A8-0A2E-D5A2EA3D28B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66296-CDA5-DD75-C0A3-E59D883011C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93900-C2AA-E948-A34A-270FCBF58355}"/>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5" name="Footer Placeholder 4">
            <a:extLst>
              <a:ext uri="{FF2B5EF4-FFF2-40B4-BE49-F238E27FC236}">
                <a16:creationId xmlns:a16="http://schemas.microsoft.com/office/drawing/2014/main" id="{1CFEB0E0-75D2-32F4-CC99-75A72E157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6D98F-3894-4BD3-D11C-426BD06337F8}"/>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422127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C84E-1A3F-5F77-E92F-B96D46D00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CB4BC-AF15-7C1A-2BCD-84E787B5D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5CE63-7407-5780-E5CE-DF7E9651622D}"/>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5" name="Footer Placeholder 4">
            <a:extLst>
              <a:ext uri="{FF2B5EF4-FFF2-40B4-BE49-F238E27FC236}">
                <a16:creationId xmlns:a16="http://schemas.microsoft.com/office/drawing/2014/main" id="{5C8B6346-3D3C-2A2B-153F-7AB4CF9AA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C089B-1469-4A24-9CC8-5DC394E49DEF}"/>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147957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6F8-38E9-4D4F-F07D-15CB8FFAEE0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1B0CA90-82FA-EAFB-D345-2CC4E9C4B41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1FE9AC-4533-FD9C-D572-77E3115220FC}"/>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5" name="Footer Placeholder 4">
            <a:extLst>
              <a:ext uri="{FF2B5EF4-FFF2-40B4-BE49-F238E27FC236}">
                <a16:creationId xmlns:a16="http://schemas.microsoft.com/office/drawing/2014/main" id="{3BADDAEC-47DE-1613-E028-4941E689E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13A96-C487-F1D6-4417-188DC8187AB8}"/>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401077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9F23-E014-A84B-8B4A-2BB69BC89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438A6-9474-39AF-D11E-1D91F3DD8F4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86834-36F5-63E1-F9D1-2BDC2BADD3F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753700-A5D4-4B33-D278-5129EEFA8178}"/>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6" name="Footer Placeholder 5">
            <a:extLst>
              <a:ext uri="{FF2B5EF4-FFF2-40B4-BE49-F238E27FC236}">
                <a16:creationId xmlns:a16="http://schemas.microsoft.com/office/drawing/2014/main" id="{A7967576-4347-B5F3-079D-360DDC0C4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47AC9-B621-1761-7714-FC4311276FF1}"/>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316588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2215-009A-3445-0531-B35E1A2DBA5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CE9D09-721E-384F-F06A-505EC06F5C6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7AF3F-8C5E-3F5D-2240-D702B7FC599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E915BC-214A-FB2A-61D9-1BF71CAEDB7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CA261-F2B5-207D-C385-07500878F6A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F4214-DAF0-9215-BA3A-895903EDF69B}"/>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8" name="Footer Placeholder 7">
            <a:extLst>
              <a:ext uri="{FF2B5EF4-FFF2-40B4-BE49-F238E27FC236}">
                <a16:creationId xmlns:a16="http://schemas.microsoft.com/office/drawing/2014/main" id="{5741B1F6-596F-3B1F-BBA9-D4126E156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C62FC-BA20-7C6A-B80F-12E37BEBF735}"/>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312980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015A-F74C-7BDF-566E-08ED6F09D1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B698D5-1F14-AB09-BC4E-B61EAA8E44A9}"/>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4" name="Footer Placeholder 3">
            <a:extLst>
              <a:ext uri="{FF2B5EF4-FFF2-40B4-BE49-F238E27FC236}">
                <a16:creationId xmlns:a16="http://schemas.microsoft.com/office/drawing/2014/main" id="{04CE773C-5A2C-4E1C-93DC-24067AEE6A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4E3ADA-C9A8-E1A5-EFEC-9FFA73DDAC4D}"/>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168736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F65AF-167D-8A5B-1A5F-92638D9E2CB0}"/>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3" name="Footer Placeholder 2">
            <a:extLst>
              <a:ext uri="{FF2B5EF4-FFF2-40B4-BE49-F238E27FC236}">
                <a16:creationId xmlns:a16="http://schemas.microsoft.com/office/drawing/2014/main" id="{3B2A5B34-2BEA-CB9B-6C84-10EAD6A3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CFB51F-D0D6-1B8C-D7A6-17B0A1457DA4}"/>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375697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40E8-56E1-44F4-5BFC-96AB46CA0DE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9D4B7D5-7421-577D-E7FB-F61C7C91DC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BBFAB7-B74B-97A0-0A9A-0B603E7F90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8D78D45-CF3E-1A8B-E890-C154CAA3D050}"/>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6" name="Footer Placeholder 5">
            <a:extLst>
              <a:ext uri="{FF2B5EF4-FFF2-40B4-BE49-F238E27FC236}">
                <a16:creationId xmlns:a16="http://schemas.microsoft.com/office/drawing/2014/main" id="{D85481D7-BBDF-C305-F071-EDA6D51DE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EDBD4-6C82-EE4A-C94A-407E8E601C12}"/>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42840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531F-F6D7-326B-B64E-CB6F980F7BA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856A7D-1175-7D29-5BBA-262423F5E49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2900E2-DF33-D9DC-C9F2-46CC8689704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4B3BFE3-7D74-E0C3-CE75-F5EAC3939DFA}"/>
              </a:ext>
            </a:extLst>
          </p:cNvPr>
          <p:cNvSpPr>
            <a:spLocks noGrp="1"/>
          </p:cNvSpPr>
          <p:nvPr>
            <p:ph type="dt" sz="half" idx="10"/>
          </p:nvPr>
        </p:nvSpPr>
        <p:spPr/>
        <p:txBody>
          <a:bodyPr/>
          <a:lstStyle/>
          <a:p>
            <a:fld id="{74E69074-3511-4CCD-9E71-7DDB039D6E5D}" type="datetimeFigureOut">
              <a:rPr lang="en-US" smtClean="0"/>
              <a:t>10/26/2024</a:t>
            </a:fld>
            <a:endParaRPr lang="en-US"/>
          </a:p>
        </p:txBody>
      </p:sp>
      <p:sp>
        <p:nvSpPr>
          <p:cNvPr id="6" name="Footer Placeholder 5">
            <a:extLst>
              <a:ext uri="{FF2B5EF4-FFF2-40B4-BE49-F238E27FC236}">
                <a16:creationId xmlns:a16="http://schemas.microsoft.com/office/drawing/2014/main" id="{C0ADD18D-3396-99B2-5075-E3E0202F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0F2E5-2453-540D-F0C1-04D47518A8FB}"/>
              </a:ext>
            </a:extLst>
          </p:cNvPr>
          <p:cNvSpPr>
            <a:spLocks noGrp="1"/>
          </p:cNvSpPr>
          <p:nvPr>
            <p:ph type="sldNum" sz="quarter" idx="12"/>
          </p:nvPr>
        </p:nvSpPr>
        <p:spPr/>
        <p:txBody>
          <a:bodyPr/>
          <a:lstStyle/>
          <a:p>
            <a:fld id="{61D4F5C4-6BE4-4540-A2B7-1AF68013DA76}" type="slidenum">
              <a:rPr lang="en-US" smtClean="0"/>
              <a:t>‹#›</a:t>
            </a:fld>
            <a:endParaRPr lang="en-US"/>
          </a:p>
        </p:txBody>
      </p:sp>
    </p:spTree>
    <p:extLst>
      <p:ext uri="{BB962C8B-B14F-4D97-AF65-F5344CB8AC3E}">
        <p14:creationId xmlns:p14="http://schemas.microsoft.com/office/powerpoint/2010/main" val="105524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4B8EA-C171-1862-B5FA-4E810CAA4C4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1558CE-9863-4F04-D7BC-4BB06B059A8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21335-660D-DCAC-4EC2-43A42FA410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4E69074-3511-4CCD-9E71-7DDB039D6E5D}" type="datetimeFigureOut">
              <a:rPr lang="en-US" smtClean="0"/>
              <a:t>10/26/2024</a:t>
            </a:fld>
            <a:endParaRPr lang="en-US"/>
          </a:p>
        </p:txBody>
      </p:sp>
      <p:sp>
        <p:nvSpPr>
          <p:cNvPr id="5" name="Footer Placeholder 4">
            <a:extLst>
              <a:ext uri="{FF2B5EF4-FFF2-40B4-BE49-F238E27FC236}">
                <a16:creationId xmlns:a16="http://schemas.microsoft.com/office/drawing/2014/main" id="{502EA6EA-FE10-D9D4-1508-5FBF07D7B63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DB211F-5068-CBFE-E746-1C47A993569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D4F5C4-6BE4-4540-A2B7-1AF68013DA76}" type="slidenum">
              <a:rPr lang="en-US" smtClean="0"/>
              <a:t>‹#›</a:t>
            </a:fld>
            <a:endParaRPr lang="en-US"/>
          </a:p>
        </p:txBody>
      </p:sp>
    </p:spTree>
    <p:extLst>
      <p:ext uri="{BB962C8B-B14F-4D97-AF65-F5344CB8AC3E}">
        <p14:creationId xmlns:p14="http://schemas.microsoft.com/office/powerpoint/2010/main" val="478127332"/>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ru/css-web-%D1%80%D0%B0%D0%B7%D1%80%D0%B0%D0%B1%D0%BE%D1%82%D0%BA%D0%B0-%D0%BF%D1%80%D0%BE%D0%B3%D1%80%D0%B0%D0%BC%D0%BC%D0%B8%D1%80%D0%BE%D0%B2%D0%B0%D0%BD%D0%B8%D0%B5-2189148/"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lgosobreredes.blogspot.com/2012/11/configurar-tipo-de-letra-en-css-en.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lgosobreredes.blogspot.com/2012/11/configurar-tipo-de-letra-en-css-en.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lgosobreredes.blogspot.com/2012/11/configurar-tipo-de-letra-en-css-en.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lgosobreredes.blogspot.com/2012/11/configurar-tipo-de-letra-en-css-en.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tecvirtualuniversity.com/university-of-dubai/computer-apps/programming/introduction-to-javascript/"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extLst>
              <a:ext uri="{837473B0-CC2E-450A-ABE3-18F120FF3D39}">
                <a1611:picAttrSrcUrl xmlns:a1611="http://schemas.microsoft.com/office/drawing/2016/11/main" r:id="rId3"/>
              </a:ext>
            </a:extLst>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1052736"/>
            <a:ext cx="4896544" cy="720080"/>
          </a:xfrm>
        </p:spPr>
        <p:txBody>
          <a:bodyPr>
            <a:normAutofit/>
          </a:bodyPr>
          <a:lstStyle/>
          <a:p>
            <a:r>
              <a:rPr lang="en-GB"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CSS ?</a:t>
            </a:r>
            <a:endParaRPr lang="en-US"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Subtitle 2"/>
          <p:cNvSpPr>
            <a:spLocks noGrp="1"/>
          </p:cNvSpPr>
          <p:nvPr>
            <p:ph type="subTitle" idx="1"/>
          </p:nvPr>
        </p:nvSpPr>
        <p:spPr>
          <a:xfrm>
            <a:off x="611560" y="2132856"/>
            <a:ext cx="8064896" cy="4176464"/>
          </a:xfrm>
        </p:spPr>
        <p:txBody>
          <a:bodyPr>
            <a:normAutofit/>
          </a:bodyPr>
          <a:lstStyle/>
          <a:p>
            <a:pPr algn="just"/>
            <a:endParaRPr lang="en-GB" sz="1200" dirty="0"/>
          </a:p>
          <a:p>
            <a:pPr marL="342900" indent="-342900" algn="just">
              <a:lnSpc>
                <a:spcPct val="200000"/>
              </a:lnSpc>
              <a:buFont typeface="+mj-lt"/>
              <a:buAutoNum type="arabicPeriod"/>
            </a:pPr>
            <a:r>
              <a:rPr lang="en-GB" sz="1900" dirty="0">
                <a:latin typeface="Verdana" pitchFamily="34" charset="0"/>
                <a:ea typeface="Verdana" pitchFamily="34" charset="0"/>
              </a:rPr>
              <a:t>CSS, or </a:t>
            </a:r>
            <a:r>
              <a:rPr lang="en-GB" sz="1900" dirty="0">
                <a:solidFill>
                  <a:srgbClr val="FF0000"/>
                </a:solidFill>
                <a:latin typeface="Verdana" pitchFamily="34" charset="0"/>
                <a:ea typeface="Verdana" pitchFamily="34" charset="0"/>
              </a:rPr>
              <a:t>Cascading Style Sheets</a:t>
            </a:r>
            <a:r>
              <a:rPr lang="en-GB" sz="1900" dirty="0">
                <a:latin typeface="Verdana" pitchFamily="34" charset="0"/>
                <a:ea typeface="Verdana" pitchFamily="34" charset="0"/>
              </a:rPr>
              <a:t>, is a </a:t>
            </a:r>
            <a:r>
              <a:rPr lang="en-GB" sz="1900" dirty="0">
                <a:solidFill>
                  <a:srgbClr val="FF0000"/>
                </a:solidFill>
                <a:latin typeface="Verdana" pitchFamily="34" charset="0"/>
                <a:ea typeface="Verdana" pitchFamily="34" charset="0"/>
              </a:rPr>
              <a:t>style sheet language </a:t>
            </a:r>
            <a:r>
              <a:rPr lang="en-GB" sz="1900" dirty="0">
                <a:latin typeface="Verdana" pitchFamily="34" charset="0"/>
                <a:ea typeface="Verdana" pitchFamily="34" charset="0"/>
              </a:rPr>
              <a:t>used to describe the presentation and </a:t>
            </a:r>
            <a:r>
              <a:rPr lang="en-GB" sz="1900" dirty="0">
                <a:solidFill>
                  <a:schemeClr val="accent1">
                    <a:lumMod val="20000"/>
                    <a:lumOff val="80000"/>
                  </a:schemeClr>
                </a:solidFill>
                <a:latin typeface="Verdana" pitchFamily="34" charset="0"/>
                <a:ea typeface="Verdana" pitchFamily="34" charset="0"/>
              </a:rPr>
              <a:t>layout of HTML </a:t>
            </a:r>
            <a:r>
              <a:rPr lang="en-GB" sz="1900" dirty="0">
                <a:latin typeface="Verdana" pitchFamily="34" charset="0"/>
                <a:ea typeface="Verdana" pitchFamily="34" charset="0"/>
              </a:rPr>
              <a:t>(</a:t>
            </a:r>
            <a:r>
              <a:rPr lang="en-GB" sz="1900" i="1" dirty="0">
                <a:latin typeface="Verdana" pitchFamily="34" charset="0"/>
                <a:ea typeface="Verdana" pitchFamily="34" charset="0"/>
              </a:rPr>
              <a:t>Hypertext Mark up Language</a:t>
            </a:r>
            <a:r>
              <a:rPr lang="en-GB" sz="1900" dirty="0">
                <a:latin typeface="Verdana" pitchFamily="34" charset="0"/>
                <a:ea typeface="Verdana" pitchFamily="34" charset="0"/>
              </a:rPr>
              <a:t>) documents</a:t>
            </a:r>
            <a:r>
              <a:rPr lang="en-GB" sz="1800" dirty="0">
                <a:solidFill>
                  <a:srgbClr val="FFFF00"/>
                </a:solidFill>
                <a:latin typeface="Verdana" pitchFamily="34" charset="0"/>
                <a:ea typeface="Verdana" pitchFamily="34" charset="0"/>
              </a:rPr>
              <a:t>. </a:t>
            </a:r>
            <a:endParaRPr lang="en-GB" sz="1800" dirty="0">
              <a:latin typeface="Verdana" pitchFamily="34" charset="0"/>
              <a:ea typeface="Verdana" pitchFamily="34" charset="0"/>
            </a:endParaRPr>
          </a:p>
          <a:p>
            <a:pPr marL="342900" indent="-342900" algn="just">
              <a:lnSpc>
                <a:spcPct val="200000"/>
              </a:lnSpc>
            </a:pPr>
            <a:r>
              <a:rPr lang="en-GB" sz="1900" dirty="0">
                <a:solidFill>
                  <a:srgbClr val="FFFF00"/>
                </a:solidFill>
                <a:latin typeface="Verdana" pitchFamily="34" charset="0"/>
                <a:ea typeface="Verdana" pitchFamily="34" charset="0"/>
              </a:rPr>
              <a:t>	</a:t>
            </a:r>
            <a:r>
              <a:rPr lang="en-GB" sz="1900" dirty="0">
                <a:latin typeface="Verdana" pitchFamily="34" charset="0"/>
                <a:ea typeface="Verdana" pitchFamily="34" charset="0"/>
              </a:rPr>
              <a:t>It enables web developers to separate content from design, allowing for greater </a:t>
            </a:r>
            <a:r>
              <a:rPr lang="en-GB" sz="1900" dirty="0">
                <a:solidFill>
                  <a:srgbClr val="FF0000"/>
                </a:solidFill>
                <a:latin typeface="Verdana" pitchFamily="34" charset="0"/>
                <a:ea typeface="Verdana" pitchFamily="34" charset="0"/>
              </a:rPr>
              <a:t>control</a:t>
            </a:r>
            <a:r>
              <a:rPr lang="en-GB" sz="1900" dirty="0">
                <a:latin typeface="Verdana" pitchFamily="34" charset="0"/>
                <a:ea typeface="Verdana" pitchFamily="34" charset="0"/>
              </a:rPr>
              <a:t> over how </a:t>
            </a:r>
            <a:r>
              <a:rPr lang="en-GB" sz="1900" dirty="0">
                <a:solidFill>
                  <a:srgbClr val="FF0000"/>
                </a:solidFill>
                <a:latin typeface="Verdana" pitchFamily="34" charset="0"/>
                <a:ea typeface="Verdana" pitchFamily="34" charset="0"/>
              </a:rPr>
              <a:t>elements</a:t>
            </a:r>
            <a:r>
              <a:rPr lang="en-GB" sz="1900" dirty="0">
                <a:latin typeface="Verdana" pitchFamily="34" charset="0"/>
                <a:ea typeface="Verdana" pitchFamily="34" charset="0"/>
              </a:rPr>
              <a:t> appear on a webpage.</a:t>
            </a:r>
          </a:p>
          <a:p>
            <a:pPr algn="just">
              <a:lnSpc>
                <a:spcPct val="200000"/>
              </a:lnSpc>
            </a:pPr>
            <a:endParaRPr lang="en-GB" sz="1800" b="1" dirty="0"/>
          </a:p>
          <a:p>
            <a:pPr algn="just">
              <a:lnSpc>
                <a:spcPct val="200000"/>
              </a:lnSpc>
            </a:pPr>
            <a:endParaRPr 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par>
                          <p:cTn id="14" fill="hold">
                            <p:stCondLst>
                              <p:cond delay="2000"/>
                            </p:stCondLst>
                            <p:childTnLst>
                              <p:par>
                                <p:cTn id="15" presetID="37"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0"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1" fill="hold">
                            <p:stCondLst>
                              <p:cond delay="4000"/>
                            </p:stCondLst>
                            <p:childTnLst>
                              <p:par>
                                <p:cTn id="22" presetID="37" presetClass="entr" presetSubtype="0"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188640"/>
            <a:ext cx="7886700" cy="6408712"/>
          </a:xfrm>
        </p:spPr>
        <p:txBody>
          <a:bodyPr>
            <a:normAutofit/>
          </a:bodyPr>
          <a:lstStyle/>
          <a:p>
            <a:pPr marL="0" indent="0" algn="ctr">
              <a:buNone/>
            </a:pPr>
            <a:r>
              <a:rPr lang="en-US" sz="2400" dirty="0">
                <a:solidFill>
                  <a:srgbClr val="FFFF00"/>
                </a:solidFill>
              </a:rPr>
              <a:t>DATA TYPES</a:t>
            </a:r>
          </a:p>
          <a:p>
            <a:pPr marL="0" indent="0" algn="ctr">
              <a:buNone/>
            </a:pPr>
            <a:endParaRPr lang="en-US" sz="2400" dirty="0">
              <a:solidFill>
                <a:srgbClr val="002060"/>
              </a:solidFill>
            </a:endParaRPr>
          </a:p>
          <a:p>
            <a:pPr marL="0" indent="0" algn="ctr">
              <a:buNone/>
            </a:pPr>
            <a:endParaRPr lang="en-US" sz="2400" dirty="0">
              <a:solidFill>
                <a:srgbClr val="002060"/>
              </a:solidFill>
            </a:endParaRPr>
          </a:p>
          <a:p>
            <a:pPr marL="457200" indent="-457200">
              <a:buFont typeface="+mj-lt"/>
              <a:buAutoNum type="arabicPeriod"/>
            </a:pPr>
            <a:r>
              <a:rPr lang="en-US" sz="2000" dirty="0">
                <a:solidFill>
                  <a:srgbClr val="002060"/>
                </a:solidFill>
              </a:rPr>
              <a:t>Strings :-	  (</a:t>
            </a:r>
            <a:r>
              <a:rPr lang="en-US" sz="2000" dirty="0" err="1">
                <a:solidFill>
                  <a:srgbClr val="002060"/>
                </a:solidFill>
              </a:rPr>
              <a:t>e.g</a:t>
            </a:r>
            <a:r>
              <a:rPr lang="en-US" sz="2000" dirty="0">
                <a:solidFill>
                  <a:srgbClr val="002060"/>
                </a:solidFill>
              </a:rPr>
              <a:t> : a= “Hello World”;)</a:t>
            </a:r>
          </a:p>
          <a:p>
            <a:pPr marL="457200" indent="-457200">
              <a:buFont typeface="+mj-lt"/>
              <a:buAutoNum type="arabicPeriod"/>
            </a:pPr>
            <a:r>
              <a:rPr lang="en-US" sz="2000" dirty="0">
                <a:solidFill>
                  <a:srgbClr val="002060"/>
                </a:solidFill>
              </a:rPr>
              <a:t>Number:-  (</a:t>
            </a:r>
            <a:r>
              <a:rPr lang="en-US" sz="2000" dirty="0" err="1">
                <a:solidFill>
                  <a:srgbClr val="002060"/>
                </a:solidFill>
              </a:rPr>
              <a:t>e.g</a:t>
            </a:r>
            <a:r>
              <a:rPr lang="en-US" sz="2000" dirty="0">
                <a:solidFill>
                  <a:srgbClr val="002060"/>
                </a:solidFill>
              </a:rPr>
              <a:t> : a= 5; )</a:t>
            </a:r>
          </a:p>
          <a:p>
            <a:pPr marL="457200" indent="-457200">
              <a:buFont typeface="+mj-lt"/>
              <a:buAutoNum type="arabicPeriod"/>
            </a:pPr>
            <a:r>
              <a:rPr lang="en-US" sz="2000" dirty="0">
                <a:solidFill>
                  <a:srgbClr val="002060"/>
                </a:solidFill>
              </a:rPr>
              <a:t>Boolean:-   (</a:t>
            </a:r>
            <a:r>
              <a:rPr lang="en-US" sz="2000" dirty="0" err="1">
                <a:solidFill>
                  <a:srgbClr val="002060"/>
                </a:solidFill>
              </a:rPr>
              <a:t>e.g</a:t>
            </a:r>
            <a:r>
              <a:rPr lang="en-US" sz="2000" dirty="0">
                <a:solidFill>
                  <a:srgbClr val="002060"/>
                </a:solidFill>
              </a:rPr>
              <a:t> : Num= True/False ;)</a:t>
            </a:r>
          </a:p>
          <a:p>
            <a:pPr marL="457200" indent="-457200">
              <a:buFont typeface="+mj-lt"/>
              <a:buAutoNum type="arabicPeriod"/>
            </a:pPr>
            <a:r>
              <a:rPr lang="en-US" sz="2000" dirty="0">
                <a:solidFill>
                  <a:srgbClr val="002060"/>
                </a:solidFill>
              </a:rPr>
              <a:t>Undefined:-  (</a:t>
            </a:r>
            <a:r>
              <a:rPr lang="en-US" sz="2000" dirty="0" err="1">
                <a:solidFill>
                  <a:srgbClr val="002060"/>
                </a:solidFill>
              </a:rPr>
              <a:t>e.g</a:t>
            </a:r>
            <a:r>
              <a:rPr lang="en-US" sz="2000" dirty="0">
                <a:solidFill>
                  <a:srgbClr val="002060"/>
                </a:solidFill>
              </a:rPr>
              <a:t> :  let a; console.log(a);)</a:t>
            </a:r>
            <a:endParaRPr lang="en-US" sz="2400" dirty="0">
              <a:solidFill>
                <a:srgbClr val="002060"/>
              </a:solidFill>
            </a:endParaRPr>
          </a:p>
          <a:p>
            <a:pPr marL="457200" indent="-457200">
              <a:buFont typeface="+mj-lt"/>
              <a:buAutoNum type="arabicPeriod"/>
            </a:pPr>
            <a:r>
              <a:rPr lang="en-US" sz="2000" dirty="0">
                <a:solidFill>
                  <a:srgbClr val="002060"/>
                </a:solidFill>
              </a:rPr>
              <a:t>Null:- 		Null Values</a:t>
            </a:r>
          </a:p>
          <a:p>
            <a:pPr marL="457200" indent="-457200">
              <a:buFont typeface="+mj-lt"/>
              <a:buAutoNum type="arabicPeriod"/>
            </a:pPr>
            <a:endParaRPr lang="en-US" sz="2000" dirty="0">
              <a:solidFill>
                <a:srgbClr val="002060"/>
              </a:solidFill>
            </a:endParaRPr>
          </a:p>
          <a:p>
            <a:pPr marL="0" indent="0" algn="ctr">
              <a:buNone/>
            </a:pPr>
            <a:r>
              <a:rPr lang="en-US" sz="2400" u="sng" dirty="0">
                <a:solidFill>
                  <a:srgbClr val="002060"/>
                </a:solidFill>
              </a:rPr>
              <a:t>OPERATORS</a:t>
            </a:r>
            <a:endParaRPr lang="en-US" sz="2400" dirty="0">
              <a:solidFill>
                <a:srgbClr val="002060"/>
              </a:solidFill>
            </a:endParaRPr>
          </a:p>
          <a:p>
            <a:pPr marL="457200" indent="-457200">
              <a:buFont typeface="+mj-lt"/>
              <a:buAutoNum type="arabicPeriod"/>
            </a:pPr>
            <a:r>
              <a:rPr lang="en-US" sz="2000" dirty="0">
                <a:solidFill>
                  <a:srgbClr val="0070C0"/>
                </a:solidFill>
              </a:rPr>
              <a:t>Arithmetic Operators </a:t>
            </a:r>
            <a:r>
              <a:rPr lang="en-US" sz="2000" dirty="0">
                <a:solidFill>
                  <a:srgbClr val="002060"/>
                </a:solidFill>
              </a:rPr>
              <a:t>:-  </a:t>
            </a:r>
            <a:r>
              <a:rPr lang="en-US" sz="2000" dirty="0">
                <a:solidFill>
                  <a:srgbClr val="FF0000"/>
                </a:solidFill>
              </a:rPr>
              <a:t>+ , - ,  / , %  ,  ++  ,  --</a:t>
            </a:r>
          </a:p>
          <a:p>
            <a:pPr marL="457200" indent="-457200">
              <a:buFont typeface="+mj-lt"/>
              <a:buAutoNum type="arabicPeriod"/>
            </a:pPr>
            <a:r>
              <a:rPr lang="en-US" sz="2000" dirty="0">
                <a:solidFill>
                  <a:srgbClr val="0070C0"/>
                </a:solidFill>
              </a:rPr>
              <a:t>Assignment Operators </a:t>
            </a:r>
            <a:r>
              <a:rPr lang="en-US" sz="2000" b="1" dirty="0">
                <a:solidFill>
                  <a:srgbClr val="0070C0"/>
                </a:solidFill>
              </a:rPr>
              <a:t>:-  </a:t>
            </a:r>
            <a:r>
              <a:rPr lang="en-US" sz="2000" b="1" dirty="0">
                <a:solidFill>
                  <a:srgbClr val="FF0000"/>
                </a:solidFill>
              </a:rPr>
              <a:t>= , +=, -=, *=, /=, %=, **=</a:t>
            </a:r>
          </a:p>
          <a:p>
            <a:pPr marL="457200" indent="-457200">
              <a:buFont typeface="+mj-lt"/>
              <a:buAutoNum type="arabicPeriod"/>
            </a:pPr>
            <a:r>
              <a:rPr lang="en-US" sz="2000" dirty="0">
                <a:solidFill>
                  <a:srgbClr val="0070C0"/>
                </a:solidFill>
              </a:rPr>
              <a:t>Comparison Operators :- </a:t>
            </a:r>
            <a:r>
              <a:rPr lang="en-US" sz="2000" dirty="0">
                <a:solidFill>
                  <a:srgbClr val="FF0000"/>
                </a:solidFill>
              </a:rPr>
              <a:t>==, ===, !=, !==, &lt; ,&gt;, &lt;=, &gt;=</a:t>
            </a:r>
          </a:p>
          <a:p>
            <a:pPr marL="457200" indent="-457200">
              <a:buFont typeface="+mj-lt"/>
              <a:buAutoNum type="arabicPeriod"/>
            </a:pPr>
            <a:r>
              <a:rPr lang="en-US" sz="2000" dirty="0">
                <a:solidFill>
                  <a:srgbClr val="0070C0"/>
                </a:solidFill>
              </a:rPr>
              <a:t>Logical Operators :-  	</a:t>
            </a:r>
            <a:r>
              <a:rPr lang="en-US" sz="2000" dirty="0">
                <a:solidFill>
                  <a:srgbClr val="FF0000"/>
                </a:solidFill>
              </a:rPr>
              <a:t>&amp;&amp; , || , !</a:t>
            </a:r>
            <a:r>
              <a:rPr lang="en-US" sz="2000" dirty="0">
                <a:solidFill>
                  <a:srgbClr val="0070C0"/>
                </a:solidFill>
              </a:rPr>
              <a:t>	</a:t>
            </a:r>
          </a:p>
          <a:p>
            <a:pPr marL="457200" indent="-457200">
              <a:buFont typeface="+mj-lt"/>
              <a:buAutoNum type="arabicPeriod"/>
            </a:pPr>
            <a:r>
              <a:rPr lang="en-US" sz="2000" dirty="0">
                <a:solidFill>
                  <a:srgbClr val="0070C0"/>
                </a:solidFill>
              </a:rPr>
              <a:t>Conditional (Ternary) Operator :- </a:t>
            </a:r>
            <a:r>
              <a:rPr lang="en-US" sz="1800" dirty="0">
                <a:solidFill>
                  <a:srgbClr val="FF0000"/>
                </a:solidFill>
              </a:rPr>
              <a:t>condition ? expr1 : expr2 </a:t>
            </a:r>
            <a:r>
              <a:rPr lang="en-US" sz="2400" dirty="0">
                <a:solidFill>
                  <a:srgbClr val="FF0000"/>
                </a:solidFill>
              </a:rPr>
              <a:t>	</a:t>
            </a:r>
          </a:p>
        </p:txBody>
      </p:sp>
      <p:cxnSp>
        <p:nvCxnSpPr>
          <p:cNvPr id="4" name="Straight Arrow Connector 3">
            <a:extLst>
              <a:ext uri="{FF2B5EF4-FFF2-40B4-BE49-F238E27FC236}">
                <a16:creationId xmlns:a16="http://schemas.microsoft.com/office/drawing/2014/main" id="{BB76E2CF-4980-BFFB-4051-FF6C2FDE3C91}"/>
              </a:ext>
            </a:extLst>
          </p:cNvPr>
          <p:cNvCxnSpPr>
            <a:cxnSpLocks/>
          </p:cNvCxnSpPr>
          <p:nvPr/>
        </p:nvCxnSpPr>
        <p:spPr>
          <a:xfrm flipH="1">
            <a:off x="3563888" y="573025"/>
            <a:ext cx="72008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30DBCA7-7E3C-EBEC-E5C2-92B3FA2B49D9}"/>
              </a:ext>
            </a:extLst>
          </p:cNvPr>
          <p:cNvSpPr/>
          <p:nvPr/>
        </p:nvSpPr>
        <p:spPr>
          <a:xfrm>
            <a:off x="1141641" y="789049"/>
            <a:ext cx="2422247"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highlight>
                  <a:srgbClr val="C0C0C0"/>
                </a:highlight>
              </a:rPr>
              <a:t>PRIMITIVE DATATYPE</a:t>
            </a:r>
          </a:p>
        </p:txBody>
      </p:sp>
      <p:sp>
        <p:nvSpPr>
          <p:cNvPr id="7" name="Rectangle 6">
            <a:extLst>
              <a:ext uri="{FF2B5EF4-FFF2-40B4-BE49-F238E27FC236}">
                <a16:creationId xmlns:a16="http://schemas.microsoft.com/office/drawing/2014/main" id="{7AF9267F-4FF2-29A3-A3BF-56E7753DD408}"/>
              </a:ext>
            </a:extLst>
          </p:cNvPr>
          <p:cNvSpPr/>
          <p:nvPr/>
        </p:nvSpPr>
        <p:spPr>
          <a:xfrm>
            <a:off x="5453724" y="789049"/>
            <a:ext cx="293470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NON PRIMITIVE DATATYPE</a:t>
            </a:r>
          </a:p>
        </p:txBody>
      </p:sp>
      <p:cxnSp>
        <p:nvCxnSpPr>
          <p:cNvPr id="8" name="Straight Arrow Connector 7">
            <a:extLst>
              <a:ext uri="{FF2B5EF4-FFF2-40B4-BE49-F238E27FC236}">
                <a16:creationId xmlns:a16="http://schemas.microsoft.com/office/drawing/2014/main" id="{85A32851-2E6A-A43E-0878-C687101DDCD9}"/>
              </a:ext>
            </a:extLst>
          </p:cNvPr>
          <p:cNvCxnSpPr>
            <a:cxnSpLocks/>
          </p:cNvCxnSpPr>
          <p:nvPr/>
        </p:nvCxnSpPr>
        <p:spPr>
          <a:xfrm>
            <a:off x="5081567" y="573025"/>
            <a:ext cx="498547"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02E8643-F2F5-965C-7F0E-551AAC1789A0}"/>
              </a:ext>
            </a:extLst>
          </p:cNvPr>
          <p:cNvSpPr/>
          <p:nvPr/>
        </p:nvSpPr>
        <p:spPr>
          <a:xfrm>
            <a:off x="6253259" y="1264766"/>
            <a:ext cx="2135165" cy="707886"/>
          </a:xfrm>
          <a:prstGeom prst="rect">
            <a:avLst/>
          </a:prstGeom>
          <a:noFill/>
        </p:spPr>
        <p:txBody>
          <a:bodyPr wrap="square" lIns="91440" tIns="45720" rIns="91440" bIns="45720">
            <a:spAutoFit/>
          </a:bodyPr>
          <a:lstStyle/>
          <a:p>
            <a:pPr marL="457200" indent="-457200" algn="ctr">
              <a:buFont typeface="+mj-lt"/>
              <a:buAutoNum type="arabicPeriod"/>
            </a:pPr>
            <a:r>
              <a:rPr lang="en-US" sz="2000" dirty="0">
                <a:ln w="0"/>
                <a:effectLst>
                  <a:outerShdw blurRad="38100" dist="19050" dir="2700000" algn="tl" rotWithShape="0">
                    <a:schemeClr val="dk1">
                      <a:alpha val="40000"/>
                    </a:schemeClr>
                  </a:outerShdw>
                </a:effectLst>
              </a:rPr>
              <a:t>Array</a:t>
            </a:r>
          </a:p>
          <a:p>
            <a:pPr marL="457200" indent="-457200" algn="ctr">
              <a:buFont typeface="+mj-lt"/>
              <a:buAutoNum type="arabicPeriod"/>
            </a:pPr>
            <a:r>
              <a:rPr lang="en-US" sz="2000" dirty="0">
                <a:ln w="0"/>
                <a:effectLst>
                  <a:outerShdw blurRad="38100" dist="19050" dir="2700000" algn="tl" rotWithShape="0">
                    <a:schemeClr val="dk1">
                      <a:alpha val="40000"/>
                    </a:schemeClr>
                  </a:outerShdw>
                </a:effectLst>
              </a:rPr>
              <a:t>Object</a:t>
            </a:r>
          </a:p>
        </p:txBody>
      </p:sp>
    </p:spTree>
    <p:extLst>
      <p:ext uri="{BB962C8B-B14F-4D97-AF65-F5344CB8AC3E}">
        <p14:creationId xmlns:p14="http://schemas.microsoft.com/office/powerpoint/2010/main" val="25818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1" dur="500"/>
                                        <p:tgtEl>
                                          <p:spTgt spid="3">
                                            <p:txEl>
                                              <p:pRg st="3" end="3"/>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3" dur="500"/>
                                        <p:tgtEl>
                                          <p:spTgt spid="3">
                                            <p:txEl>
                                              <p:pRg st="6" end="6"/>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500"/>
                                        <p:tgtEl>
                                          <p:spTgt spid="3">
                                            <p:txEl>
                                              <p:pRg st="9" end="9"/>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5" dur="500"/>
                                        <p:tgtEl>
                                          <p:spTgt spid="3">
                                            <p:txEl>
                                              <p:pRg st="10" end="10"/>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9" dur="500"/>
                                        <p:tgtEl>
                                          <p:spTgt spid="3">
                                            <p:txEl>
                                              <p:pRg st="11" end="11"/>
                                            </p:txEl>
                                          </p:spTgt>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3" dur="500"/>
                                        <p:tgtEl>
                                          <p:spTgt spid="3">
                                            <p:txEl>
                                              <p:pRg st="12" end="12"/>
                                            </p:txEl>
                                          </p:spTgt>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7" dur="500"/>
                                        <p:tgtEl>
                                          <p:spTgt spid="3">
                                            <p:txEl>
                                              <p:pRg st="13" end="13"/>
                                            </p:txEl>
                                          </p:spTgt>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260648"/>
            <a:ext cx="7886700" cy="5916315"/>
          </a:xfrm>
        </p:spPr>
        <p:txBody>
          <a:bodyPr>
            <a:normAutofit fontScale="92500" lnSpcReduction="10000"/>
          </a:bodyPr>
          <a:lstStyle/>
          <a:p>
            <a:pPr marL="342900" lvl="1" indent="0">
              <a:buNone/>
            </a:pPr>
            <a:endParaRPr lang="en-US" dirty="0">
              <a:solidFill>
                <a:srgbClr val="FF0000"/>
              </a:solidFill>
            </a:endParaRPr>
          </a:p>
          <a:p>
            <a:pPr marL="342900" lvl="1" indent="0">
              <a:buNone/>
            </a:pPr>
            <a:r>
              <a:rPr lang="en-US" sz="2400" u="sng" dirty="0">
                <a:solidFill>
                  <a:srgbClr val="0070C0"/>
                </a:solidFill>
              </a:rPr>
              <a:t>If-Else Ladder</a:t>
            </a:r>
          </a:p>
          <a:p>
            <a:pPr marL="342900" lvl="1" indent="0">
              <a:buNone/>
            </a:pPr>
            <a:r>
              <a:rPr lang="en-US" dirty="0">
                <a:solidFill>
                  <a:srgbClr val="FF0000"/>
                </a:solidFill>
              </a:rPr>
              <a:t>			if ( Condition1 ){	};</a:t>
            </a:r>
          </a:p>
          <a:p>
            <a:pPr marL="342900" lvl="1" indent="0">
              <a:buNone/>
            </a:pPr>
            <a:r>
              <a:rPr lang="en-US" dirty="0">
                <a:solidFill>
                  <a:srgbClr val="FF0000"/>
                </a:solidFill>
              </a:rPr>
              <a:t>			else if ( Condition2 ){		};</a:t>
            </a:r>
          </a:p>
          <a:p>
            <a:pPr marL="342900" lvl="1" indent="0">
              <a:buNone/>
            </a:pPr>
            <a:r>
              <a:rPr lang="en-US" dirty="0">
                <a:solidFill>
                  <a:srgbClr val="FF0000"/>
                </a:solidFill>
              </a:rPr>
              <a:t>			else  { Statement } ;</a:t>
            </a:r>
          </a:p>
          <a:p>
            <a:pPr marL="342900" lvl="1" indent="0">
              <a:buNone/>
            </a:pPr>
            <a:endParaRPr lang="en-US" dirty="0">
              <a:solidFill>
                <a:srgbClr val="FF0000"/>
              </a:solidFill>
            </a:endParaRPr>
          </a:p>
          <a:p>
            <a:pPr marL="342900" lvl="1" indent="0">
              <a:buNone/>
            </a:pPr>
            <a:r>
              <a:rPr lang="en-US" sz="2400" u="sng" dirty="0">
                <a:solidFill>
                  <a:srgbClr val="0070C0"/>
                </a:solidFill>
              </a:rPr>
              <a:t>SWITCH-CASE</a:t>
            </a:r>
          </a:p>
          <a:p>
            <a:pPr marL="342900" lvl="1" indent="0">
              <a:buNone/>
            </a:pPr>
            <a:endParaRPr lang="en-US" dirty="0">
              <a:solidFill>
                <a:srgbClr val="FF0000"/>
              </a:solidFill>
            </a:endParaRPr>
          </a:p>
          <a:p>
            <a:pPr marL="342900" lvl="1" indent="0">
              <a:buNone/>
            </a:pPr>
            <a:r>
              <a:rPr lang="en-US" dirty="0">
                <a:solidFill>
                  <a:srgbClr val="FF0000"/>
                </a:solidFill>
              </a:rPr>
              <a:t>			Switch( Condition ){</a:t>
            </a:r>
          </a:p>
          <a:p>
            <a:pPr marL="342900" lvl="1" indent="0">
              <a:buNone/>
            </a:pPr>
            <a:r>
              <a:rPr lang="en-US" dirty="0">
                <a:solidFill>
                  <a:srgbClr val="FF0000"/>
                </a:solidFill>
              </a:rPr>
              <a:t>				case 1 : code to be executed ;</a:t>
            </a:r>
          </a:p>
          <a:p>
            <a:pPr marL="342900" lvl="1" indent="0">
              <a:buNone/>
            </a:pPr>
            <a:r>
              <a:rPr lang="en-US" dirty="0">
                <a:solidFill>
                  <a:srgbClr val="FF0000"/>
                </a:solidFill>
              </a:rPr>
              <a:t>				case 2 : code to be executed ;</a:t>
            </a:r>
          </a:p>
          <a:p>
            <a:pPr marL="342900" lvl="1" indent="0">
              <a:buNone/>
            </a:pPr>
            <a:r>
              <a:rPr lang="en-US" dirty="0">
                <a:solidFill>
                  <a:srgbClr val="FF0000"/>
                </a:solidFill>
              </a:rPr>
              <a:t>					break;</a:t>
            </a:r>
          </a:p>
          <a:p>
            <a:pPr marL="342900" lvl="1" indent="0">
              <a:buNone/>
            </a:pPr>
            <a:r>
              <a:rPr lang="en-US" dirty="0">
                <a:solidFill>
                  <a:srgbClr val="FF0000"/>
                </a:solidFill>
              </a:rPr>
              <a:t>				default: code to be executed  if above value are not 					matched; }</a:t>
            </a:r>
          </a:p>
          <a:p>
            <a:pPr marL="342900" lvl="1" indent="0">
              <a:buNone/>
            </a:pPr>
            <a:r>
              <a:rPr lang="en-US" sz="2600" u="sng" dirty="0">
                <a:solidFill>
                  <a:srgbClr val="0070C0"/>
                </a:solidFill>
              </a:rPr>
              <a:t>LOOPS</a:t>
            </a:r>
          </a:p>
          <a:p>
            <a:pPr marL="342900" lvl="1" indent="0">
              <a:buNone/>
            </a:pPr>
            <a:endParaRPr lang="en-US" sz="2000" u="sng" dirty="0">
              <a:solidFill>
                <a:srgbClr val="0070C0"/>
              </a:solidFill>
            </a:endParaRPr>
          </a:p>
          <a:p>
            <a:pPr marL="800100" lvl="1" indent="-457200">
              <a:buFont typeface="+mj-lt"/>
              <a:buAutoNum type="arabicPeriod"/>
            </a:pPr>
            <a:r>
              <a:rPr lang="en-US" sz="2000" dirty="0">
                <a:solidFill>
                  <a:schemeClr val="accent2">
                    <a:lumMod val="75000"/>
                  </a:schemeClr>
                </a:solidFill>
              </a:rPr>
              <a:t>For  </a:t>
            </a:r>
          </a:p>
          <a:p>
            <a:pPr marL="800100" lvl="1" indent="-457200">
              <a:buFont typeface="+mj-lt"/>
              <a:buAutoNum type="arabicPeriod"/>
            </a:pPr>
            <a:r>
              <a:rPr lang="en-US" sz="2000" dirty="0">
                <a:solidFill>
                  <a:schemeClr val="accent2">
                    <a:lumMod val="75000"/>
                  </a:schemeClr>
                </a:solidFill>
              </a:rPr>
              <a:t>While</a:t>
            </a:r>
          </a:p>
          <a:p>
            <a:pPr marL="800100" lvl="1" indent="-457200">
              <a:buFont typeface="+mj-lt"/>
              <a:buAutoNum type="arabicPeriod"/>
            </a:pPr>
            <a:r>
              <a:rPr lang="en-US" sz="2000" dirty="0">
                <a:solidFill>
                  <a:schemeClr val="accent2">
                    <a:lumMod val="75000"/>
                  </a:schemeClr>
                </a:solidFill>
              </a:rPr>
              <a:t>Do-While </a:t>
            </a:r>
          </a:p>
          <a:p>
            <a:pPr marL="800100" lvl="1" indent="-457200">
              <a:buFont typeface="+mj-lt"/>
              <a:buAutoNum type="arabicPeriod"/>
            </a:pPr>
            <a:r>
              <a:rPr lang="en-US" sz="2000" dirty="0">
                <a:solidFill>
                  <a:schemeClr val="accent2">
                    <a:lumMod val="75000"/>
                  </a:schemeClr>
                </a:solidFill>
              </a:rPr>
              <a:t>For in </a:t>
            </a:r>
          </a:p>
          <a:p>
            <a:pPr marL="800100" lvl="1" indent="-457200">
              <a:buFont typeface="+mj-lt"/>
              <a:buAutoNum type="arabicPeriod"/>
            </a:pPr>
            <a:r>
              <a:rPr lang="en-US" sz="2000" dirty="0">
                <a:solidFill>
                  <a:schemeClr val="accent2">
                    <a:lumMod val="75000"/>
                  </a:schemeClr>
                </a:solidFill>
              </a:rPr>
              <a:t>For of </a:t>
            </a:r>
          </a:p>
          <a:p>
            <a:pPr marL="342900" lvl="1" indent="0">
              <a:buNone/>
            </a:pPr>
            <a:endParaRPr lang="en-US" sz="2000" dirty="0">
              <a:solidFill>
                <a:srgbClr val="0070C0"/>
              </a:solidFill>
            </a:endParaRPr>
          </a:p>
        </p:txBody>
      </p:sp>
    </p:spTree>
    <p:extLst>
      <p:ext uri="{BB962C8B-B14F-4D97-AF65-F5344CB8AC3E}">
        <p14:creationId xmlns:p14="http://schemas.microsoft.com/office/powerpoint/2010/main" val="4077490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3B78B-E5BF-FEC6-4482-B62306919A0D}"/>
              </a:ext>
            </a:extLst>
          </p:cNvPr>
          <p:cNvSpPr/>
          <p:nvPr/>
        </p:nvSpPr>
        <p:spPr>
          <a:xfrm>
            <a:off x="3707904" y="3429000"/>
            <a:ext cx="1512168" cy="72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39262939-E517-9713-AB06-26C5568A3B35}"/>
              </a:ext>
            </a:extLst>
          </p:cNvPr>
          <p:cNvSpPr/>
          <p:nvPr/>
        </p:nvSpPr>
        <p:spPr>
          <a:xfrm>
            <a:off x="4860032" y="1772816"/>
            <a:ext cx="2304256" cy="3693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7815B5D-497C-692E-FC36-27FF83A3DDA9}"/>
              </a:ext>
            </a:extLst>
          </p:cNvPr>
          <p:cNvSpPr/>
          <p:nvPr/>
        </p:nvSpPr>
        <p:spPr>
          <a:xfrm>
            <a:off x="1475656" y="1804174"/>
            <a:ext cx="2232248" cy="4099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69F9CB8B-C364-180A-904D-D3BD6D382839}"/>
              </a:ext>
            </a:extLst>
          </p:cNvPr>
          <p:cNvSpPr>
            <a:spLocks noGrp="1"/>
          </p:cNvSpPr>
          <p:nvPr>
            <p:ph type="title"/>
          </p:nvPr>
        </p:nvSpPr>
        <p:spPr>
          <a:xfrm>
            <a:off x="2843808" y="476672"/>
            <a:ext cx="2520280" cy="720080"/>
          </a:xfrm>
        </p:spPr>
        <p:style>
          <a:lnRef idx="0">
            <a:schemeClr val="accent2"/>
          </a:lnRef>
          <a:fillRef idx="3">
            <a:schemeClr val="accent2"/>
          </a:fillRef>
          <a:effectRef idx="3">
            <a:schemeClr val="accent2"/>
          </a:effectRef>
          <a:fontRef idx="minor">
            <a:schemeClr val="lt1"/>
          </a:fontRef>
        </p:style>
        <p:txBody>
          <a:bodyPr>
            <a:normAutofit/>
          </a:bodyPr>
          <a:lstStyle/>
          <a:p>
            <a:pPr algn="ctr"/>
            <a:r>
              <a:rPr lang="en-GB" dirty="0"/>
              <a:t>FUNCTION</a:t>
            </a:r>
            <a:endParaRPr lang="en-US" dirty="0"/>
          </a:p>
        </p:txBody>
      </p:sp>
      <p:sp>
        <p:nvSpPr>
          <p:cNvPr id="8" name="TextBox 7">
            <a:extLst>
              <a:ext uri="{FF2B5EF4-FFF2-40B4-BE49-F238E27FC236}">
                <a16:creationId xmlns:a16="http://schemas.microsoft.com/office/drawing/2014/main" id="{3C23521E-9D56-0C61-66C9-9DD620C4CBD3}"/>
              </a:ext>
            </a:extLst>
          </p:cNvPr>
          <p:cNvSpPr txBox="1"/>
          <p:nvPr/>
        </p:nvSpPr>
        <p:spPr>
          <a:xfrm>
            <a:off x="1619672" y="1844824"/>
            <a:ext cx="2088232" cy="369332"/>
          </a:xfrm>
          <a:prstGeom prst="rect">
            <a:avLst/>
          </a:prstGeom>
          <a:noFill/>
        </p:spPr>
        <p:txBody>
          <a:bodyPr wrap="square" rtlCol="0">
            <a:spAutoFit/>
          </a:bodyPr>
          <a:lstStyle/>
          <a:p>
            <a:r>
              <a:rPr lang="en-GB" dirty="0"/>
              <a:t>Predefined Function</a:t>
            </a:r>
            <a:endParaRPr lang="en-US" dirty="0"/>
          </a:p>
        </p:txBody>
      </p:sp>
      <p:sp>
        <p:nvSpPr>
          <p:cNvPr id="9" name="TextBox 8">
            <a:extLst>
              <a:ext uri="{FF2B5EF4-FFF2-40B4-BE49-F238E27FC236}">
                <a16:creationId xmlns:a16="http://schemas.microsoft.com/office/drawing/2014/main" id="{AD6B47C2-D057-E149-4E69-09645084AD6D}"/>
              </a:ext>
            </a:extLst>
          </p:cNvPr>
          <p:cNvSpPr txBox="1"/>
          <p:nvPr/>
        </p:nvSpPr>
        <p:spPr>
          <a:xfrm>
            <a:off x="4860032" y="1772816"/>
            <a:ext cx="2304256" cy="369332"/>
          </a:xfrm>
          <a:prstGeom prst="rect">
            <a:avLst/>
          </a:prstGeom>
          <a:noFill/>
        </p:spPr>
        <p:txBody>
          <a:bodyPr wrap="square" rtlCol="0">
            <a:spAutoFit/>
          </a:bodyPr>
          <a:lstStyle/>
          <a:p>
            <a:r>
              <a:rPr lang="en-GB" dirty="0"/>
              <a:t>User defined Function</a:t>
            </a:r>
            <a:endParaRPr lang="en-US" dirty="0"/>
          </a:p>
        </p:txBody>
      </p:sp>
      <p:cxnSp>
        <p:nvCxnSpPr>
          <p:cNvPr id="11" name="Straight Arrow Connector 10">
            <a:extLst>
              <a:ext uri="{FF2B5EF4-FFF2-40B4-BE49-F238E27FC236}">
                <a16:creationId xmlns:a16="http://schemas.microsoft.com/office/drawing/2014/main" id="{F6E2548F-FB0A-1AE0-5253-B31131AE6F61}"/>
              </a:ext>
            </a:extLst>
          </p:cNvPr>
          <p:cNvCxnSpPr>
            <a:cxnSpLocks/>
          </p:cNvCxnSpPr>
          <p:nvPr/>
        </p:nvCxnSpPr>
        <p:spPr>
          <a:xfrm flipH="1">
            <a:off x="2843808" y="1196752"/>
            <a:ext cx="576064" cy="60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D4DC9E5-37A6-5B55-C90C-5259760AB00F}"/>
              </a:ext>
            </a:extLst>
          </p:cNvPr>
          <p:cNvCxnSpPr>
            <a:cxnSpLocks/>
          </p:cNvCxnSpPr>
          <p:nvPr/>
        </p:nvCxnSpPr>
        <p:spPr>
          <a:xfrm>
            <a:off x="4932040" y="1196752"/>
            <a:ext cx="576064" cy="607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75E6C31-51CB-617F-4A9D-D35AB983734E}"/>
              </a:ext>
            </a:extLst>
          </p:cNvPr>
          <p:cNvSpPr txBox="1"/>
          <p:nvPr/>
        </p:nvSpPr>
        <p:spPr>
          <a:xfrm>
            <a:off x="539552" y="2708920"/>
            <a:ext cx="7920880" cy="3016210"/>
          </a:xfrm>
          <a:prstGeom prst="rect">
            <a:avLst/>
          </a:prstGeom>
          <a:noFill/>
        </p:spPr>
        <p:txBody>
          <a:bodyPr wrap="square" rtlCol="0">
            <a:spAutoFit/>
          </a:bodyPr>
          <a:lstStyle/>
          <a:p>
            <a:pPr>
              <a:buNone/>
            </a:pPr>
            <a:r>
              <a:rPr lang="en-GB" sz="1800" dirty="0">
                <a:solidFill>
                  <a:srgbClr val="FF0000"/>
                </a:solidFill>
              </a:rPr>
              <a:t>Syntax of function :- </a:t>
            </a:r>
            <a:r>
              <a:rPr lang="en-GB" sz="1800" dirty="0"/>
              <a:t>	</a:t>
            </a:r>
            <a:r>
              <a:rPr lang="en-GB" sz="1800" dirty="0">
                <a:solidFill>
                  <a:srgbClr val="002060"/>
                </a:solidFill>
              </a:rPr>
              <a:t>function  </a:t>
            </a:r>
            <a:r>
              <a:rPr lang="en-GB" sz="1800" dirty="0" err="1">
                <a:solidFill>
                  <a:srgbClr val="002060"/>
                </a:solidFill>
              </a:rPr>
              <a:t>function</a:t>
            </a:r>
            <a:r>
              <a:rPr lang="en-GB" sz="1800" dirty="0">
                <a:solidFill>
                  <a:srgbClr val="002060"/>
                </a:solidFill>
              </a:rPr>
              <a:t> name ([</a:t>
            </a:r>
            <a:r>
              <a:rPr lang="en-GB" sz="1800" dirty="0" err="1">
                <a:solidFill>
                  <a:srgbClr val="002060"/>
                </a:solidFill>
              </a:rPr>
              <a:t>arg</a:t>
            </a:r>
            <a:r>
              <a:rPr lang="en-GB" sz="1800" dirty="0">
                <a:solidFill>
                  <a:srgbClr val="002060"/>
                </a:solidFill>
              </a:rPr>
              <a:t> 1, arg2 ,....</a:t>
            </a:r>
            <a:r>
              <a:rPr lang="en-GB" sz="1800" dirty="0" err="1">
                <a:solidFill>
                  <a:srgbClr val="002060"/>
                </a:solidFill>
              </a:rPr>
              <a:t>argn</a:t>
            </a:r>
            <a:r>
              <a:rPr lang="en-GB" sz="1800" dirty="0">
                <a:solidFill>
                  <a:srgbClr val="002060"/>
                </a:solidFill>
              </a:rPr>
              <a:t>])</a:t>
            </a:r>
          </a:p>
          <a:p>
            <a:pPr>
              <a:buNone/>
            </a:pPr>
            <a:r>
              <a:rPr lang="en-GB" sz="1800" dirty="0">
                <a:solidFill>
                  <a:srgbClr val="002060"/>
                </a:solidFill>
              </a:rPr>
              <a:t>					{   //	code to be executed  }</a:t>
            </a:r>
          </a:p>
          <a:p>
            <a:pPr algn="ctr">
              <a:buNone/>
            </a:pPr>
            <a:endParaRPr lang="en-GB" sz="1800" dirty="0"/>
          </a:p>
          <a:p>
            <a:pPr algn="ctr">
              <a:buNone/>
            </a:pPr>
            <a:r>
              <a:rPr lang="en-GB" sz="2800" dirty="0">
                <a:solidFill>
                  <a:srgbClr val="C00000"/>
                </a:solidFill>
              </a:rPr>
              <a:t>ARRAY</a:t>
            </a:r>
          </a:p>
          <a:p>
            <a:pPr>
              <a:buNone/>
            </a:pPr>
            <a:endParaRPr lang="en-GB" sz="1800" dirty="0">
              <a:solidFill>
                <a:srgbClr val="C00000"/>
              </a:solidFill>
            </a:endParaRPr>
          </a:p>
          <a:p>
            <a:pPr>
              <a:buFont typeface="+mj-lt"/>
              <a:buAutoNum type="arabicPeriod"/>
            </a:pPr>
            <a:r>
              <a:rPr lang="en-GB" sz="1800" dirty="0">
                <a:solidFill>
                  <a:srgbClr val="C00000"/>
                </a:solidFill>
              </a:rPr>
              <a:t>By  Array  Literals    :- </a:t>
            </a:r>
            <a:r>
              <a:rPr lang="en-GB" sz="1800" dirty="0" err="1">
                <a:solidFill>
                  <a:srgbClr val="002060"/>
                </a:solidFill>
              </a:rPr>
              <a:t>arr</a:t>
            </a:r>
            <a:r>
              <a:rPr lang="en-GB" sz="1800" dirty="0">
                <a:solidFill>
                  <a:srgbClr val="002060"/>
                </a:solidFill>
              </a:rPr>
              <a:t> = [ a, b, c,......,n];</a:t>
            </a:r>
          </a:p>
          <a:p>
            <a:pPr>
              <a:buFont typeface="+mj-lt"/>
              <a:buAutoNum type="arabicPeriod"/>
            </a:pPr>
            <a:r>
              <a:rPr lang="en-GB" sz="1800" dirty="0">
                <a:solidFill>
                  <a:srgbClr val="C00000"/>
                </a:solidFill>
              </a:rPr>
              <a:t>By  New  Keyword  :-  </a:t>
            </a:r>
            <a:r>
              <a:rPr lang="en-GB" sz="1800" dirty="0">
                <a:solidFill>
                  <a:srgbClr val="002060"/>
                </a:solidFill>
              </a:rPr>
              <a:t>var  </a:t>
            </a:r>
            <a:r>
              <a:rPr lang="en-GB" sz="1800" dirty="0" err="1">
                <a:solidFill>
                  <a:srgbClr val="002060"/>
                </a:solidFill>
              </a:rPr>
              <a:t>arr</a:t>
            </a:r>
            <a:r>
              <a:rPr lang="en-GB" sz="1800" dirty="0">
                <a:solidFill>
                  <a:srgbClr val="002060"/>
                </a:solidFill>
              </a:rPr>
              <a:t>  = new Array( );</a:t>
            </a:r>
            <a:endParaRPr lang="en-GB" sz="1000" dirty="0">
              <a:solidFill>
                <a:srgbClr val="002060"/>
              </a:solidFill>
            </a:endParaRPr>
          </a:p>
          <a:p>
            <a:pPr lvl="2">
              <a:buNone/>
            </a:pPr>
            <a:r>
              <a:rPr lang="en-GB" sz="1800" dirty="0" err="1">
                <a:solidFill>
                  <a:srgbClr val="002060"/>
                </a:solidFill>
              </a:rPr>
              <a:t>arr</a:t>
            </a:r>
            <a:r>
              <a:rPr lang="en-GB" sz="1800" dirty="0">
                <a:solidFill>
                  <a:srgbClr val="002060"/>
                </a:solidFill>
              </a:rPr>
              <a:t>  [0] = 1;</a:t>
            </a:r>
          </a:p>
          <a:p>
            <a:pPr lvl="2">
              <a:buNone/>
            </a:pPr>
            <a:r>
              <a:rPr lang="en-GB" sz="1800" dirty="0" err="1">
                <a:solidFill>
                  <a:srgbClr val="002060"/>
                </a:solidFill>
              </a:rPr>
              <a:t>arr</a:t>
            </a:r>
            <a:r>
              <a:rPr lang="en-GB" sz="1800" dirty="0">
                <a:solidFill>
                  <a:srgbClr val="002060"/>
                </a:solidFill>
              </a:rPr>
              <a:t>  [1] = 2;</a:t>
            </a:r>
          </a:p>
          <a:p>
            <a:pPr>
              <a:buFont typeface="+mj-lt"/>
              <a:buAutoNum type="arabicPeriod"/>
            </a:pPr>
            <a:r>
              <a:rPr lang="en-GB" sz="1800" dirty="0">
                <a:solidFill>
                  <a:srgbClr val="C00000"/>
                </a:solidFill>
              </a:rPr>
              <a:t>By  Constructors  :- </a:t>
            </a:r>
            <a:r>
              <a:rPr lang="en-GB" sz="1800" dirty="0">
                <a:solidFill>
                  <a:srgbClr val="002060"/>
                </a:solidFill>
              </a:rPr>
              <a:t>var  </a:t>
            </a:r>
            <a:r>
              <a:rPr lang="en-GB" sz="1800" dirty="0" err="1">
                <a:solidFill>
                  <a:srgbClr val="002060"/>
                </a:solidFill>
              </a:rPr>
              <a:t>arr</a:t>
            </a:r>
            <a:r>
              <a:rPr lang="en-GB" sz="1800" dirty="0">
                <a:solidFill>
                  <a:srgbClr val="002060"/>
                </a:solidFill>
              </a:rPr>
              <a:t> = new Array(‘1’, ‘2’, ‘3’);</a:t>
            </a:r>
            <a:endParaRPr lang="en-US" dirty="0"/>
          </a:p>
        </p:txBody>
      </p:sp>
    </p:spTree>
    <p:extLst>
      <p:ext uri="{BB962C8B-B14F-4D97-AF65-F5344CB8AC3E}">
        <p14:creationId xmlns:p14="http://schemas.microsoft.com/office/powerpoint/2010/main" val="20752693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A7EE-4BB7-BFE0-C58C-6804C8C6E76C}"/>
              </a:ext>
            </a:extLst>
          </p:cNvPr>
          <p:cNvSpPr>
            <a:spLocks noGrp="1"/>
          </p:cNvSpPr>
          <p:nvPr>
            <p:ph type="title"/>
          </p:nvPr>
        </p:nvSpPr>
        <p:spPr>
          <a:xfrm>
            <a:off x="628650" y="317946"/>
            <a:ext cx="7886700" cy="1325563"/>
          </a:xfrm>
        </p:spPr>
        <p:txBody>
          <a:bodyPr>
            <a:normAutofit/>
          </a:bodyPr>
          <a:lstStyle/>
          <a:p>
            <a:pPr algn="ctr"/>
            <a:r>
              <a:rPr lang="en-GB"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DOCUMENT OBJECT MODEL</a:t>
            </a:r>
            <a:endParaRPr lang="en-US" sz="4400" dirty="0"/>
          </a:p>
        </p:txBody>
      </p:sp>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1484785"/>
            <a:ext cx="7886700" cy="1944216"/>
          </a:xfrm>
        </p:spPr>
        <p:txBody>
          <a:bodyPr>
            <a:normAutofit/>
          </a:bodyPr>
          <a:lstStyle/>
          <a:p>
            <a:r>
              <a:rPr lang="en-GB" sz="2000" b="1" i="1" dirty="0"/>
              <a:t>DOM</a:t>
            </a:r>
            <a:r>
              <a:rPr lang="en-GB" sz="2000" dirty="0"/>
              <a:t> represents the HTML structure of a web pages as a tree of objects. </a:t>
            </a:r>
            <a:r>
              <a:rPr lang="en-GB" sz="2000" i="1" dirty="0"/>
              <a:t>JavaScript</a:t>
            </a:r>
            <a:r>
              <a:rPr lang="en-GB" sz="2000" dirty="0"/>
              <a:t> is use to manipulate these objects called </a:t>
            </a:r>
            <a:r>
              <a:rPr lang="en-GB" sz="2000" i="1" dirty="0"/>
              <a:t>Nodes</a:t>
            </a:r>
            <a:r>
              <a:rPr lang="en-GB" sz="2000" dirty="0"/>
              <a:t>.</a:t>
            </a:r>
          </a:p>
          <a:p>
            <a:endParaRPr lang="en-GB" sz="2000" dirty="0"/>
          </a:p>
          <a:p>
            <a:r>
              <a:rPr lang="en-GB" sz="2000" b="1" u="sng" dirty="0"/>
              <a:t>EVENT</a:t>
            </a:r>
            <a:r>
              <a:rPr lang="en-GB" sz="2000" dirty="0"/>
              <a:t>  :- It’s a specific action that occurs within a web pages (</a:t>
            </a:r>
            <a:r>
              <a:rPr lang="en-GB" sz="2000" dirty="0" err="1"/>
              <a:t>e.g</a:t>
            </a:r>
            <a:r>
              <a:rPr lang="en-GB" sz="2000" dirty="0"/>
              <a:t> :- onclick , mouse holder, etc )</a:t>
            </a:r>
          </a:p>
          <a:p>
            <a:endParaRPr lang="en-US" dirty="0"/>
          </a:p>
        </p:txBody>
      </p:sp>
      <p:pic>
        <p:nvPicPr>
          <p:cNvPr id="5" name="Picture 4">
            <a:extLst>
              <a:ext uri="{FF2B5EF4-FFF2-40B4-BE49-F238E27FC236}">
                <a16:creationId xmlns:a16="http://schemas.microsoft.com/office/drawing/2014/main" id="{C8C3A072-DDBC-C453-D85F-30CA13401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3453372"/>
            <a:ext cx="6048671" cy="3086682"/>
          </a:xfrm>
          <a:prstGeom prst="rect">
            <a:avLst/>
          </a:prstGeom>
        </p:spPr>
      </p:pic>
    </p:spTree>
    <p:extLst>
      <p:ext uri="{BB962C8B-B14F-4D97-AF65-F5344CB8AC3E}">
        <p14:creationId xmlns:p14="http://schemas.microsoft.com/office/powerpoint/2010/main" val="12156387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A7EE-4BB7-BFE0-C58C-6804C8C6E76C}"/>
              </a:ext>
            </a:extLst>
          </p:cNvPr>
          <p:cNvSpPr>
            <a:spLocks noGrp="1"/>
          </p:cNvSpPr>
          <p:nvPr>
            <p:ph type="title"/>
          </p:nvPr>
        </p:nvSpPr>
        <p:spPr>
          <a:xfrm>
            <a:off x="628650" y="365127"/>
            <a:ext cx="7886700" cy="327569"/>
          </a:xfrm>
        </p:spPr>
        <p:txBody>
          <a:bodyPr>
            <a:normAutofit fontScale="90000"/>
          </a:bodyPr>
          <a:lstStyle/>
          <a:p>
            <a:pPr algn="ctr"/>
            <a:r>
              <a:rPr lang="en-US" dirty="0">
                <a:solidFill>
                  <a:srgbClr val="FF0000"/>
                </a:solidFill>
              </a:rPr>
              <a:t>Example of DOM </a:t>
            </a:r>
          </a:p>
        </p:txBody>
      </p:sp>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908721"/>
            <a:ext cx="7886700" cy="5760639"/>
          </a:xfrm>
        </p:spPr>
        <p:txBody>
          <a:bodyPr>
            <a:normAutofit fontScale="62500" lnSpcReduction="20000"/>
          </a:bodyPr>
          <a:lstStyle/>
          <a:p>
            <a:r>
              <a:rPr lang="en-US" dirty="0"/>
              <a:t>&lt;!DOCTYPE html&gt;</a:t>
            </a:r>
          </a:p>
          <a:p>
            <a:r>
              <a:rPr lang="en-US" dirty="0"/>
              <a:t>&lt;html lang="</a:t>
            </a:r>
            <a:r>
              <a:rPr lang="en-US" dirty="0" err="1"/>
              <a:t>en</a:t>
            </a:r>
            <a:r>
              <a:rPr lang="en-US" dirty="0"/>
              <a:t>"&gt;</a:t>
            </a:r>
          </a:p>
          <a:p>
            <a:r>
              <a:rPr lang="en-US" dirty="0"/>
              <a:t>&lt;head&gt;</a:t>
            </a:r>
          </a:p>
          <a:p>
            <a:r>
              <a:rPr lang="en-US" dirty="0"/>
              <a:t>    &lt;meta charset="UTF-8"&gt;</a:t>
            </a:r>
          </a:p>
          <a:p>
            <a:r>
              <a:rPr lang="en-US" dirty="0"/>
              <a:t>    &lt;meta name="viewport" content="width=device-width, initial-scale=1.0"&gt;</a:t>
            </a:r>
          </a:p>
          <a:p>
            <a:r>
              <a:rPr lang="en-US" dirty="0"/>
              <a:t>    &lt;title&gt;DOM Example&lt;/title&gt;</a:t>
            </a:r>
          </a:p>
          <a:p>
            <a:r>
              <a:rPr lang="en-US" dirty="0"/>
              <a:t>&lt;/head&gt;</a:t>
            </a:r>
          </a:p>
          <a:p>
            <a:r>
              <a:rPr lang="en-US" dirty="0"/>
              <a:t>&lt;body&gt;</a:t>
            </a:r>
          </a:p>
          <a:p>
            <a:r>
              <a:rPr lang="en-US" dirty="0"/>
              <a:t>    &lt;h1 id="</a:t>
            </a:r>
            <a:r>
              <a:rPr lang="en-US" dirty="0" err="1"/>
              <a:t>myHeader</a:t>
            </a:r>
            <a:r>
              <a:rPr lang="en-US" dirty="0"/>
              <a:t>"&gt;Hello, World!&lt;/h1&gt;</a:t>
            </a:r>
          </a:p>
          <a:p>
            <a:r>
              <a:rPr lang="en-US" dirty="0"/>
              <a:t>    &lt;button id="</a:t>
            </a:r>
            <a:r>
              <a:rPr lang="en-US" dirty="0" err="1"/>
              <a:t>changeTextButton</a:t>
            </a:r>
            <a:r>
              <a:rPr lang="en-US" dirty="0"/>
              <a:t>"&gt;Change Text&lt;/button&gt;</a:t>
            </a:r>
          </a:p>
          <a:p>
            <a:r>
              <a:rPr lang="en-US" dirty="0"/>
              <a:t>    &lt;script&gt;</a:t>
            </a:r>
          </a:p>
          <a:p>
            <a:r>
              <a:rPr lang="en-US" dirty="0"/>
              <a:t>        // Select the header element and button</a:t>
            </a:r>
          </a:p>
          <a:p>
            <a:r>
              <a:rPr lang="en-US" dirty="0"/>
              <a:t>        const header = </a:t>
            </a:r>
            <a:r>
              <a:rPr lang="en-US" dirty="0" err="1"/>
              <a:t>document.getElementById</a:t>
            </a:r>
            <a:r>
              <a:rPr lang="en-US" dirty="0"/>
              <a:t>('</a:t>
            </a:r>
            <a:r>
              <a:rPr lang="en-US" dirty="0" err="1"/>
              <a:t>myHeader</a:t>
            </a:r>
            <a:r>
              <a:rPr lang="en-US" dirty="0"/>
              <a:t>');</a:t>
            </a:r>
          </a:p>
          <a:p>
            <a:r>
              <a:rPr lang="en-US" dirty="0"/>
              <a:t>        const button = </a:t>
            </a:r>
            <a:r>
              <a:rPr lang="en-US" dirty="0" err="1"/>
              <a:t>document.getElementById</a:t>
            </a:r>
            <a:r>
              <a:rPr lang="en-US" dirty="0"/>
              <a:t>('</a:t>
            </a:r>
            <a:r>
              <a:rPr lang="en-US" dirty="0" err="1"/>
              <a:t>changeTextButton</a:t>
            </a:r>
            <a:r>
              <a:rPr lang="en-US" dirty="0"/>
              <a:t>');</a:t>
            </a:r>
          </a:p>
          <a:p>
            <a:endParaRPr lang="en-US" dirty="0"/>
          </a:p>
          <a:p>
            <a:r>
              <a:rPr lang="en-US" dirty="0"/>
              <a:t>        // Add an event listener to the button</a:t>
            </a:r>
          </a:p>
          <a:p>
            <a:r>
              <a:rPr lang="en-US" dirty="0"/>
              <a:t>        </a:t>
            </a:r>
            <a:r>
              <a:rPr lang="en-US" dirty="0" err="1"/>
              <a:t>button.addEventListener</a:t>
            </a:r>
            <a:r>
              <a:rPr lang="en-US" dirty="0"/>
              <a:t>('click', function() {</a:t>
            </a:r>
          </a:p>
          <a:p>
            <a:r>
              <a:rPr lang="en-US" dirty="0"/>
              <a:t>            // Change the text of the header</a:t>
            </a:r>
          </a:p>
          <a:p>
            <a:r>
              <a:rPr lang="en-US" dirty="0"/>
              <a:t>            </a:t>
            </a:r>
            <a:r>
              <a:rPr lang="en-US" dirty="0" err="1"/>
              <a:t>header.textContent</a:t>
            </a:r>
            <a:r>
              <a:rPr lang="en-US" dirty="0"/>
              <a:t> = ‘Hello Everyone!';</a:t>
            </a:r>
          </a:p>
          <a:p>
            <a:r>
              <a:rPr lang="en-US" dirty="0"/>
              <a:t>        });</a:t>
            </a:r>
          </a:p>
          <a:p>
            <a:r>
              <a:rPr lang="en-US" dirty="0"/>
              <a:t>    &lt;/script&gt;</a:t>
            </a:r>
          </a:p>
          <a:p>
            <a:r>
              <a:rPr lang="en-US" dirty="0"/>
              <a:t>&lt;/body&gt;</a:t>
            </a:r>
          </a:p>
          <a:p>
            <a:r>
              <a:rPr lang="en-US" dirty="0"/>
              <a:t>&lt;/html&gt;</a:t>
            </a:r>
          </a:p>
          <a:p>
            <a:endParaRPr lang="en-US" dirty="0"/>
          </a:p>
        </p:txBody>
      </p:sp>
    </p:spTree>
    <p:extLst>
      <p:ext uri="{BB962C8B-B14F-4D97-AF65-F5344CB8AC3E}">
        <p14:creationId xmlns:p14="http://schemas.microsoft.com/office/powerpoint/2010/main" val="3657029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404664"/>
            <a:ext cx="7886700" cy="6120680"/>
          </a:xfrm>
        </p:spPr>
        <p:txBody>
          <a:bodyPr>
            <a:normAutofit/>
          </a:bodyPr>
          <a:lstStyle/>
          <a:p>
            <a:pPr marL="0" indent="0" algn="ctr">
              <a:buNone/>
            </a:pPr>
            <a:r>
              <a:rPr lang="en-US" sz="2800" dirty="0">
                <a:solidFill>
                  <a:srgbClr val="FF0000"/>
                </a:solidFill>
              </a:rPr>
              <a:t>ARRAY</a:t>
            </a:r>
          </a:p>
          <a:p>
            <a:r>
              <a:rPr lang="en-US" sz="2000" dirty="0"/>
              <a:t>An array in JavaScript is a special type of object used to store multiple values in a single variable. Arrays can hold items of any type, including numbers, strings, objects, or even other arrays. They are ordered, meaning the elements are indexed, allowing for easy access and manipulation.</a:t>
            </a:r>
          </a:p>
          <a:p>
            <a:r>
              <a:rPr lang="en-US" sz="2400" dirty="0" err="1"/>
              <a:t>E.g</a:t>
            </a:r>
            <a:r>
              <a:rPr lang="en-US" sz="2400" dirty="0"/>
              <a:t> :-  </a:t>
            </a:r>
            <a:r>
              <a:rPr lang="en-US" sz="2000" dirty="0"/>
              <a:t>let fruits = ['apple', 'banana', 'cherry’];</a:t>
            </a:r>
          </a:p>
          <a:p>
            <a:pPr marL="0" indent="0" algn="ctr">
              <a:buNone/>
            </a:pPr>
            <a:r>
              <a:rPr lang="en-US" sz="2000" b="1" u="sng" dirty="0">
                <a:solidFill>
                  <a:srgbClr val="002060"/>
                </a:solidFill>
              </a:rPr>
              <a:t>METHODS OF ARRAY</a:t>
            </a:r>
          </a:p>
          <a:p>
            <a:pPr marL="457200" indent="-457200">
              <a:buFont typeface="+mj-lt"/>
              <a:buAutoNum type="arabicPeriod"/>
            </a:pPr>
            <a:r>
              <a:rPr lang="en-US" sz="2000" dirty="0">
                <a:solidFill>
                  <a:srgbClr val="002060"/>
                </a:solidFill>
              </a:rPr>
              <a:t>Push(): </a:t>
            </a:r>
            <a:r>
              <a:rPr lang="en-US" sz="1800" dirty="0"/>
              <a:t>Adds one or more elements to the end.</a:t>
            </a:r>
          </a:p>
          <a:p>
            <a:pPr marL="457200" indent="-457200">
              <a:buFont typeface="+mj-lt"/>
              <a:buAutoNum type="arabicPeriod"/>
            </a:pPr>
            <a:r>
              <a:rPr lang="en-US" sz="2000" dirty="0">
                <a:solidFill>
                  <a:srgbClr val="002060"/>
                </a:solidFill>
              </a:rPr>
              <a:t>pop() : </a:t>
            </a:r>
            <a:r>
              <a:rPr lang="en-US" sz="2000" dirty="0"/>
              <a:t>Removes the last element.</a:t>
            </a:r>
          </a:p>
          <a:p>
            <a:pPr marL="457200" indent="-457200">
              <a:buFont typeface="+mj-lt"/>
              <a:buAutoNum type="arabicPeriod"/>
            </a:pPr>
            <a:r>
              <a:rPr lang="en-US" sz="2000" dirty="0">
                <a:solidFill>
                  <a:srgbClr val="002060"/>
                </a:solidFill>
              </a:rPr>
              <a:t>Shift () :</a:t>
            </a:r>
            <a:r>
              <a:rPr lang="en-US" sz="2000" dirty="0"/>
              <a:t>Removes the first element.</a:t>
            </a:r>
          </a:p>
          <a:p>
            <a:pPr marL="457200" indent="-457200">
              <a:buFont typeface="+mj-lt"/>
              <a:buAutoNum type="arabicPeriod"/>
            </a:pPr>
            <a:r>
              <a:rPr lang="en-US" sz="2000" dirty="0">
                <a:solidFill>
                  <a:srgbClr val="002060"/>
                </a:solidFill>
              </a:rPr>
              <a:t>Unshift(): </a:t>
            </a:r>
            <a:r>
              <a:rPr lang="en-US" sz="2000" dirty="0"/>
              <a:t>Adds one or more elements to the beginning.</a:t>
            </a:r>
          </a:p>
          <a:p>
            <a:pPr marL="0" indent="0" algn="ctr">
              <a:buNone/>
            </a:pPr>
            <a:r>
              <a:rPr lang="en-US" sz="2000" b="1" u="sng" dirty="0">
                <a:solidFill>
                  <a:srgbClr val="002060"/>
                </a:solidFill>
              </a:rPr>
              <a:t>METHODS OF STRING</a:t>
            </a:r>
          </a:p>
          <a:p>
            <a:pPr marL="342900" indent="-342900">
              <a:buFont typeface="+mj-lt"/>
              <a:buAutoNum type="arabicPeriod"/>
            </a:pPr>
            <a:r>
              <a:rPr lang="en-US" sz="2000" dirty="0" err="1">
                <a:solidFill>
                  <a:srgbClr val="002060"/>
                </a:solidFill>
              </a:rPr>
              <a:t>charAt</a:t>
            </a:r>
            <a:r>
              <a:rPr lang="en-US" sz="2000" dirty="0">
                <a:solidFill>
                  <a:srgbClr val="002060"/>
                </a:solidFill>
              </a:rPr>
              <a:t>(index) : </a:t>
            </a:r>
            <a:r>
              <a:rPr lang="en-US" sz="1600" dirty="0"/>
              <a:t>Returns the character at the specified index.</a:t>
            </a:r>
          </a:p>
          <a:p>
            <a:pPr marL="342900" indent="-342900">
              <a:buFont typeface="+mj-lt"/>
              <a:buAutoNum type="arabicPeriod"/>
            </a:pPr>
            <a:r>
              <a:rPr lang="en-US" sz="2000" dirty="0" err="1">
                <a:solidFill>
                  <a:srgbClr val="002060"/>
                </a:solidFill>
              </a:rPr>
              <a:t>charCodeAt</a:t>
            </a:r>
            <a:r>
              <a:rPr lang="en-US" sz="2000" dirty="0">
                <a:solidFill>
                  <a:srgbClr val="002060"/>
                </a:solidFill>
              </a:rPr>
              <a:t>(index) : </a:t>
            </a:r>
            <a:r>
              <a:rPr lang="en-US" sz="1600" dirty="0"/>
              <a:t>Returns the Unicode of the character at the specified index.</a:t>
            </a:r>
          </a:p>
          <a:p>
            <a:pPr marL="342900" indent="-342900">
              <a:buFont typeface="+mj-lt"/>
              <a:buAutoNum type="arabicPeriod"/>
            </a:pPr>
            <a:r>
              <a:rPr lang="en-US" sz="2000" dirty="0">
                <a:solidFill>
                  <a:srgbClr val="002060"/>
                </a:solidFill>
              </a:rPr>
              <a:t>replace(</a:t>
            </a:r>
            <a:r>
              <a:rPr lang="en-US" sz="2000" dirty="0" err="1">
                <a:solidFill>
                  <a:srgbClr val="002060"/>
                </a:solidFill>
              </a:rPr>
              <a:t>searchValue</a:t>
            </a:r>
            <a:r>
              <a:rPr lang="en-US" sz="2000" dirty="0">
                <a:solidFill>
                  <a:srgbClr val="002060"/>
                </a:solidFill>
              </a:rPr>
              <a:t>, </a:t>
            </a:r>
            <a:r>
              <a:rPr lang="en-US" sz="2000" dirty="0" err="1">
                <a:solidFill>
                  <a:srgbClr val="002060"/>
                </a:solidFill>
              </a:rPr>
              <a:t>newValue</a:t>
            </a:r>
            <a:r>
              <a:rPr lang="en-US" sz="2000" dirty="0">
                <a:solidFill>
                  <a:srgbClr val="002060"/>
                </a:solidFill>
              </a:rPr>
              <a:t>) :</a:t>
            </a:r>
            <a:r>
              <a:rPr lang="en-US" sz="1600" dirty="0"/>
              <a:t>Replaces the first occurrence of a specified value with a new value. And so on ..</a:t>
            </a:r>
          </a:p>
        </p:txBody>
      </p:sp>
    </p:spTree>
    <p:extLst>
      <p:ext uri="{BB962C8B-B14F-4D97-AF65-F5344CB8AC3E}">
        <p14:creationId xmlns:p14="http://schemas.microsoft.com/office/powerpoint/2010/main" val="8494004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A7EE-4BB7-BFE0-C58C-6804C8C6E76C}"/>
              </a:ext>
            </a:extLst>
          </p:cNvPr>
          <p:cNvSpPr>
            <a:spLocks noGrp="1"/>
          </p:cNvSpPr>
          <p:nvPr>
            <p:ph type="title"/>
          </p:nvPr>
        </p:nvSpPr>
        <p:spPr>
          <a:xfrm>
            <a:off x="1907704" y="365127"/>
            <a:ext cx="5328592" cy="831626"/>
          </a:xfrm>
        </p:spPr>
        <p:txBody>
          <a:bodyPr>
            <a:normAutofit/>
          </a:bodyPr>
          <a:lstStyle/>
          <a:p>
            <a:pPr algn="ctr"/>
            <a:r>
              <a:rPr lang="en-US" sz="4000" b="1" u="sng" dirty="0">
                <a:solidFill>
                  <a:srgbClr val="7030A0"/>
                </a:solidFill>
              </a:rPr>
              <a:t>OBJECTS IN JAVASCRIPT</a:t>
            </a:r>
          </a:p>
        </p:txBody>
      </p:sp>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1196753"/>
            <a:ext cx="7886700" cy="5544615"/>
          </a:xfrm>
        </p:spPr>
        <p:txBody>
          <a:bodyPr>
            <a:normAutofit fontScale="92500" lnSpcReduction="10000"/>
          </a:bodyPr>
          <a:lstStyle/>
          <a:p>
            <a:r>
              <a:rPr lang="en-US" sz="2000" dirty="0"/>
              <a:t>An object is a data structure that allows you to store collections of data and more complex entities. Objects are essential for organizing and managing data in a meaningful way.</a:t>
            </a:r>
          </a:p>
          <a:p>
            <a:pPr marL="0" indent="0" algn="ctr">
              <a:buNone/>
            </a:pPr>
            <a:r>
              <a:rPr lang="en-US" sz="2000" b="1" u="sng" dirty="0">
                <a:solidFill>
                  <a:srgbClr val="7030A0"/>
                </a:solidFill>
              </a:rPr>
              <a:t>Objects can be created by 3 ways :</a:t>
            </a:r>
          </a:p>
          <a:p>
            <a:pPr marL="0" indent="0">
              <a:buNone/>
            </a:pPr>
            <a:endParaRPr lang="en-US" sz="2000" b="1" u="sng" dirty="0">
              <a:solidFill>
                <a:srgbClr val="7030A0"/>
              </a:solidFill>
            </a:endParaRPr>
          </a:p>
          <a:p>
            <a:pPr marL="0" indent="0">
              <a:buNone/>
            </a:pPr>
            <a:endParaRPr lang="en-US" sz="2000" b="1" u="sng" dirty="0">
              <a:solidFill>
                <a:srgbClr val="7030A0"/>
              </a:solidFill>
            </a:endParaRPr>
          </a:p>
          <a:p>
            <a:pPr marL="342900" indent="-342900">
              <a:buAutoNum type="arabicPeriod"/>
            </a:pPr>
            <a:r>
              <a:rPr lang="en-US" sz="1800" dirty="0">
                <a:ln w="0"/>
                <a:solidFill>
                  <a:schemeClr val="accent1"/>
                </a:solidFill>
                <a:effectLst>
                  <a:outerShdw blurRad="38100" dist="25400" dir="5400000" algn="ctr" rotWithShape="0">
                    <a:srgbClr val="6E747A">
                      <a:alpha val="43000"/>
                    </a:srgbClr>
                  </a:outerShdw>
                </a:effectLst>
              </a:rPr>
              <a:t>Object Literal :-&gt;  		</a:t>
            </a:r>
            <a:r>
              <a:rPr lang="en-US" sz="1800" dirty="0" err="1">
                <a:ln w="0"/>
                <a:solidFill>
                  <a:schemeClr val="accent1"/>
                </a:solidFill>
                <a:effectLst>
                  <a:outerShdw blurRad="38100" dist="25400" dir="5400000" algn="ctr" rotWithShape="0">
                    <a:srgbClr val="6E747A">
                      <a:alpha val="43000"/>
                    </a:srgbClr>
                  </a:outerShdw>
                </a:effectLst>
              </a:rPr>
              <a:t>e.g</a:t>
            </a:r>
            <a:r>
              <a:rPr lang="en-US" sz="1800" dirty="0">
                <a:ln w="0"/>
                <a:solidFill>
                  <a:schemeClr val="accent1"/>
                </a:solidFill>
                <a:effectLst>
                  <a:outerShdw blurRad="38100" dist="25400" dir="5400000" algn="ctr" rotWithShape="0">
                    <a:srgbClr val="6E747A">
                      <a:alpha val="43000"/>
                    </a:srgbClr>
                  </a:outerShdw>
                </a:effectLst>
              </a:rPr>
              <a:t>:   </a:t>
            </a:r>
            <a:r>
              <a:rPr lang="en-US" sz="1600" dirty="0"/>
              <a:t>let person = { name: 'Alice', age: 30 </a:t>
            </a:r>
          </a:p>
          <a:p>
            <a:pPr marL="342900" indent="-342900">
              <a:buFont typeface="Arial" panose="020B0604020202020204" pitchFamily="34" charset="0"/>
              <a:buAutoNum type="arabicPeriod"/>
            </a:pPr>
            <a:r>
              <a:rPr lang="en-US" sz="1800" b="0" cap="none" spc="0" dirty="0">
                <a:ln w="0"/>
                <a:solidFill>
                  <a:schemeClr val="accent1"/>
                </a:solidFill>
                <a:effectLst>
                  <a:outerShdw blurRad="38100" dist="25400" dir="5400000" algn="ctr" rotWithShape="0">
                    <a:srgbClr val="6E747A">
                      <a:alpha val="43000"/>
                    </a:srgbClr>
                  </a:outerShdw>
                </a:effectLst>
              </a:rPr>
              <a:t>Using “new </a:t>
            </a:r>
            <a:r>
              <a:rPr lang="en-US" sz="1800" dirty="0">
                <a:ln w="0"/>
                <a:solidFill>
                  <a:schemeClr val="accent1"/>
                </a:solidFill>
                <a:effectLst>
                  <a:outerShdw blurRad="38100" dist="25400" dir="5400000" algn="ctr" rotWithShape="0">
                    <a:srgbClr val="6E747A">
                      <a:alpha val="43000"/>
                    </a:srgbClr>
                  </a:outerShdw>
                </a:effectLst>
              </a:rPr>
              <a:t>Object” :-&gt; 	</a:t>
            </a:r>
            <a:r>
              <a:rPr lang="en-US" sz="1800" dirty="0" err="1">
                <a:ln w="0"/>
                <a:solidFill>
                  <a:schemeClr val="accent1"/>
                </a:solidFill>
                <a:effectLst>
                  <a:outerShdw blurRad="38100" dist="25400" dir="5400000" algn="ctr" rotWithShape="0">
                    <a:srgbClr val="6E747A">
                      <a:alpha val="43000"/>
                    </a:srgbClr>
                  </a:outerShdw>
                </a:effectLst>
              </a:rPr>
              <a:t>e.g</a:t>
            </a:r>
            <a:r>
              <a:rPr lang="en-US" sz="1800" dirty="0">
                <a:ln w="0"/>
                <a:solidFill>
                  <a:schemeClr val="accent1"/>
                </a:solidFill>
                <a:effectLst>
                  <a:outerShdw blurRad="38100" dist="25400" dir="5400000" algn="ctr" rotWithShape="0">
                    <a:srgbClr val="6E747A">
                      <a:alpha val="43000"/>
                    </a:srgbClr>
                  </a:outerShdw>
                </a:effectLst>
              </a:rPr>
              <a:t>:   </a:t>
            </a:r>
            <a:r>
              <a:rPr lang="en-US" sz="1600" dirty="0">
                <a:solidFill>
                  <a:srgbClr val="002060"/>
                </a:solidFill>
              </a:rPr>
              <a:t>let car = new Object();  </a:t>
            </a:r>
          </a:p>
          <a:p>
            <a:pPr marL="0" indent="0">
              <a:buNone/>
            </a:pPr>
            <a:r>
              <a:rPr lang="en-US" sz="1600" dirty="0">
                <a:solidFill>
                  <a:srgbClr val="002060"/>
                </a:solidFill>
              </a:rPr>
              <a:t>					</a:t>
            </a:r>
            <a:r>
              <a:rPr lang="en-US" sz="1600" dirty="0" err="1">
                <a:solidFill>
                  <a:srgbClr val="002060"/>
                </a:solidFill>
              </a:rPr>
              <a:t>car.make</a:t>
            </a:r>
            <a:r>
              <a:rPr lang="en-US" sz="1600" dirty="0">
                <a:solidFill>
                  <a:srgbClr val="002060"/>
                </a:solidFill>
              </a:rPr>
              <a:t> = 'Toyota’; </a:t>
            </a:r>
          </a:p>
          <a:p>
            <a:pPr marL="0" indent="0">
              <a:buNone/>
            </a:pPr>
            <a:r>
              <a:rPr lang="en-US" sz="1600" dirty="0">
                <a:solidFill>
                  <a:srgbClr val="002060"/>
                </a:solidFill>
              </a:rPr>
              <a:t>					</a:t>
            </a:r>
            <a:r>
              <a:rPr lang="en-US" sz="1600" dirty="0" err="1">
                <a:solidFill>
                  <a:srgbClr val="002060"/>
                </a:solidFill>
              </a:rPr>
              <a:t>car.model</a:t>
            </a:r>
            <a:r>
              <a:rPr lang="en-US" sz="1600" dirty="0">
                <a:solidFill>
                  <a:srgbClr val="002060"/>
                </a:solidFill>
              </a:rPr>
              <a:t> = 'Camry'; </a:t>
            </a:r>
            <a:r>
              <a:rPr lang="en-US" sz="1600" dirty="0" err="1">
                <a:solidFill>
                  <a:srgbClr val="002060"/>
                </a:solidFill>
              </a:rPr>
              <a:t>car.year</a:t>
            </a:r>
            <a:r>
              <a:rPr lang="en-US" sz="1600" dirty="0">
                <a:solidFill>
                  <a:srgbClr val="002060"/>
                </a:solidFill>
              </a:rPr>
              <a:t> = 2021;</a:t>
            </a:r>
          </a:p>
          <a:p>
            <a:pPr marL="0" indent="0">
              <a:buNone/>
            </a:pPr>
            <a:r>
              <a:rPr lang="en-US" sz="1800" dirty="0">
                <a:ln w="0"/>
                <a:solidFill>
                  <a:schemeClr val="accent1"/>
                </a:solidFill>
                <a:effectLst>
                  <a:outerShdw blurRad="38100" dist="25400" dir="5400000" algn="ctr" rotWithShape="0">
                    <a:srgbClr val="6E747A">
                      <a:alpha val="43000"/>
                    </a:srgbClr>
                  </a:outerShdw>
                </a:effectLst>
              </a:rPr>
              <a:t>3.    Using Constructor Functions :-&gt;   </a:t>
            </a:r>
            <a:r>
              <a:rPr lang="en-US" sz="1800" dirty="0" err="1">
                <a:ln w="0"/>
                <a:solidFill>
                  <a:schemeClr val="accent1"/>
                </a:solidFill>
                <a:effectLst>
                  <a:outerShdw blurRad="38100" dist="25400" dir="5400000" algn="ctr" rotWithShape="0">
                    <a:srgbClr val="6E747A">
                      <a:alpha val="43000"/>
                    </a:srgbClr>
                  </a:outerShdw>
                </a:effectLst>
              </a:rPr>
              <a:t>e.g</a:t>
            </a:r>
            <a:r>
              <a:rPr lang="en-US" sz="1800" dirty="0">
                <a:ln w="0"/>
                <a:solidFill>
                  <a:schemeClr val="accent1"/>
                </a:solidFill>
                <a:effectLst>
                  <a:outerShdw blurRad="38100" dist="25400" dir="5400000" algn="ctr" rotWithShape="0">
                    <a:srgbClr val="6E747A">
                      <a:alpha val="43000"/>
                    </a:srgbClr>
                  </a:outerShdw>
                </a:effectLst>
              </a:rPr>
              <a:t>:</a:t>
            </a:r>
            <a:r>
              <a:rPr lang="en-US" sz="1600" dirty="0">
                <a:ln w="0"/>
                <a:solidFill>
                  <a:schemeClr val="accent1"/>
                </a:solidFill>
                <a:effectLst>
                  <a:outerShdw blurRad="38100" dist="25400" dir="5400000" algn="ctr" rotWithShape="0">
                    <a:srgbClr val="6E747A">
                      <a:alpha val="43000"/>
                    </a:srgbClr>
                  </a:outerShdw>
                </a:effectLst>
              </a:rPr>
              <a:t> </a:t>
            </a:r>
            <a:r>
              <a:rPr lang="en-US" sz="1600" dirty="0">
                <a:solidFill>
                  <a:srgbClr val="FF0000"/>
                </a:solidFill>
              </a:rPr>
              <a:t>function Person(name, age) { </a:t>
            </a:r>
          </a:p>
          <a:p>
            <a:pPr marL="0" indent="0">
              <a:buNone/>
            </a:pPr>
            <a:r>
              <a:rPr lang="en-US" sz="1600" dirty="0">
                <a:solidFill>
                  <a:srgbClr val="FF0000"/>
                </a:solidFill>
              </a:rPr>
              <a:t>						this.name = name;	 	</a:t>
            </a:r>
          </a:p>
          <a:p>
            <a:pPr marL="0" indent="0">
              <a:buNone/>
            </a:pPr>
            <a:r>
              <a:rPr lang="en-US" sz="1600" dirty="0">
                <a:solidFill>
                  <a:srgbClr val="FF0000"/>
                </a:solidFill>
              </a:rPr>
              <a:t>						</a:t>
            </a:r>
            <a:r>
              <a:rPr lang="en-US" sz="1600" dirty="0" err="1">
                <a:solidFill>
                  <a:srgbClr val="FF0000"/>
                </a:solidFill>
              </a:rPr>
              <a:t>this.age</a:t>
            </a:r>
            <a:r>
              <a:rPr lang="en-US" sz="1600" dirty="0">
                <a:solidFill>
                  <a:srgbClr val="FF0000"/>
                </a:solidFill>
              </a:rPr>
              <a:t> = age; 	</a:t>
            </a:r>
          </a:p>
          <a:p>
            <a:pPr marL="0" indent="0">
              <a:buNone/>
            </a:pPr>
            <a:r>
              <a:rPr lang="en-US" sz="1600" dirty="0">
                <a:solidFill>
                  <a:srgbClr val="FF0000"/>
                </a:solidFill>
              </a:rPr>
              <a:t>						</a:t>
            </a:r>
            <a:r>
              <a:rPr lang="en-US" sz="1600" dirty="0" err="1">
                <a:solidFill>
                  <a:srgbClr val="FF0000"/>
                </a:solidFill>
              </a:rPr>
              <a:t>this.greet</a:t>
            </a:r>
            <a:r>
              <a:rPr lang="en-US" sz="1600" dirty="0">
                <a:solidFill>
                  <a:srgbClr val="FF0000"/>
                </a:solidFill>
              </a:rPr>
              <a:t> = function() {</a:t>
            </a:r>
          </a:p>
          <a:p>
            <a:pPr marL="0" indent="0">
              <a:buNone/>
            </a:pPr>
            <a:r>
              <a:rPr lang="en-US" sz="1600" dirty="0">
                <a:solidFill>
                  <a:srgbClr val="FF0000"/>
                </a:solidFill>
              </a:rPr>
              <a:t>						 console.log(`Hello, my name is 										${this.name}.`); }; } </a:t>
            </a:r>
          </a:p>
          <a:p>
            <a:pPr marL="0" indent="0">
              <a:buNone/>
            </a:pPr>
            <a:r>
              <a:rPr lang="en-US" sz="1600" dirty="0">
                <a:solidFill>
                  <a:srgbClr val="FF0000"/>
                </a:solidFill>
              </a:rPr>
              <a:t>		</a:t>
            </a:r>
          </a:p>
          <a:p>
            <a:pPr marL="0" indent="0">
              <a:buNone/>
            </a:pPr>
            <a:r>
              <a:rPr lang="en-US" sz="1600" dirty="0">
                <a:solidFill>
                  <a:srgbClr val="FF0000"/>
                </a:solidFill>
              </a:rPr>
              <a:t>						let person1 = new Person('Alice', 30);</a:t>
            </a:r>
            <a:endParaRPr lang="en-US" sz="1600" dirty="0">
              <a:ln w="0"/>
              <a:solidFill>
                <a:srgbClr val="FF0000"/>
              </a:solidFill>
              <a:effectLst>
                <a:outerShdw blurRad="38100" dist="25400" dir="5400000" algn="ctr" rotWithShape="0">
                  <a:srgbClr val="6E747A">
                    <a:alpha val="43000"/>
                  </a:srgbClr>
                </a:outerShdw>
              </a:effectLst>
            </a:endParaRPr>
          </a:p>
          <a:p>
            <a:pPr marL="0" indent="0">
              <a:buNone/>
            </a:pPr>
            <a:endParaRPr lang="en-US" sz="1600" dirty="0">
              <a:ln w="0"/>
              <a:solidFill>
                <a:srgbClr val="FF0000"/>
              </a:solidFill>
              <a:effectLst>
                <a:outerShdw blurRad="38100" dist="25400" dir="5400000" algn="ctr" rotWithShape="0">
                  <a:srgbClr val="6E747A">
                    <a:alpha val="43000"/>
                  </a:srgbClr>
                </a:outerShdw>
              </a:effectLst>
            </a:endParaRPr>
          </a:p>
          <a:p>
            <a:pPr marL="0" indent="0">
              <a:buNone/>
            </a:pPr>
            <a:endParaRPr lang="en-US" sz="2000" b="1" u="sng" dirty="0">
              <a:solidFill>
                <a:srgbClr val="7030A0"/>
              </a:solidFill>
            </a:endParaRPr>
          </a:p>
        </p:txBody>
      </p:sp>
      <p:cxnSp>
        <p:nvCxnSpPr>
          <p:cNvPr id="8" name="Straight Arrow Connector 7">
            <a:extLst>
              <a:ext uri="{FF2B5EF4-FFF2-40B4-BE49-F238E27FC236}">
                <a16:creationId xmlns:a16="http://schemas.microsoft.com/office/drawing/2014/main" id="{A92E0C75-B63E-2CC0-33BD-061D181500D8}"/>
              </a:ext>
            </a:extLst>
          </p:cNvPr>
          <p:cNvCxnSpPr/>
          <p:nvPr/>
        </p:nvCxnSpPr>
        <p:spPr>
          <a:xfrm flipH="1">
            <a:off x="2618197" y="2420888"/>
            <a:ext cx="72008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6F2430-4FFF-D8FD-8E1B-19C2A1ACBE98}"/>
              </a:ext>
            </a:extLst>
          </p:cNvPr>
          <p:cNvCxnSpPr>
            <a:cxnSpLocks/>
          </p:cNvCxnSpPr>
          <p:nvPr/>
        </p:nvCxnSpPr>
        <p:spPr>
          <a:xfrm>
            <a:off x="4427984" y="242088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342437-8085-BA76-E51E-05978A23A525}"/>
              </a:ext>
            </a:extLst>
          </p:cNvPr>
          <p:cNvCxnSpPr>
            <a:cxnSpLocks/>
          </p:cNvCxnSpPr>
          <p:nvPr/>
        </p:nvCxnSpPr>
        <p:spPr>
          <a:xfrm>
            <a:off x="5715422" y="2420888"/>
            <a:ext cx="656778" cy="46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4B26B03-9040-A8DA-7361-0B6523944CF9}"/>
              </a:ext>
            </a:extLst>
          </p:cNvPr>
          <p:cNvSpPr/>
          <p:nvPr/>
        </p:nvSpPr>
        <p:spPr>
          <a:xfrm>
            <a:off x="1528490" y="2780928"/>
            <a:ext cx="1712473" cy="369332"/>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 Object Literal</a:t>
            </a:r>
          </a:p>
        </p:txBody>
      </p:sp>
      <p:sp>
        <p:nvSpPr>
          <p:cNvPr id="14" name="Rectangle 13">
            <a:extLst>
              <a:ext uri="{FF2B5EF4-FFF2-40B4-BE49-F238E27FC236}">
                <a16:creationId xmlns:a16="http://schemas.microsoft.com/office/drawing/2014/main" id="{5CDEAB37-2F08-8357-0836-B3B823EB1943}"/>
              </a:ext>
            </a:extLst>
          </p:cNvPr>
          <p:cNvSpPr/>
          <p:nvPr/>
        </p:nvSpPr>
        <p:spPr>
          <a:xfrm>
            <a:off x="3397570" y="2771636"/>
            <a:ext cx="2020554" cy="369332"/>
          </a:xfrm>
          <a:prstGeom prst="rect">
            <a:avLst/>
          </a:prstGeom>
          <a:noFill/>
        </p:spPr>
        <p:txBody>
          <a:bodyPr wrap="non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Using “new </a:t>
            </a:r>
            <a:r>
              <a:rPr lang="en-US" dirty="0">
                <a:ln w="0"/>
                <a:solidFill>
                  <a:schemeClr val="accent1"/>
                </a:solidFill>
                <a:effectLst>
                  <a:outerShdw blurRad="38100" dist="25400" dir="5400000" algn="ctr" rotWithShape="0">
                    <a:srgbClr val="6E747A">
                      <a:alpha val="43000"/>
                    </a:srgbClr>
                  </a:outerShdw>
                </a:effectLst>
              </a:rPr>
              <a:t>Object”</a:t>
            </a:r>
            <a:endParaRPr lang="en-US" b="0" cap="none" spc="0" dirty="0">
              <a:ln w="0"/>
              <a:solidFill>
                <a:schemeClr val="accent1"/>
              </a:solidFill>
              <a:effectLst>
                <a:outerShdw blurRad="38100" dist="25400" dir="5400000" algn="ctr" rotWithShape="0">
                  <a:srgbClr val="6E747A">
                    <a:alpha val="43000"/>
                  </a:srgbClr>
                </a:outerShdw>
              </a:effectLst>
            </a:endParaRPr>
          </a:p>
        </p:txBody>
      </p:sp>
      <p:sp>
        <p:nvSpPr>
          <p:cNvPr id="18" name="Rectangle 17">
            <a:extLst>
              <a:ext uri="{FF2B5EF4-FFF2-40B4-BE49-F238E27FC236}">
                <a16:creationId xmlns:a16="http://schemas.microsoft.com/office/drawing/2014/main" id="{AECE3DB4-5FC7-2D23-C80D-03E8BC3D3710}"/>
              </a:ext>
            </a:extLst>
          </p:cNvPr>
          <p:cNvSpPr/>
          <p:nvPr/>
        </p:nvSpPr>
        <p:spPr>
          <a:xfrm>
            <a:off x="5517692" y="2802414"/>
            <a:ext cx="2548603" cy="338554"/>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Using Constructor Functions</a:t>
            </a:r>
          </a:p>
        </p:txBody>
      </p:sp>
    </p:spTree>
    <p:extLst>
      <p:ext uri="{BB962C8B-B14F-4D97-AF65-F5344CB8AC3E}">
        <p14:creationId xmlns:p14="http://schemas.microsoft.com/office/powerpoint/2010/main" val="15479074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alpha val="94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09C224-DC23-1E60-C926-A9A5520F700D}"/>
              </a:ext>
            </a:extLst>
          </p:cNvPr>
          <p:cNvSpPr/>
          <p:nvPr/>
        </p:nvSpPr>
        <p:spPr>
          <a:xfrm>
            <a:off x="5940151" y="6093296"/>
            <a:ext cx="2376265"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By Yadav ji</a:t>
            </a:r>
          </a:p>
        </p:txBody>
      </p:sp>
      <p:sp>
        <p:nvSpPr>
          <p:cNvPr id="7" name="Rectangle 6">
            <a:extLst>
              <a:ext uri="{FF2B5EF4-FFF2-40B4-BE49-F238E27FC236}">
                <a16:creationId xmlns:a16="http://schemas.microsoft.com/office/drawing/2014/main" id="{BAF0A9AC-873D-0DF6-433D-A05BC2BB1163}"/>
              </a:ext>
            </a:extLst>
          </p:cNvPr>
          <p:cNvSpPr/>
          <p:nvPr/>
        </p:nvSpPr>
        <p:spPr>
          <a:xfrm>
            <a:off x="611560" y="1772816"/>
            <a:ext cx="7920880" cy="2646878"/>
          </a:xfrm>
          <a:prstGeom prst="rect">
            <a:avLst/>
          </a:prstGeom>
          <a:noFill/>
        </p:spPr>
        <p:txBody>
          <a:bodyPr wrap="square" lIns="91440" tIns="45720" rIns="91440" bIns="45720">
            <a:spAutoFit/>
          </a:bodyPr>
          <a:lstStyle/>
          <a:p>
            <a:pPr algn="ctr"/>
            <a:r>
              <a:rPr lang="en-US" sz="1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t>
            </a:r>
            <a:r>
              <a:rPr lang="en-US" sz="13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a:t>
            </a:r>
            <a:r>
              <a:rPr lang="en-US" sz="11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a:t>
            </a: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t>
            </a:r>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Y</a:t>
            </a: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391951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2" nodeType="with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set>
                                      <p:cBhvr>
                                        <p:cTn id="7" dur="455" fill="hold">
                                          <p:stCondLst>
                                            <p:cond delay="0"/>
                                          </p:stCondLst>
                                        </p:cTn>
                                        <p:tgtEl>
                                          <p:spTgt spid="7"/>
                                        </p:tgtEl>
                                        <p:attrNameLst>
                                          <p:attrName>style.rotation</p:attrName>
                                        </p:attrNameLst>
                                      </p:cBhvr>
                                      <p:to>
                                        <p:strVal val="-45.0"/>
                                      </p:to>
                                    </p:set>
                                    <p:anim calcmode="lin" valueType="num">
                                      <p:cBhvr>
                                        <p:cTn id="8" dur="455" fill="hold">
                                          <p:stCondLst>
                                            <p:cond delay="45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4500"/>
                            </p:stCondLst>
                            <p:childTnLst>
                              <p:par>
                                <p:cTn id="13" presetID="23" presetClass="entr" presetSubtype="16"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548680"/>
            <a:ext cx="5400600" cy="926976"/>
          </a:xfrm>
        </p:spPr>
        <p:txBody>
          <a:bodyPr>
            <a:normAutofit/>
          </a:bodyPr>
          <a:lstStyle/>
          <a:p>
            <a:pPr algn="ctr"/>
            <a:r>
              <a:rPr lang="en-GB"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Key Features of CSS</a:t>
            </a: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67544" y="1628800"/>
            <a:ext cx="8229600" cy="4641379"/>
          </a:xfrm>
        </p:spPr>
        <p:txBody>
          <a:bodyPr>
            <a:normAutofit fontScale="85000" lnSpcReduction="20000"/>
          </a:bodyPr>
          <a:lstStyle/>
          <a:p>
            <a:pPr algn="just">
              <a:buFont typeface="Wingdings" pitchFamily="2" charset="2"/>
              <a:buChar char="q"/>
            </a:pPr>
            <a:r>
              <a:rPr lang="en-GB" b="1" u="sng" dirty="0">
                <a:solidFill>
                  <a:schemeClr val="accent6">
                    <a:lumMod val="75000"/>
                  </a:schemeClr>
                </a:solidFill>
              </a:rPr>
              <a:t>Styling</a:t>
            </a:r>
            <a:r>
              <a:rPr lang="en-GB" b="1" dirty="0"/>
              <a:t>:</a:t>
            </a:r>
            <a:r>
              <a:rPr lang="en-GB" dirty="0"/>
              <a:t> CSS defines the visual appearance of HTML elements, including colours, fonts, spacing, and layout.</a:t>
            </a:r>
          </a:p>
          <a:p>
            <a:pPr algn="just">
              <a:buNone/>
            </a:pPr>
            <a:endParaRPr lang="en-GB" dirty="0"/>
          </a:p>
          <a:p>
            <a:pPr algn="just">
              <a:buFont typeface="Wingdings" pitchFamily="2" charset="2"/>
              <a:buChar char="q"/>
            </a:pPr>
            <a:r>
              <a:rPr lang="en-GB" b="1" u="sng" dirty="0">
                <a:solidFill>
                  <a:schemeClr val="accent6">
                    <a:lumMod val="75000"/>
                  </a:schemeClr>
                </a:solidFill>
              </a:rPr>
              <a:t>Selectors</a:t>
            </a:r>
            <a:r>
              <a:rPr lang="en-GB" b="1" dirty="0"/>
              <a:t>:</a:t>
            </a:r>
            <a:r>
              <a:rPr lang="en-GB" dirty="0"/>
              <a:t> CSS uses selectors to target specific elements in an HTML document, allowing for customized styling (e.g., by element type, class, or ID).</a:t>
            </a:r>
          </a:p>
          <a:p>
            <a:pPr algn="just">
              <a:buNone/>
            </a:pPr>
            <a:endParaRPr lang="en-GB" dirty="0"/>
          </a:p>
          <a:p>
            <a:pPr algn="just">
              <a:buFont typeface="Wingdings" pitchFamily="2" charset="2"/>
              <a:buChar char="q"/>
            </a:pPr>
            <a:r>
              <a:rPr lang="en-GB" b="1" u="sng" dirty="0">
                <a:solidFill>
                  <a:schemeClr val="accent6">
                    <a:lumMod val="75000"/>
                  </a:schemeClr>
                </a:solidFill>
              </a:rPr>
              <a:t>Box Model</a:t>
            </a:r>
            <a:r>
              <a:rPr lang="en-GB" b="1" dirty="0"/>
              <a:t>:</a:t>
            </a:r>
            <a:r>
              <a:rPr lang="en-GB" dirty="0"/>
              <a:t> Every element in CSS is treated as a box, which includes content, padding, borders, and margins. This model is crucial for layout and spacing.</a:t>
            </a:r>
          </a:p>
          <a:p>
            <a:pPr algn="just">
              <a:buFont typeface="Wingdings" pitchFamily="2" charset="2"/>
              <a:buChar char="q"/>
            </a:pPr>
            <a:endParaRPr lang="en-GB" dirty="0"/>
          </a:p>
          <a:p>
            <a:pPr algn="just">
              <a:buFont typeface="Wingdings" pitchFamily="2" charset="2"/>
              <a:buChar char="q"/>
            </a:pPr>
            <a:r>
              <a:rPr lang="en-GB" b="1" u="sng" dirty="0">
                <a:solidFill>
                  <a:schemeClr val="accent6">
                    <a:lumMod val="75000"/>
                  </a:schemeClr>
                </a:solidFill>
              </a:rPr>
              <a:t>Responsive Design</a:t>
            </a:r>
            <a:r>
              <a:rPr lang="en-GB" b="1" dirty="0"/>
              <a:t>:</a:t>
            </a:r>
            <a:r>
              <a:rPr lang="en-GB" dirty="0"/>
              <a:t> CSS supports media queries, enabling styles to adapt based on device characteristics, such as screen size or resolution.</a:t>
            </a:r>
          </a:p>
          <a:p>
            <a:pPr algn="just">
              <a:buFont typeface="Wingdings" pitchFamily="2" charset="2"/>
              <a:buChar char="q"/>
            </a:pPr>
            <a:endParaRPr lang="en-GB" dirty="0"/>
          </a:p>
          <a:p>
            <a:pPr algn="just">
              <a:buFont typeface="Wingdings" pitchFamily="2" charset="2"/>
              <a:buChar char="q"/>
            </a:pPr>
            <a:r>
              <a:rPr lang="en-GB" b="1" u="sng" dirty="0">
                <a:solidFill>
                  <a:schemeClr val="accent6">
                    <a:lumMod val="75000"/>
                  </a:schemeClr>
                </a:solidFill>
              </a:rPr>
              <a:t>Flexibility</a:t>
            </a:r>
            <a:r>
              <a:rPr lang="en-GB" b="1" dirty="0"/>
              <a:t>:</a:t>
            </a:r>
            <a:r>
              <a:rPr lang="en-GB" dirty="0"/>
              <a:t> CSS allows for various layout techniques (like Flex box and Grid) and enables transitions and animations for dynamic user experiences.</a:t>
            </a:r>
          </a:p>
          <a:p>
            <a:pPr algn="just">
              <a:buFont typeface="Wingdings" pitchFamily="2" charset="2"/>
              <a:buChar char="q"/>
            </a:pPr>
            <a:endParaRPr lang="en-GB" dirty="0"/>
          </a:p>
          <a:p>
            <a:pPr algn="just">
              <a:buFont typeface="Wingdings" pitchFamily="2" charset="2"/>
              <a:buChar char="q"/>
            </a:pPr>
            <a:r>
              <a:rPr lang="en-GB" b="1" u="sng" dirty="0">
                <a:solidFill>
                  <a:schemeClr val="accent6">
                    <a:lumMod val="75000"/>
                  </a:schemeClr>
                </a:solidFill>
              </a:rPr>
              <a:t>Reusability</a:t>
            </a:r>
            <a:r>
              <a:rPr lang="en-GB" b="1" dirty="0"/>
              <a:t>:</a:t>
            </a:r>
            <a:r>
              <a:rPr lang="en-GB" dirty="0"/>
              <a:t> With features like classes and custom properties (variables), CSS promotes code reusability and maintainability.</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anim calcmode="lin" valueType="num">
                                      <p:cBhvr>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anim calcmode="lin" valueType="num">
                                      <p:cBhvr>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anim calcmode="lin" valueType="num">
                                      <p:cBhvr>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anim calcmode="lin" valueType="num">
                                      <p:cBhvr>
                                        <p:cTn id="4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05472" y="764704"/>
            <a:ext cx="3250704" cy="1082384"/>
          </a:xfrm>
        </p:spPr>
        <p:txBody>
          <a:bodyPr>
            <a:noAutofit/>
          </a:bodyPr>
          <a:lstStyle/>
          <a:p>
            <a:pPr algn="ctr"/>
            <a:r>
              <a:rPr lang="en-GB" sz="4800" b="1" cap="all" dirty="0">
                <a:ln w="9000" cmpd="sng">
                  <a:solidFill>
                    <a:schemeClr val="accent4">
                      <a:shade val="50000"/>
                      <a:satMod val="120000"/>
                    </a:schemeClr>
                  </a:solidFill>
                  <a:prstDash val="solid"/>
                </a:ln>
                <a:effectLst>
                  <a:reflection blurRad="12700" stA="28000" endPos="45000" dist="1000" dir="5400000" sy="-100000" algn="bl" rotWithShape="0"/>
                </a:effectLst>
              </a:rPr>
              <a:t>CSS Syntax</a:t>
            </a:r>
            <a:endParaRPr lang="en-US" sz="4800" b="1" cap="all"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
        <p:nvSpPr>
          <p:cNvPr id="3" name="Content Placeholder 2"/>
          <p:cNvSpPr>
            <a:spLocks noGrp="1"/>
          </p:cNvSpPr>
          <p:nvPr>
            <p:ph idx="1"/>
          </p:nvPr>
        </p:nvSpPr>
        <p:spPr>
          <a:xfrm>
            <a:off x="457200" y="2132856"/>
            <a:ext cx="8229600" cy="4191744"/>
          </a:xfrm>
        </p:spPr>
        <p:txBody>
          <a:bodyPr>
            <a:normAutofit/>
          </a:bodyPr>
          <a:lstStyle/>
          <a:p>
            <a:pPr algn="ctr">
              <a:buNone/>
            </a:pPr>
            <a:r>
              <a:rPr lang="en-GB" sz="2400" b="1" dirty="0">
                <a:solidFill>
                  <a:srgbClr val="FF0000"/>
                </a:solidFill>
              </a:rPr>
              <a:t>	Basic Structure</a:t>
            </a:r>
          </a:p>
          <a:p>
            <a:pPr>
              <a:buNone/>
            </a:pPr>
            <a:endParaRPr lang="en-GB" dirty="0"/>
          </a:p>
          <a:p>
            <a:r>
              <a:rPr lang="en-GB" dirty="0">
                <a:solidFill>
                  <a:schemeClr val="accent2"/>
                </a:solidFill>
              </a:rPr>
              <a:t>selector { property: value; } </a:t>
            </a:r>
          </a:p>
          <a:p>
            <a:endParaRPr lang="en-GB" dirty="0">
              <a:solidFill>
                <a:schemeClr val="accent2"/>
              </a:solidFill>
            </a:endParaRPr>
          </a:p>
          <a:p>
            <a:r>
              <a:rPr lang="en-GB" dirty="0"/>
              <a:t>CSS is made up of selectors and declaration blocks.</a:t>
            </a:r>
          </a:p>
          <a:p>
            <a:pPr>
              <a:buNone/>
            </a:pPr>
            <a:endParaRPr lang="en-GB" dirty="0"/>
          </a:p>
          <a:p>
            <a:r>
              <a:rPr lang="en-GB" b="1" dirty="0">
                <a:solidFill>
                  <a:srgbClr val="C00000"/>
                </a:solidFill>
              </a:rPr>
              <a:t>Selector</a:t>
            </a:r>
            <a:r>
              <a:rPr lang="en-GB" b="1" dirty="0"/>
              <a:t>:</a:t>
            </a:r>
            <a:r>
              <a:rPr lang="en-GB" dirty="0"/>
              <a:t> targets HTML elements (e.g., h1, .class, #id).</a:t>
            </a:r>
          </a:p>
          <a:p>
            <a:endParaRPr lang="en-GB" b="1" dirty="0"/>
          </a:p>
          <a:p>
            <a:r>
              <a:rPr lang="en-GB" b="1" dirty="0">
                <a:solidFill>
                  <a:srgbClr val="C00000"/>
                </a:solidFill>
              </a:rPr>
              <a:t>Declaration Block</a:t>
            </a:r>
            <a:r>
              <a:rPr lang="en-GB" b="1" dirty="0"/>
              <a:t>:</a:t>
            </a:r>
            <a:r>
              <a:rPr lang="en-GB" dirty="0"/>
              <a:t> contains properties and their values (e.g., </a:t>
            </a:r>
            <a:r>
              <a:rPr lang="en-GB" dirty="0" err="1"/>
              <a:t>color</a:t>
            </a:r>
            <a:r>
              <a:rPr lang="en-GB" dirty="0"/>
              <a:t>: blue;).</a:t>
            </a:r>
            <a:endParaRPr 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0" presetClass="entr" presetSubtype="0" decel="10000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par>
                          <p:cTn id="15" fill="hold">
                            <p:stCondLst>
                              <p:cond delay="1500"/>
                            </p:stCondLst>
                            <p:childTnLst>
                              <p:par>
                                <p:cTn id="16" presetID="50" presetClass="entr" presetSubtype="0" decel="10000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2" end="2"/>
                                            </p:txEl>
                                          </p:spTgt>
                                        </p:tgtEl>
                                      </p:cBhvr>
                                    </p:animEffect>
                                  </p:childTnLst>
                                </p:cTn>
                              </p:par>
                            </p:childTnLst>
                          </p:cTn>
                        </p:par>
                        <p:par>
                          <p:cTn id="21" fill="hold">
                            <p:stCondLst>
                              <p:cond delay="2500"/>
                            </p:stCondLst>
                            <p:childTnLst>
                              <p:par>
                                <p:cTn id="22" presetID="50" presetClass="entr" presetSubtype="0" decel="10000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4" end="4"/>
                                            </p:txEl>
                                          </p:spTgt>
                                        </p:tgtEl>
                                      </p:cBhvr>
                                    </p:animEffect>
                                  </p:childTnLst>
                                </p:cTn>
                              </p:par>
                            </p:childTnLst>
                          </p:cTn>
                        </p:par>
                        <p:par>
                          <p:cTn id="27" fill="hold">
                            <p:stCondLst>
                              <p:cond delay="3500"/>
                            </p:stCondLst>
                            <p:childTnLst>
                              <p:par>
                                <p:cTn id="28" presetID="50" presetClass="entr" presetSubtype="0" decel="10000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p:cTn id="30"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31"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2" dur="1000"/>
                                        <p:tgtEl>
                                          <p:spTgt spid="3">
                                            <p:txEl>
                                              <p:pRg st="6" end="6"/>
                                            </p:txEl>
                                          </p:spTgt>
                                        </p:tgtEl>
                                      </p:cBhvr>
                                    </p:animEffect>
                                  </p:childTnLst>
                                </p:cTn>
                              </p:par>
                            </p:childTnLst>
                          </p:cTn>
                        </p:par>
                        <p:par>
                          <p:cTn id="33" fill="hold">
                            <p:stCondLst>
                              <p:cond delay="4500"/>
                            </p:stCondLst>
                            <p:childTnLst>
                              <p:par>
                                <p:cTn id="34" presetID="50" presetClass="entr" presetSubtype="0" decel="100000"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p:cTn id="36" dur="1000" fill="hold"/>
                                        <p:tgtEl>
                                          <p:spTgt spid="3">
                                            <p:txEl>
                                              <p:pRg st="8" end="8"/>
                                            </p:txEl>
                                          </p:spTgt>
                                        </p:tgtEl>
                                        <p:attrNameLst>
                                          <p:attrName>ppt_w</p:attrName>
                                        </p:attrNameLst>
                                      </p:cBhvr>
                                      <p:tavLst>
                                        <p:tav tm="0">
                                          <p:val>
                                            <p:strVal val="#ppt_w+.3"/>
                                          </p:val>
                                        </p:tav>
                                        <p:tav tm="100000">
                                          <p:val>
                                            <p:strVal val="#ppt_w"/>
                                          </p:val>
                                        </p:tav>
                                      </p:tavLst>
                                    </p:anim>
                                    <p:anim calcmode="lin" valueType="num">
                                      <p:cBhvr>
                                        <p:cTn id="37"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9752" y="836712"/>
            <a:ext cx="4330824" cy="794352"/>
          </a:xfrm>
        </p:spPr>
        <p:txBody>
          <a:bodyPr>
            <a:normAutofit/>
          </a:bodyPr>
          <a:lstStyle/>
          <a:p>
            <a:pPr algn="ctr"/>
            <a:r>
              <a:rPr lang="en-US" sz="4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CSS  SELECTORS</a:t>
            </a:r>
          </a:p>
        </p:txBody>
      </p:sp>
      <p:sp>
        <p:nvSpPr>
          <p:cNvPr id="3" name="Content Placeholder 2"/>
          <p:cNvSpPr>
            <a:spLocks noGrp="1"/>
          </p:cNvSpPr>
          <p:nvPr>
            <p:ph idx="1"/>
          </p:nvPr>
        </p:nvSpPr>
        <p:spPr/>
        <p:txBody>
          <a:bodyPr>
            <a:normAutofit fontScale="92500" lnSpcReduction="10000"/>
          </a:bodyPr>
          <a:lstStyle/>
          <a:p>
            <a:pPr algn="ctr">
              <a:buNone/>
            </a:pPr>
            <a:r>
              <a:rPr lang="en-US" sz="3400" b="1" u="sng" dirty="0">
                <a:solidFill>
                  <a:srgbClr val="002060"/>
                </a:solidFill>
              </a:rPr>
              <a:t>Types of Selectors</a:t>
            </a:r>
          </a:p>
          <a:p>
            <a:pPr algn="ctr">
              <a:buNone/>
            </a:pPr>
            <a:endParaRPr lang="en-US" dirty="0"/>
          </a:p>
          <a:p>
            <a:pPr lvl="1"/>
            <a:r>
              <a:rPr lang="en-GB" b="1" dirty="0">
                <a:solidFill>
                  <a:srgbClr val="C00000"/>
                </a:solidFill>
              </a:rPr>
              <a:t>Universal Selector </a:t>
            </a:r>
            <a:r>
              <a:rPr lang="en-GB" b="1" dirty="0"/>
              <a:t>: </a:t>
            </a:r>
            <a:r>
              <a:rPr lang="en-GB" dirty="0"/>
              <a:t>Targets everything or every element in the document.</a:t>
            </a:r>
            <a:endParaRPr lang="en-GB" b="1" dirty="0"/>
          </a:p>
          <a:p>
            <a:pPr lvl="1"/>
            <a:endParaRPr lang="en-US" dirty="0"/>
          </a:p>
          <a:p>
            <a:pPr lvl="1"/>
            <a:r>
              <a:rPr lang="en-US" b="1" dirty="0">
                <a:solidFill>
                  <a:srgbClr val="C00000"/>
                </a:solidFill>
              </a:rPr>
              <a:t>Element Selector</a:t>
            </a:r>
            <a:r>
              <a:rPr lang="en-US" b="1" dirty="0"/>
              <a:t>:</a:t>
            </a:r>
            <a:r>
              <a:rPr lang="en-US" dirty="0"/>
              <a:t> Targets HTML elements</a:t>
            </a:r>
          </a:p>
          <a:p>
            <a:pPr lvl="1">
              <a:buNone/>
            </a:pPr>
            <a:r>
              <a:rPr lang="en-US" dirty="0"/>
              <a:t>	(e.g., div, p).</a:t>
            </a:r>
          </a:p>
          <a:p>
            <a:pPr lvl="1"/>
            <a:endParaRPr lang="en-US" dirty="0"/>
          </a:p>
          <a:p>
            <a:pPr lvl="1"/>
            <a:r>
              <a:rPr lang="en-US" b="1" dirty="0">
                <a:solidFill>
                  <a:srgbClr val="C00000"/>
                </a:solidFill>
              </a:rPr>
              <a:t>Class Selector</a:t>
            </a:r>
            <a:r>
              <a:rPr lang="en-US" b="1" dirty="0"/>
              <a:t>:</a:t>
            </a:r>
            <a:r>
              <a:rPr lang="en-US" dirty="0"/>
              <a:t> Targets elements with a specific class </a:t>
            </a:r>
          </a:p>
          <a:p>
            <a:pPr lvl="1">
              <a:buNone/>
            </a:pPr>
            <a:r>
              <a:rPr lang="en-US" dirty="0"/>
              <a:t>	(e.g., .classname).</a:t>
            </a:r>
          </a:p>
          <a:p>
            <a:pPr lvl="1"/>
            <a:endParaRPr lang="en-US" dirty="0"/>
          </a:p>
          <a:p>
            <a:pPr lvl="1"/>
            <a:r>
              <a:rPr lang="en-US" b="1" dirty="0">
                <a:solidFill>
                  <a:srgbClr val="C00000"/>
                </a:solidFill>
              </a:rPr>
              <a:t>ID Selector</a:t>
            </a:r>
            <a:r>
              <a:rPr lang="en-US" b="1" dirty="0"/>
              <a:t>:</a:t>
            </a:r>
            <a:r>
              <a:rPr lang="en-US" dirty="0"/>
              <a:t> Targets elements with a specific ID </a:t>
            </a:r>
          </a:p>
          <a:p>
            <a:pPr lvl="1">
              <a:buNone/>
            </a:pPr>
            <a:r>
              <a:rPr lang="en-US" dirty="0"/>
              <a:t>	(e.g., #idname).</a:t>
            </a:r>
          </a:p>
          <a:p>
            <a:pPr lvl="1"/>
            <a:endParaRPr lang="en-US" dirty="0"/>
          </a:p>
          <a:p>
            <a:pPr lvl="1"/>
            <a:r>
              <a:rPr lang="en-US" b="1" dirty="0">
                <a:solidFill>
                  <a:srgbClr val="C00000"/>
                </a:solidFill>
              </a:rPr>
              <a:t>Attribute Selector</a:t>
            </a:r>
            <a:r>
              <a:rPr lang="en-US" b="1" dirty="0"/>
              <a:t>:</a:t>
            </a:r>
            <a:r>
              <a:rPr lang="en-US" dirty="0"/>
              <a:t> Targets elements with specific attributes </a:t>
            </a:r>
          </a:p>
          <a:p>
            <a:pPr lvl="1">
              <a:buNone/>
            </a:pPr>
            <a:r>
              <a:rPr lang="en-US" dirty="0"/>
              <a:t>	(e.g., [type="text"]).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050"/>
                            </p:stCondLst>
                            <p:childTnLst>
                              <p:par>
                                <p:cTn id="11" presetID="41" presetClass="entr" presetSubtype="0" fill="hold" nodeType="after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0" end="0"/>
                                            </p:txEl>
                                          </p:spTgt>
                                        </p:tgtEl>
                                      </p:cBhvr>
                                    </p:animEffect>
                                  </p:childTnLst>
                                </p:cTn>
                              </p:par>
                            </p:childTnLst>
                          </p:cTn>
                        </p:par>
                        <p:par>
                          <p:cTn id="18" fill="hold">
                            <p:stCondLst>
                              <p:cond delay="2300"/>
                            </p:stCondLst>
                            <p:childTnLst>
                              <p:par>
                                <p:cTn id="19" presetID="1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tgtEl>
                                          <p:spTgt spid="3">
                                            <p:txEl>
                                              <p:pRg st="2" end="2"/>
                                            </p:txEl>
                                          </p:spTgt>
                                        </p:tgtEl>
                                      </p:cBhvr>
                                    </p:animEffect>
                                  </p:childTnLst>
                                </p:cTn>
                              </p:par>
                            </p:childTnLst>
                          </p:cTn>
                        </p:par>
                        <p:par>
                          <p:cTn id="22" fill="hold">
                            <p:stCondLst>
                              <p:cond delay="2800"/>
                            </p:stCondLst>
                            <p:childTnLst>
                              <p:par>
                                <p:cTn id="23" presetID="12" presetClass="entr" presetSubtype="4"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lide(fromBottom)">
                                      <p:cBhvr>
                                        <p:cTn id="25" dur="500"/>
                                        <p:tgtEl>
                                          <p:spTgt spid="3">
                                            <p:txEl>
                                              <p:pRg st="4" end="4"/>
                                            </p:txEl>
                                          </p:spTgt>
                                        </p:tgtEl>
                                      </p:cBhvr>
                                    </p:animEffect>
                                  </p:childTnLst>
                                </p:cTn>
                              </p:par>
                            </p:childTnLst>
                          </p:cTn>
                        </p:par>
                        <p:par>
                          <p:cTn id="26" fill="hold">
                            <p:stCondLst>
                              <p:cond delay="3300"/>
                            </p:stCondLst>
                            <p:childTnLst>
                              <p:par>
                                <p:cTn id="27" presetID="12" presetClass="entr" presetSubtype="4"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slide(fromBottom)">
                                      <p:cBhvr>
                                        <p:cTn id="29" dur="500"/>
                                        <p:tgtEl>
                                          <p:spTgt spid="3">
                                            <p:txEl>
                                              <p:pRg st="5" end="5"/>
                                            </p:txEl>
                                          </p:spTgt>
                                        </p:tgtEl>
                                      </p:cBhvr>
                                    </p:animEffect>
                                  </p:childTnLst>
                                </p:cTn>
                              </p:par>
                            </p:childTnLst>
                          </p:cTn>
                        </p:par>
                        <p:par>
                          <p:cTn id="30" fill="hold">
                            <p:stCondLst>
                              <p:cond delay="3800"/>
                            </p:stCondLst>
                            <p:childTnLst>
                              <p:par>
                                <p:cTn id="31" presetID="12" presetClass="entr" presetSubtype="4"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slide(fromBottom)">
                                      <p:cBhvr>
                                        <p:cTn id="33" dur="500"/>
                                        <p:tgtEl>
                                          <p:spTgt spid="3">
                                            <p:txEl>
                                              <p:pRg st="7" end="7"/>
                                            </p:txEl>
                                          </p:spTgt>
                                        </p:tgtEl>
                                      </p:cBhvr>
                                    </p:animEffect>
                                  </p:childTnLst>
                                </p:cTn>
                              </p:par>
                            </p:childTnLst>
                          </p:cTn>
                        </p:par>
                        <p:par>
                          <p:cTn id="34" fill="hold">
                            <p:stCondLst>
                              <p:cond delay="4300"/>
                            </p:stCondLst>
                            <p:childTnLst>
                              <p:par>
                                <p:cTn id="35" presetID="12" presetClass="entr" presetSubtype="4" fill="hold"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slide(fromBottom)">
                                      <p:cBhvr>
                                        <p:cTn id="37" dur="500"/>
                                        <p:tgtEl>
                                          <p:spTgt spid="3">
                                            <p:txEl>
                                              <p:pRg st="8" end="8"/>
                                            </p:txEl>
                                          </p:spTgt>
                                        </p:tgtEl>
                                      </p:cBhvr>
                                    </p:animEffect>
                                  </p:childTnLst>
                                </p:cTn>
                              </p:par>
                            </p:childTnLst>
                          </p:cTn>
                        </p:par>
                        <p:par>
                          <p:cTn id="38" fill="hold">
                            <p:stCondLst>
                              <p:cond delay="4800"/>
                            </p:stCondLst>
                            <p:childTnLst>
                              <p:par>
                                <p:cTn id="39" presetID="12" presetClass="entr" presetSubtype="4" fill="hold" nodeType="after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slide(fromBottom)">
                                      <p:cBhvr>
                                        <p:cTn id="41" dur="500"/>
                                        <p:tgtEl>
                                          <p:spTgt spid="3">
                                            <p:txEl>
                                              <p:pRg st="10" end="10"/>
                                            </p:txEl>
                                          </p:spTgt>
                                        </p:tgtEl>
                                      </p:cBhvr>
                                    </p:animEffect>
                                  </p:childTnLst>
                                </p:cTn>
                              </p:par>
                            </p:childTnLst>
                          </p:cTn>
                        </p:par>
                        <p:par>
                          <p:cTn id="42" fill="hold">
                            <p:stCondLst>
                              <p:cond delay="5300"/>
                            </p:stCondLst>
                            <p:childTnLst>
                              <p:par>
                                <p:cTn id="43" presetID="12" presetClass="entr" presetSubtype="4" fill="hold" nodeType="after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slide(fromBottom)">
                                      <p:cBhvr>
                                        <p:cTn id="45" dur="500"/>
                                        <p:tgtEl>
                                          <p:spTgt spid="3">
                                            <p:txEl>
                                              <p:pRg st="11" end="11"/>
                                            </p:txEl>
                                          </p:spTgt>
                                        </p:tgtEl>
                                      </p:cBhvr>
                                    </p:animEffect>
                                  </p:childTnLst>
                                </p:cTn>
                              </p:par>
                            </p:childTnLst>
                          </p:cTn>
                        </p:par>
                        <p:par>
                          <p:cTn id="46" fill="hold">
                            <p:stCondLst>
                              <p:cond delay="5800"/>
                            </p:stCondLst>
                            <p:childTnLst>
                              <p:par>
                                <p:cTn id="47" presetID="12" presetClass="entr" presetSubtype="4" fill="hold" nodeType="after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slide(fromBottom)">
                                      <p:cBhvr>
                                        <p:cTn id="49" dur="500"/>
                                        <p:tgtEl>
                                          <p:spTgt spid="3">
                                            <p:txEl>
                                              <p:pRg st="13" end="13"/>
                                            </p:txEl>
                                          </p:spTgt>
                                        </p:tgtEl>
                                      </p:cBhvr>
                                    </p:animEffect>
                                  </p:childTnLst>
                                </p:cTn>
                              </p:par>
                            </p:childTnLst>
                          </p:cTn>
                        </p:par>
                        <p:par>
                          <p:cTn id="50" fill="hold">
                            <p:stCondLst>
                              <p:cond delay="6300"/>
                            </p:stCondLst>
                            <p:childTnLst>
                              <p:par>
                                <p:cTn id="51" presetID="12" presetClass="entr" presetSubtype="4" fill="hold" nodeType="after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slide(fromBottom)">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7624" y="980728"/>
            <a:ext cx="7327726" cy="866360"/>
          </a:xfrm>
        </p:spPr>
        <p:txBody>
          <a:bodyPr>
            <a:norm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Responsive Design with CSS</a:t>
            </a:r>
          </a:p>
        </p:txBody>
      </p:sp>
      <p:sp>
        <p:nvSpPr>
          <p:cNvPr id="3" name="Content Placeholder 2"/>
          <p:cNvSpPr>
            <a:spLocks noGrp="1"/>
          </p:cNvSpPr>
          <p:nvPr>
            <p:ph idx="1"/>
          </p:nvPr>
        </p:nvSpPr>
        <p:spPr>
          <a:xfrm>
            <a:off x="683568" y="2636911"/>
            <a:ext cx="7831782" cy="3540051"/>
          </a:xfrm>
        </p:spPr>
        <p:txBody>
          <a:bodyPr>
            <a:normAutofit/>
          </a:bodyPr>
          <a:lstStyle/>
          <a:p>
            <a:endParaRPr lang="en-GB" b="1" dirty="0"/>
          </a:p>
          <a:p>
            <a:r>
              <a:rPr lang="en-GB" b="1" dirty="0"/>
              <a:t>Media Queries: </a:t>
            </a:r>
            <a:r>
              <a:rPr lang="en-GB" dirty="0"/>
              <a:t>Allow CSS to apply different styles based on device characteristics (screen size, resolution).</a:t>
            </a:r>
          </a:p>
          <a:p>
            <a:endParaRPr lang="en-GB" dirty="0"/>
          </a:p>
          <a:p>
            <a:r>
              <a:rPr lang="en-US" dirty="0"/>
              <a:t>Enhances user experience on mobile devices and tablets.</a:t>
            </a:r>
            <a:endParaRPr lang="en-GB" dirty="0"/>
          </a:p>
          <a:p>
            <a:r>
              <a:rPr lang="en-GB" dirty="0">
                <a:solidFill>
                  <a:schemeClr val="accent6"/>
                </a:solidFill>
              </a:rPr>
              <a:t>Example</a:t>
            </a:r>
            <a:r>
              <a:rPr lang="en-GB" dirty="0"/>
              <a:t>:-	</a:t>
            </a:r>
            <a:r>
              <a:rPr lang="en-GB" dirty="0">
                <a:solidFill>
                  <a:srgbClr val="C00000"/>
                </a:solidFill>
              </a:rPr>
              <a:t> @media (max-width: 600px) {</a:t>
            </a:r>
          </a:p>
          <a:p>
            <a:pPr>
              <a:buNone/>
            </a:pPr>
            <a:r>
              <a:rPr lang="en-GB" dirty="0">
                <a:solidFill>
                  <a:srgbClr val="C00000"/>
                </a:solidFill>
              </a:rPr>
              <a:t>		 	body {</a:t>
            </a:r>
          </a:p>
          <a:p>
            <a:pPr>
              <a:buNone/>
            </a:pPr>
            <a:r>
              <a:rPr lang="en-GB" dirty="0">
                <a:solidFill>
                  <a:srgbClr val="C00000"/>
                </a:solidFill>
              </a:rPr>
              <a:t>				background-</a:t>
            </a:r>
            <a:r>
              <a:rPr lang="en-GB" dirty="0" err="1">
                <a:solidFill>
                  <a:srgbClr val="C00000"/>
                </a:solidFill>
              </a:rPr>
              <a:t>color</a:t>
            </a:r>
            <a:r>
              <a:rPr lang="en-GB" dirty="0">
                <a:solidFill>
                  <a:srgbClr val="C00000"/>
                </a:solidFill>
              </a:rPr>
              <a:t>: </a:t>
            </a:r>
            <a:r>
              <a:rPr lang="en-GB" dirty="0" err="1">
                <a:solidFill>
                  <a:srgbClr val="C00000"/>
                </a:solidFill>
              </a:rPr>
              <a:t>lightblue</a:t>
            </a:r>
            <a:r>
              <a:rPr lang="en-GB" dirty="0">
                <a:solidFill>
                  <a:srgbClr val="C00000"/>
                </a:solidFill>
              </a:rPr>
              <a:t>; }}</a:t>
            </a:r>
          </a:p>
          <a:p>
            <a:pPr>
              <a:buNone/>
            </a:pPr>
            <a:endParaRPr lang="en-US" dirty="0"/>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par>
                          <p:cTn id="7" fill="hold">
                            <p:stCondLst>
                              <p:cond delay="940"/>
                            </p:stCondLst>
                            <p:childTnLst>
                              <p:par>
                                <p:cTn id="8" presetID="10"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par>
                          <p:cTn id="11" fill="hold">
                            <p:stCondLst>
                              <p:cond delay="1940"/>
                            </p:stCondLst>
                            <p:childTnLst>
                              <p:par>
                                <p:cTn id="12" presetID="10" presetClass="entr" presetSubtype="0" fill="hold" grpId="0"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childTnLst>
                                </p:cTn>
                              </p:par>
                            </p:childTnLst>
                          </p:cTn>
                        </p:par>
                        <p:par>
                          <p:cTn id="15" fill="hold">
                            <p:stCondLst>
                              <p:cond delay="2940"/>
                            </p:stCondLst>
                            <p:childTnLst>
                              <p:par>
                                <p:cTn id="16" presetID="10" presetClass="entr" presetSubtype="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childTnLst>
                          </p:cTn>
                        </p:par>
                        <p:par>
                          <p:cTn id="19" fill="hold">
                            <p:stCondLst>
                              <p:cond delay="3940"/>
                            </p:stCondLst>
                            <p:childTnLst>
                              <p:par>
                                <p:cTn id="20" presetID="10" presetClass="entr" presetSubtype="0" fill="hold" grpId="0"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par>
                          <p:cTn id="23" fill="hold">
                            <p:stCondLst>
                              <p:cond delay="4940"/>
                            </p:stCondLst>
                            <p:childTnLst>
                              <p:par>
                                <p:cTn id="24" presetID="10" presetClass="entr" presetSubtype="0" fill="hold" grpId="0" nodeType="after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847967-3A90-9B59-B393-79C16A155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3" y="0"/>
            <a:ext cx="9147553" cy="6858001"/>
          </a:xfrm>
          <a:prstGeom prst="rect">
            <a:avLst/>
          </a:prstGeom>
        </p:spPr>
      </p:pic>
      <p:sp>
        <p:nvSpPr>
          <p:cNvPr id="2" name="Title 1">
            <a:extLst>
              <a:ext uri="{FF2B5EF4-FFF2-40B4-BE49-F238E27FC236}">
                <a16:creationId xmlns:a16="http://schemas.microsoft.com/office/drawing/2014/main" id="{B59EF3B4-7A4E-83C8-242F-D55247284B7F}"/>
              </a:ext>
            </a:extLst>
          </p:cNvPr>
          <p:cNvSpPr>
            <a:spLocks noGrp="1"/>
          </p:cNvSpPr>
          <p:nvPr>
            <p:ph type="title"/>
          </p:nvPr>
        </p:nvSpPr>
        <p:spPr>
          <a:xfrm>
            <a:off x="539552" y="836712"/>
            <a:ext cx="7992887" cy="1296144"/>
          </a:xfrm>
        </p:spPr>
        <p:txBody>
          <a:bodyPr>
            <a:normAutofit/>
          </a:bodyPr>
          <a:lstStyle/>
          <a:p>
            <a:pPr algn="ctr"/>
            <a:r>
              <a:rPr lang="en-US" sz="6600" b="1" dirty="0">
                <a:ln w="22225">
                  <a:solidFill>
                    <a:schemeClr val="accent2"/>
                  </a:solidFill>
                  <a:prstDash val="solid"/>
                </a:ln>
                <a:solidFill>
                  <a:schemeClr val="accent2">
                    <a:lumMod val="40000"/>
                    <a:lumOff val="60000"/>
                  </a:schemeClr>
                </a:solidFill>
              </a:rPr>
              <a:t>WELCOME TO</a:t>
            </a:r>
          </a:p>
        </p:txBody>
      </p:sp>
    </p:spTree>
    <p:extLst>
      <p:ext uri="{BB962C8B-B14F-4D97-AF65-F5344CB8AC3E}">
        <p14:creationId xmlns:p14="http://schemas.microsoft.com/office/powerpoint/2010/main" val="4080080400"/>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7650"/>
          </a:xfrm>
        </p:spPr>
        <p:txBody>
          <a:bodyPr>
            <a:norm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JavaScript?</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11" name="Content Placeholder 10"/>
          <p:cNvSpPr>
            <a:spLocks noGrp="1"/>
          </p:cNvSpPr>
          <p:nvPr>
            <p:ph idx="1"/>
          </p:nvPr>
        </p:nvSpPr>
        <p:spPr>
          <a:xfrm>
            <a:off x="628650" y="1412776"/>
            <a:ext cx="8263830" cy="4764187"/>
          </a:xfrm>
        </p:spPr>
        <p:txBody>
          <a:bodyPr>
            <a:normAutofit/>
          </a:bodyPr>
          <a:lstStyle/>
          <a:p>
            <a:pPr>
              <a:lnSpc>
                <a:spcPct val="150000"/>
              </a:lnSpc>
            </a:pPr>
            <a:r>
              <a:rPr kumimoji="0" lang="en-US" altLang="en-US" sz="24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Definition: </a:t>
            </a:r>
            <a:r>
              <a:rPr kumimoji="0" lang="en-US" altLang="en-US" sz="2000"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JavaScript is a high-level, dynamic, untyped, and interpreted programming language.</a:t>
            </a:r>
          </a:p>
          <a:p>
            <a:pPr>
              <a:lnSpc>
                <a:spcPct val="150000"/>
              </a:lnSpc>
            </a:pPr>
            <a:r>
              <a:rPr kumimoji="0" lang="en-US" altLang="en-US" sz="20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Use Cases: </a:t>
            </a:r>
            <a:r>
              <a:rPr kumimoji="0" lang="en-US" altLang="en-US" sz="2000"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Primarily used for client-side web development, but also on</a:t>
            </a:r>
            <a:r>
              <a:rPr lang="en-US" altLang="en-US" sz="2000" dirty="0">
                <a:ln w="0"/>
                <a:effectLst>
                  <a:outerShdw blurRad="38100" dist="19050" dir="2700000" algn="tl" rotWithShape="0">
                    <a:schemeClr val="dk1">
                      <a:alpha val="40000"/>
                    </a:schemeClr>
                  </a:outerShdw>
                </a:effectLst>
                <a:latin typeface="Arial" panose="020B0604020202020204" pitchFamily="34" charset="0"/>
              </a:rPr>
              <a:t> </a:t>
            </a:r>
            <a:r>
              <a:rPr kumimoji="0" lang="en-US" altLang="en-US" sz="2000"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the server side (e.g., Node.js). </a:t>
            </a:r>
            <a:endParaRPr lang="en-US" sz="2000" b="0" cap="none" spc="0" dirty="0">
              <a:ln w="0"/>
              <a:effectLst>
                <a:reflection blurRad="6350" stA="53000" endA="300" endPos="35500" dir="5400000" sy="-90000" algn="bl" rotWithShape="0"/>
              </a:effectLst>
            </a:endParaRPr>
          </a:p>
          <a:p>
            <a:pPr>
              <a:lnSpc>
                <a:spcPct val="150000"/>
              </a:lnSpc>
            </a:pPr>
            <a:endParaRPr lang="en-US" sz="2000" cap="none" spc="0" dirty="0">
              <a:ln w="0"/>
              <a:effectLst>
                <a:reflection blurRad="6350" stA="53000" endA="300" endPos="35500" dir="5400000" sy="-90000" algn="bl" rotWithShape="0"/>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Creation: </a:t>
            </a:r>
            <a:r>
              <a:rPr kumimoji="0" lang="en-US" altLang="en-US" sz="2000" b="0" i="0" u="none" strike="noStrike" cap="none" normalizeH="0" baseline="0" dirty="0">
                <a:ln>
                  <a:noFill/>
                </a:ln>
                <a:solidFill>
                  <a:schemeClr val="tx1"/>
                </a:solidFill>
                <a:effectLst/>
                <a:latin typeface="Arial" panose="020B0604020202020204" pitchFamily="34" charset="0"/>
              </a:rPr>
              <a:t>Developed by </a:t>
            </a:r>
            <a:r>
              <a:rPr kumimoji="0" lang="en-US" altLang="en-US" sz="2000" b="0" i="1" u="none" strike="noStrike" cap="none" normalizeH="0" baseline="0" dirty="0">
                <a:ln>
                  <a:noFill/>
                </a:ln>
                <a:solidFill>
                  <a:schemeClr val="tx1"/>
                </a:solidFill>
                <a:effectLst/>
                <a:latin typeface="Arial" panose="020B0604020202020204" pitchFamily="34" charset="0"/>
              </a:rPr>
              <a:t>Brendan </a:t>
            </a:r>
            <a:r>
              <a:rPr kumimoji="0" lang="en-US" altLang="en-US" sz="2000" b="0" i="1" u="none" strike="noStrike" cap="none" normalizeH="0" baseline="0" dirty="0" err="1">
                <a:ln>
                  <a:noFill/>
                </a:ln>
                <a:solidFill>
                  <a:schemeClr val="tx1"/>
                </a:solidFill>
                <a:effectLst/>
                <a:latin typeface="Arial" panose="020B0604020202020204" pitchFamily="34" charset="0"/>
              </a:rPr>
              <a:t>Eich</a:t>
            </a:r>
            <a:r>
              <a:rPr kumimoji="0" lang="en-US" altLang="en-US" sz="2000" b="0" i="1"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in 1995.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Evolution:</a:t>
            </a:r>
            <a:r>
              <a:rPr lang="en-US" altLang="en-US" sz="20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Originally named </a:t>
            </a:r>
            <a:r>
              <a:rPr kumimoji="0" lang="en-US" altLang="en-US" sz="2000" b="0" i="1" u="none" strike="noStrike" cap="none" normalizeH="0" baseline="0" dirty="0">
                <a:ln>
                  <a:noFill/>
                </a:ln>
                <a:solidFill>
                  <a:schemeClr val="tx1"/>
                </a:solidFill>
                <a:effectLst/>
                <a:latin typeface="Arial" panose="020B0604020202020204" pitchFamily="34" charset="0"/>
              </a:rPr>
              <a:t>Mocha</a:t>
            </a:r>
            <a:r>
              <a:rPr kumimoji="0" lang="en-US" altLang="en-US" sz="2000" b="0" i="0" u="none" strike="noStrike" cap="none" normalizeH="0" baseline="0" dirty="0">
                <a:ln>
                  <a:noFill/>
                </a:ln>
                <a:solidFill>
                  <a:schemeClr val="tx1"/>
                </a:solidFill>
                <a:effectLst/>
                <a:latin typeface="Arial" panose="020B0604020202020204" pitchFamily="34" charset="0"/>
              </a:rPr>
              <a:t>, then </a:t>
            </a:r>
            <a:r>
              <a:rPr kumimoji="0" lang="en-US" altLang="en-US" sz="2000" b="0" i="1" u="none" strike="noStrike" cap="none" normalizeH="0" baseline="0" dirty="0">
                <a:ln>
                  <a:noFill/>
                </a:ln>
                <a:solidFill>
                  <a:schemeClr val="tx1"/>
                </a:solidFill>
                <a:effectLst/>
                <a:latin typeface="Arial" panose="020B0604020202020204" pitchFamily="34" charset="0"/>
              </a:rPr>
              <a:t>Live Script</a:t>
            </a:r>
            <a:r>
              <a:rPr kumimoji="0" lang="en-US" altLang="en-US" sz="2000" b="0" i="0" u="none" strike="noStrike" cap="none" normalizeH="0" baseline="0" dirty="0">
                <a:ln>
                  <a:noFill/>
                </a:ln>
                <a:solidFill>
                  <a:schemeClr val="tx1"/>
                </a:solidFill>
                <a:effectLst/>
                <a:latin typeface="Arial" panose="020B0604020202020204" pitchFamily="34" charset="0"/>
              </a:rPr>
              <a:t>, and finally 	</a:t>
            </a:r>
            <a:r>
              <a:rPr kumimoji="0" lang="en-US" altLang="en-US" sz="2000" b="0" i="1" u="none" strike="noStrike" cap="none" normalizeH="0" baseline="0" dirty="0">
                <a:ln>
                  <a:noFill/>
                </a:ln>
                <a:solidFill>
                  <a:schemeClr val="tx1"/>
                </a:solidFill>
                <a:effectLst/>
                <a:latin typeface="Arial" panose="020B0604020202020204" pitchFamily="34" charset="0"/>
              </a:rPr>
              <a:t>JavaScript.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ECMAScript</a:t>
            </a:r>
            <a:r>
              <a:rPr kumimoji="0" lang="en-US" altLang="en-US" sz="2000" b="0" i="0" u="none" strike="noStrike" cap="none" normalizeH="0" baseline="0" dirty="0">
                <a:ln>
                  <a:noFill/>
                </a:ln>
                <a:solidFill>
                  <a:schemeClr val="tx1"/>
                </a:solidFill>
                <a:effectLst/>
                <a:latin typeface="Arial" panose="020B0604020202020204" pitchFamily="34" charset="0"/>
              </a:rPr>
              <a:t> standardization started in 1997.</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750"/>
                                        <p:tgtEl>
                                          <p:spTgt spid="11">
                                            <p:txEl>
                                              <p:pRg st="0" end="0"/>
                                            </p:txEl>
                                          </p:spTgt>
                                        </p:tgtEl>
                                      </p:cBhvr>
                                    </p:animEffect>
                                    <p:anim calcmode="lin" valueType="num">
                                      <p:cBhvr>
                                        <p:cTn id="14"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nodeType="after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750"/>
                                        <p:tgtEl>
                                          <p:spTgt spid="11">
                                            <p:txEl>
                                              <p:pRg st="1" end="1"/>
                                            </p:txEl>
                                          </p:spTgt>
                                        </p:tgtEl>
                                      </p:cBhvr>
                                    </p:animEffect>
                                    <p:anim calcmode="lin" valueType="num">
                                      <p:cBhvr>
                                        <p:cTn id="20" dur="7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fade">
                                      <p:cBhvr>
                                        <p:cTn id="25" dur="750"/>
                                        <p:tgtEl>
                                          <p:spTgt spid="11">
                                            <p:txEl>
                                              <p:pRg st="3" end="3"/>
                                            </p:txEl>
                                          </p:spTgt>
                                        </p:tgtEl>
                                      </p:cBhvr>
                                    </p:animEffect>
                                    <p:anim calcmode="lin" valueType="num">
                                      <p:cBhvr>
                                        <p:cTn id="26" dur="75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nodeType="after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fade">
                                      <p:cBhvr>
                                        <p:cTn id="31" dur="750"/>
                                        <p:tgtEl>
                                          <p:spTgt spid="11">
                                            <p:txEl>
                                              <p:pRg st="5" end="5"/>
                                            </p:txEl>
                                          </p:spTgt>
                                        </p:tgtEl>
                                      </p:cBhvr>
                                    </p:animEffect>
                                    <p:anim calcmode="lin" valueType="num">
                                      <p:cBhvr>
                                        <p:cTn id="32" dur="75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3" dur="75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Effect transition="in" filter="fade">
                                      <p:cBhvr>
                                        <p:cTn id="37" dur="750"/>
                                        <p:tgtEl>
                                          <p:spTgt spid="11">
                                            <p:txEl>
                                              <p:pRg st="7" end="7"/>
                                            </p:txEl>
                                          </p:spTgt>
                                        </p:tgtEl>
                                      </p:cBhvr>
                                    </p:animEffect>
                                    <p:anim calcmode="lin" valueType="num">
                                      <p:cBhvr>
                                        <p:cTn id="38" dur="75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9" dur="75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2B18-23DE-0A35-3BF0-EC29ACCEAE9B}"/>
              </a:ext>
            </a:extLst>
          </p:cNvPr>
          <p:cNvSpPr>
            <a:spLocks noGrp="1"/>
          </p:cNvSpPr>
          <p:nvPr>
            <p:ph type="title"/>
          </p:nvPr>
        </p:nvSpPr>
        <p:spPr/>
        <p:txBody>
          <a:bodyPr>
            <a:normAutofit/>
          </a:bodyPr>
          <a:lstStyle/>
          <a:p>
            <a:pPr algn="ctr"/>
            <a:r>
              <a:rPr lang="en-US" sz="4800" b="1" dirty="0">
                <a:ln w="13462">
                  <a:solidFill>
                    <a:schemeClr val="bg1"/>
                  </a:solidFill>
                  <a:prstDash val="solid"/>
                </a:ln>
                <a:effectLst>
                  <a:outerShdw dist="38100" dir="2700000" algn="bl" rotWithShape="0">
                    <a:schemeClr val="accent5"/>
                  </a:outerShdw>
                </a:effectLst>
              </a:rPr>
              <a:t>How JavaScript Works ?</a:t>
            </a:r>
            <a:endParaRPr lang="en-US" sz="4400" dirty="0"/>
          </a:p>
        </p:txBody>
      </p:sp>
      <p:sp>
        <p:nvSpPr>
          <p:cNvPr id="3" name="Content Placeholder 2">
            <a:extLst>
              <a:ext uri="{FF2B5EF4-FFF2-40B4-BE49-F238E27FC236}">
                <a16:creationId xmlns:a16="http://schemas.microsoft.com/office/drawing/2014/main" id="{7AE7CB5D-5539-1C80-3BD4-926CB8432189}"/>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Client-side vs Server-side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Client-side:</a:t>
            </a:r>
            <a:r>
              <a:rPr kumimoji="0" lang="en-US" altLang="en-US" sz="2400" b="0" i="0" u="none" strike="noStrike" cap="none" normalizeH="0" baseline="0" dirty="0">
                <a:ln>
                  <a:noFill/>
                </a:ln>
                <a:solidFill>
                  <a:schemeClr val="tx1"/>
                </a:solidFill>
                <a:effectLst/>
                <a:latin typeface="Arial" panose="020B0604020202020204" pitchFamily="34" charset="0"/>
              </a:rPr>
              <a:t> Runs in the browser; manipulates the DOM.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Server-side:</a:t>
            </a:r>
            <a:r>
              <a:rPr kumimoji="0" lang="en-US" altLang="en-US" sz="2400" b="0" i="0" u="none" strike="noStrike" cap="none" normalizeH="0" baseline="0" dirty="0">
                <a:ln>
                  <a:noFill/>
                </a:ln>
                <a:solidFill>
                  <a:schemeClr val="tx1"/>
                </a:solidFill>
                <a:effectLst/>
                <a:latin typeface="Arial" panose="020B0604020202020204" pitchFamily="34" charset="0"/>
              </a:rPr>
              <a:t> Runs on the server; handles database operations,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Execution:</a:t>
            </a:r>
            <a:r>
              <a:rPr kumimoji="0" lang="en-US" altLang="en-US" sz="2400" b="0" i="0" u="none" strike="noStrike" cap="none" normalizeH="0" baseline="0" dirty="0">
                <a:ln>
                  <a:noFill/>
                </a:ln>
                <a:solidFill>
                  <a:schemeClr val="tx1"/>
                </a:solidFill>
                <a:effectLst/>
                <a:latin typeface="Arial" panose="020B0604020202020204" pitchFamily="34" charset="0"/>
              </a:rPr>
              <a:t> Interpreted by JavaScript engines (e.g., V8 in Chrome). </a:t>
            </a:r>
          </a:p>
          <a:p>
            <a:endParaRPr lang="en-US" dirty="0"/>
          </a:p>
        </p:txBody>
      </p:sp>
    </p:spTree>
    <p:extLst>
      <p:ext uri="{BB962C8B-B14F-4D97-AF65-F5344CB8AC3E}">
        <p14:creationId xmlns:p14="http://schemas.microsoft.com/office/powerpoint/2010/main" val="710723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750"/>
                                        <p:tgtEl>
                                          <p:spTgt spid="3">
                                            <p:txEl>
                                              <p:pRg st="0" end="0"/>
                                            </p:txEl>
                                          </p:spTgt>
                                        </p:tgtEl>
                                      </p:cBhvr>
                                    </p:animEffect>
                                    <p:anim calcmode="lin" valueType="num">
                                      <p:cBhvr>
                                        <p:cTn id="1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50"/>
                                        <p:tgtEl>
                                          <p:spTgt spid="3">
                                            <p:txEl>
                                              <p:pRg st="4" end="4"/>
                                            </p:txEl>
                                          </p:spTgt>
                                        </p:tgtEl>
                                      </p:cBhvr>
                                    </p:animEffect>
                                    <p:anim calcmode="lin" valueType="num">
                                      <p:cBhvr>
                                        <p:cTn id="26"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750"/>
                                        <p:tgtEl>
                                          <p:spTgt spid="3">
                                            <p:txEl>
                                              <p:pRg st="6" end="6"/>
                                            </p:txEl>
                                          </p:spTgt>
                                        </p:tgtEl>
                                      </p:cBhvr>
                                    </p:animEffect>
                                    <p:anim calcmode="lin" valueType="num">
                                      <p:cBhvr>
                                        <p:cTn id="32"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DD98-CED1-94EB-BF7D-CF41422B510D}"/>
              </a:ext>
            </a:extLst>
          </p:cNvPr>
          <p:cNvSpPr>
            <a:spLocks noGrp="1"/>
          </p:cNvSpPr>
          <p:nvPr>
            <p:ph idx="1"/>
          </p:nvPr>
        </p:nvSpPr>
        <p:spPr>
          <a:xfrm>
            <a:off x="628650" y="188640"/>
            <a:ext cx="7886700" cy="6480720"/>
          </a:xfrm>
        </p:spPr>
        <p:txBody>
          <a:bodyPr>
            <a:normAutofit/>
          </a:bodyPr>
          <a:lstStyle/>
          <a:p>
            <a:pPr marL="0" indent="0" algn="ctr">
              <a:buNone/>
            </a:pPr>
            <a:r>
              <a:rPr lang="en-US" sz="2400" dirty="0">
                <a:solidFill>
                  <a:srgbClr val="002060"/>
                </a:solidFill>
              </a:rPr>
              <a:t>ADDING JAVASCRIPT</a:t>
            </a:r>
          </a:p>
          <a:p>
            <a:pPr marL="457200" indent="-457200">
              <a:buFont typeface="+mj-lt"/>
              <a:buAutoNum type="arabicPeriod"/>
            </a:pPr>
            <a:r>
              <a:rPr lang="en-US" sz="2400" dirty="0"/>
              <a:t>Inline </a:t>
            </a:r>
          </a:p>
          <a:p>
            <a:pPr marL="457200" indent="-457200">
              <a:buFont typeface="+mj-lt"/>
              <a:buAutoNum type="arabicPeriod"/>
            </a:pPr>
            <a:r>
              <a:rPr lang="en-US" dirty="0"/>
              <a:t>Internal</a:t>
            </a:r>
          </a:p>
          <a:p>
            <a:pPr marL="457200" indent="-457200">
              <a:buFont typeface="+mj-lt"/>
              <a:buAutoNum type="arabicPeriod"/>
            </a:pPr>
            <a:r>
              <a:rPr lang="en-US" dirty="0"/>
              <a:t>External</a:t>
            </a:r>
          </a:p>
          <a:p>
            <a:pPr marL="457200" indent="-457200">
              <a:buFont typeface="+mj-lt"/>
              <a:buAutoNum type="arabicPeriod"/>
            </a:pPr>
            <a:endParaRPr lang="en-US" dirty="0">
              <a:highlight>
                <a:srgbClr val="FFFF00"/>
              </a:highlight>
            </a:endParaRPr>
          </a:p>
          <a:p>
            <a:pPr marL="0" indent="0" algn="ctr">
              <a:buNone/>
            </a:pPr>
            <a:r>
              <a:rPr lang="en-US" sz="2800" dirty="0">
                <a:solidFill>
                  <a:srgbClr val="002060"/>
                </a:solidFill>
              </a:rPr>
              <a:t>COMMENTS</a:t>
            </a:r>
          </a:p>
          <a:p>
            <a:pPr marL="0" indent="0">
              <a:buNone/>
            </a:pPr>
            <a:r>
              <a:rPr lang="en-US" sz="2000" dirty="0"/>
              <a:t>Single Line Comment :-	//……//</a:t>
            </a:r>
          </a:p>
          <a:p>
            <a:pPr marL="0" indent="0">
              <a:buNone/>
            </a:pPr>
            <a:r>
              <a:rPr lang="en-US" sz="2000" dirty="0"/>
              <a:t>Multiple line Comments :- 	/*……*/</a:t>
            </a:r>
          </a:p>
          <a:p>
            <a:pPr marL="0" indent="0">
              <a:buNone/>
            </a:pPr>
            <a:endParaRPr lang="en-US" sz="2000" dirty="0"/>
          </a:p>
          <a:p>
            <a:pPr marL="0" indent="0" algn="ctr">
              <a:buNone/>
            </a:pPr>
            <a:r>
              <a:rPr lang="en-US" sz="2400" dirty="0">
                <a:solidFill>
                  <a:srgbClr val="002060"/>
                </a:solidFill>
              </a:rPr>
              <a:t>VARIABLES</a:t>
            </a:r>
          </a:p>
          <a:p>
            <a:r>
              <a:rPr lang="en-US" sz="2000" dirty="0">
                <a:solidFill>
                  <a:srgbClr val="002060"/>
                </a:solidFill>
              </a:rPr>
              <a:t>Var:- </a:t>
            </a:r>
            <a:r>
              <a:rPr lang="en-US" sz="2000" dirty="0"/>
              <a:t>Function-scoped or globally-scoped. If declared outside a function, it is available globally; if declared inside a function, it is only available within that function.</a:t>
            </a:r>
            <a:endParaRPr lang="en-US" sz="2000" dirty="0">
              <a:solidFill>
                <a:srgbClr val="002060"/>
              </a:solidFill>
            </a:endParaRPr>
          </a:p>
          <a:p>
            <a:r>
              <a:rPr lang="en-US" sz="2000" dirty="0">
                <a:solidFill>
                  <a:srgbClr val="002060"/>
                </a:solidFill>
              </a:rPr>
              <a:t>let:-</a:t>
            </a:r>
            <a:r>
              <a:rPr lang="en-US" sz="2000" dirty="0"/>
              <a:t>Block-scoped, meaning it is only available within the block (e.g., within { } )  where it is defined.</a:t>
            </a:r>
            <a:endParaRPr lang="en-US" sz="2000" dirty="0">
              <a:solidFill>
                <a:srgbClr val="002060"/>
              </a:solidFill>
            </a:endParaRPr>
          </a:p>
          <a:p>
            <a:r>
              <a:rPr lang="en-US" sz="2000" dirty="0">
                <a:solidFill>
                  <a:srgbClr val="002060"/>
                </a:solidFill>
              </a:rPr>
              <a:t>Const:-</a:t>
            </a:r>
            <a:r>
              <a:rPr lang="en-US" sz="2000" dirty="0"/>
              <a:t>Cannot be re-declared or updated. Must be initialized at the time of declaration.</a:t>
            </a:r>
            <a:endParaRPr lang="en-US" sz="2000" dirty="0">
              <a:solidFill>
                <a:srgbClr val="002060"/>
              </a:solidFill>
            </a:endParaRPr>
          </a:p>
        </p:txBody>
      </p:sp>
    </p:spTree>
    <p:extLst>
      <p:ext uri="{BB962C8B-B14F-4D97-AF65-F5344CB8AC3E}">
        <p14:creationId xmlns:p14="http://schemas.microsoft.com/office/powerpoint/2010/main" val="4132194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5" dur="500"/>
                                        <p:tgtEl>
                                          <p:spTgt spid="3">
                                            <p:txEl>
                                              <p:pRg st="7" end="7"/>
                                            </p:txEl>
                                          </p:spTgt>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p:cTn id="4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1" dur="500"/>
                                        <p:tgtEl>
                                          <p:spTgt spid="3">
                                            <p:txEl>
                                              <p:pRg st="9" end="9"/>
                                            </p:txEl>
                                          </p:spTgt>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p:cTn id="5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7" dur="500"/>
                                        <p:tgtEl>
                                          <p:spTgt spid="3">
                                            <p:txEl>
                                              <p:pRg st="10" end="10"/>
                                            </p:txEl>
                                          </p:spTgt>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p:cTn id="61"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3" dur="500"/>
                                        <p:tgtEl>
                                          <p:spTgt spid="3">
                                            <p:txEl>
                                              <p:pRg st="11" end="11"/>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1579</Words>
  <Application>Microsoft Office PowerPoint</Application>
  <PresentationFormat>On-screen Show (4:3)</PresentationFormat>
  <Paragraphs>194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WHAT IS CSS ?</vt:lpstr>
      <vt:lpstr>Key Features of CSS</vt:lpstr>
      <vt:lpstr>CSS Syntax</vt:lpstr>
      <vt:lpstr>CSS  SELECTORS</vt:lpstr>
      <vt:lpstr>Responsive Design with CSS</vt:lpstr>
      <vt:lpstr>WELCOME TO</vt:lpstr>
      <vt:lpstr>What is JavaScript?</vt:lpstr>
      <vt:lpstr>How JavaScript Works ?</vt:lpstr>
      <vt:lpstr>PowerPoint Presentation</vt:lpstr>
      <vt:lpstr>PowerPoint Presentation</vt:lpstr>
      <vt:lpstr>PowerPoint Presentation</vt:lpstr>
      <vt:lpstr>FUNCTION</vt:lpstr>
      <vt:lpstr>DOCUMENT OBJECT MODEL</vt:lpstr>
      <vt:lpstr>Example of DOM </vt:lpstr>
      <vt:lpstr>PowerPoint Presentation</vt:lpstr>
      <vt:lpstr>OBJECTS IN JAVASCRIPT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 ?</dc:title>
  <dc:creator>Windows User</dc:creator>
  <cp:lastModifiedBy>oxford</cp:lastModifiedBy>
  <cp:revision>10</cp:revision>
  <dcterms:created xsi:type="dcterms:W3CDTF">2024-10-15T09:37:22Z</dcterms:created>
  <dcterms:modified xsi:type="dcterms:W3CDTF">2024-10-26T06:12:38Z</dcterms:modified>
</cp:coreProperties>
</file>