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6" r:id="rId6"/>
    <p:sldId id="266" r:id="rId7"/>
    <p:sldId id="259" r:id="rId8"/>
    <p:sldId id="260" r:id="rId9"/>
    <p:sldId id="261" r:id="rId10"/>
    <p:sldId id="269" r:id="rId11"/>
    <p:sldId id="262" r:id="rId12"/>
    <p:sldId id="263" r:id="rId13"/>
    <p:sldId id="264" r:id="rId14"/>
    <p:sldId id="265" r:id="rId15"/>
  </p:sldIdLst>
  <p:sldSz cx="14630400" cy="8229600"/>
  <p:notesSz cx="8229600" cy="14630400"/>
  <p:embeddedFontLst>
    <p:embeddedFont>
      <p:font typeface="Libre Baskerville" panose="02000000000000000000" pitchFamily="34" charset="0"/>
      <p:regular r:id="rId19"/>
    </p:embeddedFont>
    <p:embeddedFont>
      <p:font typeface="Libre Baskerville" panose="02000000000000000000" pitchFamily="34" charset="-122"/>
      <p:regular r:id="rId20"/>
    </p:embeddedFont>
    <p:embeddedFont>
      <p:font typeface="Libre Baskerville" panose="02000000000000000000" pitchFamily="34" charset="-120"/>
      <p:regular r:id="rId21"/>
    </p:embeddedFont>
    <p:embeddedFont>
      <p:font typeface="Open Sans" panose="020B0606030504020204" pitchFamily="34" charset="0"/>
      <p:regular r:id="rId22"/>
    </p:embeddedFont>
    <p:embeddedFont>
      <p:font typeface="Open Sans" panose="020B0606030504020204" pitchFamily="34" charset="-122"/>
      <p:regular r:id="rId23"/>
    </p:embeddedFont>
    <p:embeddedFont>
      <p:font typeface="Open Sans" panose="020B0606030504020204" pitchFamily="34" charset="-120"/>
      <p:regular r:id="rId24"/>
    </p:embeddedFont>
    <p:embeddedFont>
      <p:font typeface="Consolas" panose="020B0609020204030204" pitchFamily="34" charset="0"/>
      <p:regular r:id="rId25"/>
    </p:embeddedFont>
    <p:embeddedFont>
      <p:font typeface="Consolas" panose="020B0609020204030204" pitchFamily="34" charset="-122"/>
      <p:regular r:id="rId26"/>
    </p:embeddedFont>
    <p:embeddedFont>
      <p:font typeface="Consolas" panose="020B0609020204030204" pitchFamily="34" charset="-12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2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" y="-3349"/>
            <a:ext cx="5486400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3997059" y="784405"/>
            <a:ext cx="6437697" cy="17012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				DRIVE SHRAP</a:t>
            </a:r>
            <a:endParaRPr lang="en-US" sz="4450" dirty="0"/>
          </a:p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716473" y="307690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Members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221769" y="354842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221769" y="3983827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indent="0" algn="l">
              <a:lnSpc>
                <a:spcPts val="2850"/>
              </a:lnSpc>
              <a:buSzPct val="100000"/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721875" y="306540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Role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6221730" y="3531870"/>
            <a:ext cx="9963150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indent="0" algn="l">
              <a:lnSpc>
                <a:spcPts val="2850"/>
              </a:lnSpc>
              <a:buSzPct val="100000"/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      Raushan kumar                               Code Implementation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6221730" y="3982720"/>
            <a:ext cx="9963150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indent="0" algn="l">
              <a:lnSpc>
                <a:spcPts val="2850"/>
              </a:lnSpc>
              <a:buSzPct val="100000"/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      Raushan kumar                              Performance Evaluation</a:t>
            </a:r>
            <a:endParaRPr lang="en-US" sz="1750" dirty="0"/>
          </a:p>
        </p:txBody>
      </p:sp>
      <p:sp>
        <p:nvSpPr>
          <p:cNvPr id="12" name="Text Box 11"/>
          <p:cNvSpPr txBox="1"/>
          <p:nvPr/>
        </p:nvSpPr>
        <p:spPr>
          <a:xfrm>
            <a:off x="6278245" y="4519295"/>
            <a:ext cx="835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Raushan kumarn                                 model trained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5640" y="995124"/>
            <a:ext cx="7804904" cy="5260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3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Results and Performance Evaluation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6075640" y="1857851"/>
            <a:ext cx="7965519" cy="55554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en-US" sz="43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95%</a:t>
            </a:r>
            <a:endParaRPr lang="en-US" sz="4350" dirty="0"/>
          </a:p>
        </p:txBody>
      </p:sp>
      <p:sp>
        <p:nvSpPr>
          <p:cNvPr id="5" name="Text 2"/>
          <p:cNvSpPr/>
          <p:nvPr/>
        </p:nvSpPr>
        <p:spPr>
          <a:xfrm>
            <a:off x="9006126" y="2623780"/>
            <a:ext cx="2104549" cy="263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Accuracy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6075640" y="2987873"/>
            <a:ext cx="7965519" cy="2693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The system achieved high accuracy in detecting drowsiness, with a success rate of over 95%.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6075640" y="3846433"/>
            <a:ext cx="7965519" cy="55554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en-US" sz="43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100ms</a:t>
            </a:r>
            <a:endParaRPr lang="en-US" sz="4350" dirty="0"/>
          </a:p>
        </p:txBody>
      </p:sp>
      <p:sp>
        <p:nvSpPr>
          <p:cNvPr id="8" name="Text 5"/>
          <p:cNvSpPr/>
          <p:nvPr/>
        </p:nvSpPr>
        <p:spPr>
          <a:xfrm>
            <a:off x="9006126" y="4612362"/>
            <a:ext cx="2104549" cy="263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Response Time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6075640" y="4976455"/>
            <a:ext cx="7965519" cy="2693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The system demonstrated quick response times, detecting drowsiness within 100 milliseconds.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6075640" y="5835015"/>
            <a:ext cx="7965519" cy="55554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en-US" sz="43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5%</a:t>
            </a:r>
            <a:endParaRPr lang="en-US" sz="4350" dirty="0"/>
          </a:p>
        </p:txBody>
      </p:sp>
      <p:sp>
        <p:nvSpPr>
          <p:cNvPr id="11" name="Text 8"/>
          <p:cNvSpPr/>
          <p:nvPr/>
        </p:nvSpPr>
        <p:spPr>
          <a:xfrm>
            <a:off x="9006126" y="6600944"/>
            <a:ext cx="2104549" cy="263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False Positives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6075640" y="6965037"/>
            <a:ext cx="7965519" cy="2693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The system exhibited a low false positive rate, ensuring minimal disruption to drivers.</a:t>
            </a:r>
            <a:endParaRPr lang="en-US" sz="1300" dirty="0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071" y="1114187"/>
            <a:ext cx="10490835" cy="6768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Challenges and Future Improvements</a:t>
            </a:r>
            <a:endParaRPr lang="en-US" sz="4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655" y="2224207"/>
            <a:ext cx="2163842" cy="159436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6092" y="3011329"/>
            <a:ext cx="120729" cy="4331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5072" y="2440781"/>
            <a:ext cx="2707481" cy="3383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Lighting Variations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5335072" y="2909054"/>
            <a:ext cx="8320683" cy="6929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Improving robustness to lighting variations for reliable performance in different environments.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172551" y="3830360"/>
            <a:ext cx="8645723" cy="15240"/>
          </a:xfrm>
          <a:prstGeom prst="roundRect">
            <a:avLst>
              <a:gd name="adj" fmla="val 213188"/>
            </a:avLst>
          </a:prstGeom>
          <a:solidFill>
            <a:srgbClr val="D0CED9"/>
          </a:solidFill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34" y="3872627"/>
            <a:ext cx="4327684" cy="159436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3113" y="4453176"/>
            <a:ext cx="166807" cy="4331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16993" y="4089202"/>
            <a:ext cx="2707481" cy="3383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Head Movements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6416993" y="4557474"/>
            <a:ext cx="7238762" cy="6929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Developing more robust tracking algorithms to handle head movements and ensure consistent eye detection.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4472" y="5478780"/>
            <a:ext cx="7563803" cy="15240"/>
          </a:xfrm>
          <a:prstGeom prst="roundRect">
            <a:avLst>
              <a:gd name="adj" fmla="val 213188"/>
            </a:avLst>
          </a:prstGeom>
          <a:solidFill>
            <a:srgbClr val="D0CED9"/>
          </a:solidFill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3" y="5521047"/>
            <a:ext cx="6491526" cy="159436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3113" y="6101596"/>
            <a:ext cx="166807" cy="4331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7498913" y="5737622"/>
            <a:ext cx="2707481" cy="3383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Integration</a:t>
            </a:r>
            <a:endParaRPr lang="en-US" sz="2100" dirty="0"/>
          </a:p>
        </p:txBody>
      </p:sp>
      <p:sp>
        <p:nvSpPr>
          <p:cNvPr id="16" name="Text 11"/>
          <p:cNvSpPr/>
          <p:nvPr/>
        </p:nvSpPr>
        <p:spPr>
          <a:xfrm>
            <a:off x="7498913" y="6205895"/>
            <a:ext cx="6156841" cy="6929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Exploring integration with other safety features, like lane departure warning systems, for enhanced driver assistance.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82083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331023"/>
            <a:ext cx="130428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This project successfully developed a real-time driver drowsiness detection system, leveraging computer vision techniques for improved road safety. The system demonstrated high accuracy, quick response times, and a low false positive rate. Future enhancements will focus on addressing existing challenges and exploring integration with other safety features for a comprehensive driver assistance system.</a:t>
            </a:r>
            <a:endParaRPr lang="en-US" sz="1750" dirty="0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AE8F3"/>
          </a:solidFill>
        </p:spPr>
      </p:sp>
      <p:sp>
        <p:nvSpPr>
          <p:cNvPr id="5" name="Text 2"/>
          <p:cNvSpPr/>
          <p:nvPr/>
        </p:nvSpPr>
        <p:spPr>
          <a:xfrm>
            <a:off x="1417439" y="276522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Drowsy Driving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255645"/>
            <a:ext cx="3041213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Drowsy driving poses a significant threat, accounting for a considerable number of accidents.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76522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AE8F3"/>
          </a:solidFill>
        </p:spPr>
      </p:sp>
      <p:sp>
        <p:nvSpPr>
          <p:cNvPr id="8" name="Text 5"/>
          <p:cNvSpPr/>
          <p:nvPr/>
        </p:nvSpPr>
        <p:spPr>
          <a:xfrm>
            <a:off x="5309116" y="276522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Prevention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255645"/>
            <a:ext cx="3041213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Our system aims to prevent accidents by detecting driver drowsiness in real-time, providing timely alerts.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5212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AE8F3"/>
          </a:solidFill>
        </p:spPr>
      </p:sp>
      <p:sp>
        <p:nvSpPr>
          <p:cNvPr id="11" name="Text 8"/>
          <p:cNvSpPr/>
          <p:nvPr/>
        </p:nvSpPr>
        <p:spPr>
          <a:xfrm>
            <a:off x="1417439" y="555212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Safety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042541"/>
            <a:ext cx="693277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This project prioritizes road safety by promoting driver alertness and reducing risks associated with fatigue.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458278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15997"/>
            <a:ext cx="7556421" cy="2903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39127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6374368"/>
            <a:ext cx="2277547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9" name="Shape 1"/>
          <p:cNvSpPr/>
          <p:nvPr/>
        </p:nvSpPr>
        <p:spPr>
          <a:xfrm>
            <a:off x="941456" y="1241549"/>
            <a:ext cx="475983" cy="433457"/>
          </a:xfrm>
          <a:prstGeom prst="roundRect">
            <a:avLst>
              <a:gd name="adj" fmla="val 8574"/>
            </a:avLst>
          </a:prstGeom>
          <a:solidFill>
            <a:srgbClr val="EAE8F3"/>
          </a:solidFill>
        </p:spPr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7132" y="1153071"/>
            <a:ext cx="4533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 Display" panose="020B0004020202020204" pitchFamily="34" charset="0"/>
              </a:rPr>
              <a:t>Problem Statement</a:t>
            </a:r>
            <a:r>
              <a:rPr lang="en-US" sz="2000" dirty="0">
                <a:latin typeface="Aptos Display" panose="020B0004020202020204" pitchFamily="34" charset="0"/>
              </a:rPr>
              <a:t>: Drowsy driving is a significant cause of road accidents, with fatigued drivers posing risks to themselves and others.</a:t>
            </a:r>
            <a:endParaRPr lang="en-IN" sz="2000" dirty="0">
              <a:latin typeface="Aptos Display" panose="020B0004020202020204" pitchFamily="34" charset="0"/>
            </a:endParaRPr>
          </a:p>
        </p:txBody>
      </p:sp>
      <p:sp>
        <p:nvSpPr>
          <p:cNvPr id="13" name="Shape 1"/>
          <p:cNvSpPr/>
          <p:nvPr/>
        </p:nvSpPr>
        <p:spPr>
          <a:xfrm>
            <a:off x="929227" y="3215997"/>
            <a:ext cx="475983" cy="433457"/>
          </a:xfrm>
          <a:prstGeom prst="roundRect">
            <a:avLst>
              <a:gd name="adj" fmla="val 8574"/>
            </a:avLst>
          </a:prstGeom>
          <a:solidFill>
            <a:srgbClr val="EAE8F3"/>
          </a:solidFill>
        </p:spPr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7966" y="3147894"/>
            <a:ext cx="45222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 Develop a real-time system to detect drowsiness and alert the user to enhance safety</a:t>
            </a:r>
            <a:endParaRPr lang="en-IN" sz="20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Box 2"/>
          <p:cNvSpPr txBox="1"/>
          <p:nvPr/>
        </p:nvSpPr>
        <p:spPr>
          <a:xfrm>
            <a:off x="7830354" y="5904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" y="-3349"/>
            <a:ext cx="5486400" cy="822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8907" y="301299"/>
            <a:ext cx="7315200" cy="752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36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Proposed Solution  Approach</a:t>
            </a:r>
            <a:endParaRPr lang="en-US" sz="3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56869" y="1955305"/>
            <a:ext cx="770723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Input Video Feed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 Capture a real-time video stream of the driver’s face.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en-US" altLang="en-US" dirty="0"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Facial Landmark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 Use pre-trained models to identify eye landmarks.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altLang="en-US" dirty="0"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altLang="en-US" dirty="0"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Eye Aspect Ratio (EAR) 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 Compute EAR to monitor eye openness.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lang="en-US" altLang="en-US" dirty="0"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lang="en-US" altLang="en-US" dirty="0"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Alert Mechanism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 If EAR &lt; 0.25 for 20 consecutive frames, trigger an alarm.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1344"/>
            <a:ext cx="817125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Algorithm: Eye Aspect Ratio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7099"/>
            <a:ext cx="333672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Eye Aspect Ratio (EAR)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8243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EAR is calculated as the ratio of the distances between certain eye landmarks, indicating eye closure.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709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Thresholding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8243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We set a threshold for EAR, below which the system triggers an alert, indicating potential drowsiness.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7099"/>
            <a:ext cx="3978116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20-Frame Consecutive Check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2573"/>
            <a:ext cx="3978116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To ensure accuracy, we implement a 20-frame consecutive check to confirm drowsiness before issuing an alert.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5682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Technology Stack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74462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53841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028831"/>
            <a:ext cx="36080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Python's versatility and rich libraries made it ideal for computer vision tasks.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1" y="174462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253841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OpenCV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028831"/>
            <a:ext cx="360818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OpenCV provided robust functionalities for image processing and video analysis.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79798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59177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dlib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082189"/>
            <a:ext cx="3608070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dlib enabled accurate face detection and landmark localization, crucial for eye tracking.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479798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42021" y="559177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SciPy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42021" y="6082189"/>
            <a:ext cx="360818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SciPy offered advanced numerical computing capabilities, essential for mathematical operations.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121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363" y="2698790"/>
            <a:ext cx="5035868" cy="5530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Code Implementation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619363" y="3517225"/>
            <a:ext cx="13391674" cy="4227433"/>
          </a:xfrm>
          <a:prstGeom prst="roundRect">
            <a:avLst>
              <a:gd name="adj" fmla="val 628"/>
            </a:avLst>
          </a:prstGeom>
          <a:solidFill>
            <a:srgbClr val="D7D6F5"/>
          </a:solidFill>
        </p:spPr>
      </p:sp>
      <p:sp>
        <p:nvSpPr>
          <p:cNvPr id="5" name="Shape 2"/>
          <p:cNvSpPr/>
          <p:nvPr/>
        </p:nvSpPr>
        <p:spPr>
          <a:xfrm>
            <a:off x="610552" y="3517225"/>
            <a:ext cx="13409295" cy="4227433"/>
          </a:xfrm>
          <a:prstGeom prst="roundRect">
            <a:avLst>
              <a:gd name="adj" fmla="val 628"/>
            </a:avLst>
          </a:prstGeom>
          <a:solidFill>
            <a:srgbClr val="D7D6F5"/>
          </a:solidFill>
        </p:spPr>
      </p:sp>
      <p:sp>
        <p:nvSpPr>
          <p:cNvPr id="6" name="Text 3"/>
          <p:cNvSpPr/>
          <p:nvPr/>
        </p:nvSpPr>
        <p:spPr>
          <a:xfrm>
            <a:off x="787479" y="3649861"/>
            <a:ext cx="13055441" cy="39621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import cv2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import dlib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import scipy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def detect_drowsiness(frame):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  # ... (Face Detection, Eye Landmark Localization)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  ear = calculate_ear(eye_landmarks)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  if ear &lt; threshold: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    consecutive_frames += 1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    if consecutive_frames &gt;= 20: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      # ... (Trigger Alert)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  else: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    consecutive_frames = 0</a:t>
            </a:r>
            <a:endParaRPr lang="en-US" sz="1350" dirty="0"/>
          </a:p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49495A"/>
                </a:solidFill>
                <a:highlight>
                  <a:srgbClr val="D7D6F5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  # ... (Return Frame with Alerts)</a:t>
            </a:r>
            <a:endParaRPr lang="en-US" sz="1350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2857"/>
            <a:ext cx="5486400" cy="8229600"/>
          </a:xfrm>
          <a:prstGeom prst="rect">
            <a:avLst/>
          </a:prstGeom>
        </p:spPr>
      </p:pic>
      <p:pic>
        <p:nvPicPr>
          <p:cNvPr id="3" name="Image 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6856" y="3908738"/>
            <a:ext cx="5486400" cy="333340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408878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89" y="283059"/>
            <a:ext cx="4712734" cy="3188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18304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Drowsiness Detection Algorithm in Action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2476024"/>
            <a:ext cx="30480" cy="5035272"/>
          </a:xfrm>
          <a:prstGeom prst="roundRect">
            <a:avLst>
              <a:gd name="adj" fmla="val 111628"/>
            </a:avLst>
          </a:prstGeom>
          <a:solidFill>
            <a:srgbClr val="D0CED9"/>
          </a:solidFill>
        </p:spPr>
      </p:sp>
      <p:sp>
        <p:nvSpPr>
          <p:cNvPr id="5" name="Shape 2"/>
          <p:cNvSpPr/>
          <p:nvPr/>
        </p:nvSpPr>
        <p:spPr>
          <a:xfrm>
            <a:off x="6845022" y="2971086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</p:spPr>
      </p:sp>
      <p:sp>
        <p:nvSpPr>
          <p:cNvPr id="6" name="Shape 3"/>
          <p:cNvSpPr/>
          <p:nvPr/>
        </p:nvSpPr>
        <p:spPr>
          <a:xfrm>
            <a:off x="6365200" y="27311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</p:sp>
      <p:sp>
        <p:nvSpPr>
          <p:cNvPr id="7" name="Text 4"/>
          <p:cNvSpPr/>
          <p:nvPr/>
        </p:nvSpPr>
        <p:spPr>
          <a:xfrm>
            <a:off x="6544389" y="2816185"/>
            <a:ext cx="151805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702838"/>
            <a:ext cx="596872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The algorithm analyzes frames from the video stream.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845022" y="401443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</p:spPr>
      </p:sp>
      <p:sp>
        <p:nvSpPr>
          <p:cNvPr id="10" name="Shape 7"/>
          <p:cNvSpPr/>
          <p:nvPr/>
        </p:nvSpPr>
        <p:spPr>
          <a:xfrm>
            <a:off x="6365200" y="377451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</p:sp>
      <p:sp>
        <p:nvSpPr>
          <p:cNvPr id="11" name="Text 8"/>
          <p:cNvSpPr/>
          <p:nvPr/>
        </p:nvSpPr>
        <p:spPr>
          <a:xfrm>
            <a:off x="6515576" y="3859530"/>
            <a:ext cx="209550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867888" y="3746183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It detects the driver's face and locates key eye landmarks.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845022" y="5420678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</p:spPr>
      </p:sp>
      <p:sp>
        <p:nvSpPr>
          <p:cNvPr id="14" name="Shape 11"/>
          <p:cNvSpPr/>
          <p:nvPr/>
        </p:nvSpPr>
        <p:spPr>
          <a:xfrm>
            <a:off x="6365200" y="518076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</p:sp>
      <p:sp>
        <p:nvSpPr>
          <p:cNvPr id="15" name="Text 12"/>
          <p:cNvSpPr/>
          <p:nvPr/>
        </p:nvSpPr>
        <p:spPr>
          <a:xfrm>
            <a:off x="6515576" y="5265777"/>
            <a:ext cx="209550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867888" y="5152430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EAR is calculated based on the distances between eye landmarks.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845022" y="6826925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0CED9"/>
          </a:solidFill>
        </p:spPr>
      </p:sp>
      <p:sp>
        <p:nvSpPr>
          <p:cNvPr id="18" name="Shape 15"/>
          <p:cNvSpPr/>
          <p:nvPr/>
        </p:nvSpPr>
        <p:spPr>
          <a:xfrm>
            <a:off x="6365200" y="658701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</p:spPr>
      </p:sp>
      <p:sp>
        <p:nvSpPr>
          <p:cNvPr id="19" name="Text 16"/>
          <p:cNvSpPr/>
          <p:nvPr/>
        </p:nvSpPr>
        <p:spPr>
          <a:xfrm>
            <a:off x="6520815" y="6672024"/>
            <a:ext cx="199072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4</a:t>
            </a:r>
            <a:endParaRPr lang="en-US" sz="2650" dirty="0"/>
          </a:p>
        </p:txBody>
      </p:sp>
      <p:sp>
        <p:nvSpPr>
          <p:cNvPr id="20" name="Text 17"/>
          <p:cNvSpPr/>
          <p:nvPr/>
        </p:nvSpPr>
        <p:spPr>
          <a:xfrm>
            <a:off x="7867888" y="6558677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anose="020B0606030504020204" pitchFamily="34" charset="0"/>
                <a:ea typeface="Open Sans" panose="020B0606030504020204" pitchFamily="34" charset="-122"/>
                <a:cs typeface="Open Sans" panose="020B0606030504020204" pitchFamily="34" charset="-120"/>
              </a:rPr>
              <a:t>If EAR falls below the threshold for 20 consecutive frames, a drowsiness alert is triggered.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3730</Words>
  <Application>WPS Writer</Application>
  <PresentationFormat>Custom</PresentationFormat>
  <Paragraphs>164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SimSun</vt:lpstr>
      <vt:lpstr>Wingdings</vt:lpstr>
      <vt:lpstr>Libre Baskerville</vt:lpstr>
      <vt:lpstr>Libre Baskerville</vt:lpstr>
      <vt:lpstr>Libre Baskerville</vt:lpstr>
      <vt:lpstr>Open Sans</vt:lpstr>
      <vt:lpstr>Open Sans</vt:lpstr>
      <vt:lpstr>Open Sans</vt:lpstr>
      <vt:lpstr>Aptos Display</vt:lpstr>
      <vt:lpstr>苹方-简</vt:lpstr>
      <vt:lpstr>Consolas</vt:lpstr>
      <vt:lpstr>Consolas</vt:lpstr>
      <vt:lpstr>Consolas</vt:lpstr>
      <vt:lpstr>Calibri</vt:lpstr>
      <vt:lpstr>Helvetica Neue</vt:lpstr>
      <vt:lpstr>Microsoft YaHei</vt:lpstr>
      <vt:lpstr>汉仪旗黑</vt:lpstr>
      <vt:lpstr>Arial Unicode MS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raushankumar</cp:lastModifiedBy>
  <cp:revision>4</cp:revision>
  <dcterms:created xsi:type="dcterms:W3CDTF">2025-03-01T03:00:58Z</dcterms:created>
  <dcterms:modified xsi:type="dcterms:W3CDTF">2025-03-01T03:00:58Z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83C93C1A8A99CAD274F44F67120E357F_43</vt:lpwstr>
  </property>
  <property fmtid="{D5CDD505-2E9C-101B-9397-08002B2CF9AE}" pid="3" name="KSOProductBuildVer">
    <vt:lpwstr>1033-6.11.0.8615</vt:lpwstr>
  </property>
</Properties>
</file>