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</p:sldIdLst>
  <p:sldSz cx="18288000" cy="10287000"/>
  <p:notesSz cx="6858000" cy="9144000"/>
  <p:embeddedFontLst>
    <p:embeddedFont>
      <p:font typeface="Knewave" panose="020B0604020202020204" charset="0"/>
      <p:regular r:id="rId16"/>
    </p:embeddedFont>
    <p:embeddedFont>
      <p:font typeface="Kollektif" panose="020B0604020202020204" charset="0"/>
      <p:regular r:id="rId17"/>
    </p:embeddedFont>
    <p:embeddedFont>
      <p:font typeface="Kollektif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53" y="6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41346" y="6951854"/>
            <a:ext cx="4178745" cy="4953254"/>
          </a:xfrm>
          <a:custGeom>
            <a:avLst/>
            <a:gdLst/>
            <a:ahLst/>
            <a:cxnLst/>
            <a:rect l="l" t="t" r="r" b="b"/>
            <a:pathLst>
              <a:path w="4178745" h="4953254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3771138">
            <a:off x="15635300" y="-1854681"/>
            <a:ext cx="4601363" cy="5454202"/>
          </a:xfrm>
          <a:custGeom>
            <a:avLst/>
            <a:gdLst/>
            <a:ahLst/>
            <a:cxnLst/>
            <a:rect l="l" t="t" r="r" b="b"/>
            <a:pathLst>
              <a:path w="4601363" h="5454202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2215717">
            <a:off x="15650436" y="6390941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2932871" y="3269364"/>
            <a:ext cx="12422259" cy="2022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44"/>
              </a:lnSpc>
            </a:pPr>
            <a:r>
              <a:rPr lang="en-US" sz="11163" spc="558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POSE AI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48545" y="5355476"/>
            <a:ext cx="11390911" cy="1104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48"/>
              </a:lnSpc>
            </a:pPr>
            <a:r>
              <a:rPr lang="en-US" sz="6391" b="1">
                <a:solidFill>
                  <a:srgbClr val="975B3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ROUND - III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703099" y="1935476"/>
            <a:ext cx="8881801" cy="258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DRAWBACKS OF MOVENET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55778" y="5328261"/>
            <a:ext cx="12576444" cy="346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Limited to 2D Pose Estimation: MoveNet only detects 2D keypoints, which limits its use in applications requiring depth or spatial understanding.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Single-Person Focus: The Lightning model is optimized for single-person detection, so it struggles where multiple people need to be tracked.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Performance on Occluded Poses: MoveNet can struggle to detect keypoints accurately when parts of the body are occluded or partially out of frame.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474A53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703099" y="1935476"/>
            <a:ext cx="8881801" cy="258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DRAWBACKS OF OPENPIFPAF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55778" y="5328261"/>
            <a:ext cx="12576444" cy="346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Slower Performance: It typically requires powerful hardware like GPUs to achieve real-time performance.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Complexity in Deployment: Deploying OpenPifPaf in production or real-time applications can be challenging compared to more lightweight models.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Overhead in Crowded Environments: The accuracy can suffer in very crowded environments.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474A53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703099" y="1935476"/>
            <a:ext cx="8881801" cy="1302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DIFFICULTIES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55778" y="4107249"/>
            <a:ext cx="12576444" cy="445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MediaPipe: Struggles with multi-person detection, limited customization options, performance issues in complex images.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MultiPose: High computational demands, difficulties with keypoint plotting in crowded scenes, and real-time performance challenges with multiple people.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MoveNet: Limited to 2D pose detection, struggles with fast movements, and difficulties in multi-person tracking.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OpenPifPaf: Complex implementation and deployment, and difficulties in handling crowded scenes efficiently.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474A53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703099" y="1935476"/>
            <a:ext cx="8881801" cy="1302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USES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55778" y="4569246"/>
            <a:ext cx="12576444" cy="247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Fitness and exercise monitoring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Sports performance analysis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AR/VR gaming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Sign language recognition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Surveillance and security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41346" y="6951854"/>
            <a:ext cx="4178745" cy="4953254"/>
          </a:xfrm>
          <a:custGeom>
            <a:avLst/>
            <a:gdLst/>
            <a:ahLst/>
            <a:cxnLst/>
            <a:rect l="l" t="t" r="r" b="b"/>
            <a:pathLst>
              <a:path w="4178745" h="4953254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3771138">
            <a:off x="15635300" y="-1854681"/>
            <a:ext cx="4601363" cy="5454202"/>
          </a:xfrm>
          <a:custGeom>
            <a:avLst/>
            <a:gdLst/>
            <a:ahLst/>
            <a:cxnLst/>
            <a:rect l="l" t="t" r="r" b="b"/>
            <a:pathLst>
              <a:path w="4601363" h="5454202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2215717">
            <a:off x="15650436" y="6390941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710504" y="3336163"/>
            <a:ext cx="10866992" cy="208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330"/>
              </a:lnSpc>
            </a:pPr>
            <a:r>
              <a:rPr lang="en-US" sz="11553" spc="577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THANK YOU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012986" y="5488579"/>
            <a:ext cx="8262027" cy="1088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61"/>
              </a:lnSpc>
            </a:pPr>
            <a:r>
              <a:rPr lang="en-US" sz="6615" dirty="0">
                <a:solidFill>
                  <a:srgbClr val="975B3F"/>
                </a:solidFill>
                <a:latin typeface="Kollektif"/>
                <a:ea typeface="Kollektif"/>
                <a:cs typeface="Kollektif"/>
                <a:sym typeface="Kollektif"/>
              </a:rPr>
              <a:t>By CTRL ALT Elite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68009" y="7196701"/>
            <a:ext cx="3948590" cy="4680441"/>
          </a:xfrm>
          <a:custGeom>
            <a:avLst/>
            <a:gdLst/>
            <a:ahLst/>
            <a:cxnLst/>
            <a:rect l="l" t="t" r="r" b="b"/>
            <a:pathLst>
              <a:path w="3948590" h="4680441">
                <a:moveTo>
                  <a:pt x="0" y="0"/>
                </a:moveTo>
                <a:lnTo>
                  <a:pt x="3948591" y="0"/>
                </a:lnTo>
                <a:lnTo>
                  <a:pt x="3948591" y="4680440"/>
                </a:lnTo>
                <a:lnTo>
                  <a:pt x="0" y="46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2215717">
            <a:off x="15650436" y="6390941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5400000">
            <a:off x="15343019" y="-655065"/>
            <a:ext cx="2528732" cy="4114800"/>
          </a:xfrm>
          <a:custGeom>
            <a:avLst/>
            <a:gdLst/>
            <a:ahLst/>
            <a:cxnLst/>
            <a:rect l="l" t="t" r="r" b="b"/>
            <a:pathLst>
              <a:path w="2528732" h="4114800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096951" y="2742901"/>
            <a:ext cx="12094098" cy="1302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MEDIAPIPE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38015" y="4635622"/>
            <a:ext cx="10811970" cy="256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MediaPipe is a real-time system for detecting and tracking human body poses by identifying key points on the body, such as the head, shoulders, elbows, knees, and other joints. It is suitable for a wide range of applications such as fitness tracking, sports analysis, motion capture, and augmented reality (AR).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75792" y="536640"/>
            <a:ext cx="2463187" cy="172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4"/>
              </a:lnSpc>
            </a:pPr>
            <a:r>
              <a:rPr lang="en-US" sz="6057" b="1">
                <a:solidFill>
                  <a:srgbClr val="F2E9DA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Model</a:t>
            </a:r>
          </a:p>
          <a:p>
            <a:pPr marL="0" lvl="0" indent="0" algn="ctr">
              <a:lnSpc>
                <a:spcPts val="6784"/>
              </a:lnSpc>
            </a:pPr>
            <a:r>
              <a:rPr lang="en-US" sz="6057" b="1">
                <a:solidFill>
                  <a:srgbClr val="F2E9DA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68009" y="7196701"/>
            <a:ext cx="3948590" cy="4680441"/>
          </a:xfrm>
          <a:custGeom>
            <a:avLst/>
            <a:gdLst/>
            <a:ahLst/>
            <a:cxnLst/>
            <a:rect l="l" t="t" r="r" b="b"/>
            <a:pathLst>
              <a:path w="3948590" h="4680441">
                <a:moveTo>
                  <a:pt x="0" y="0"/>
                </a:moveTo>
                <a:lnTo>
                  <a:pt x="3948591" y="0"/>
                </a:lnTo>
                <a:lnTo>
                  <a:pt x="3948591" y="4680440"/>
                </a:lnTo>
                <a:lnTo>
                  <a:pt x="0" y="46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2215717">
            <a:off x="15650436" y="6390941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5400000">
            <a:off x="15343019" y="-655065"/>
            <a:ext cx="2528732" cy="4114800"/>
          </a:xfrm>
          <a:custGeom>
            <a:avLst/>
            <a:gdLst/>
            <a:ahLst/>
            <a:cxnLst/>
            <a:rect l="l" t="t" r="r" b="b"/>
            <a:pathLst>
              <a:path w="2528732" h="4114800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096951" y="2742901"/>
            <a:ext cx="12094098" cy="1302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MULTIPOSE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38015" y="4635622"/>
            <a:ext cx="10811970" cy="307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MultiPose refers to the process of detecting and tracking the body poses of multiple individuals in an image or video. Unlike single-pose detection, where only one person's body landmarks are detected, MultiPose detects keypoints for several people simultaneously, making it useful for analyzing crowded scenes or group activities.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75792" y="536640"/>
            <a:ext cx="2463187" cy="172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4"/>
              </a:lnSpc>
            </a:pPr>
            <a:r>
              <a:rPr lang="en-US" sz="6057" b="1">
                <a:solidFill>
                  <a:srgbClr val="F2E9DA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Model</a:t>
            </a:r>
          </a:p>
          <a:p>
            <a:pPr marL="0" lvl="0" indent="0" algn="ctr">
              <a:lnSpc>
                <a:spcPts val="6784"/>
              </a:lnSpc>
            </a:pPr>
            <a:r>
              <a:rPr lang="en-US" sz="6057" b="1">
                <a:solidFill>
                  <a:srgbClr val="F2E9DA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68009" y="7196701"/>
            <a:ext cx="3948590" cy="4680441"/>
          </a:xfrm>
          <a:custGeom>
            <a:avLst/>
            <a:gdLst/>
            <a:ahLst/>
            <a:cxnLst/>
            <a:rect l="l" t="t" r="r" b="b"/>
            <a:pathLst>
              <a:path w="3948590" h="4680441">
                <a:moveTo>
                  <a:pt x="0" y="0"/>
                </a:moveTo>
                <a:lnTo>
                  <a:pt x="3948591" y="0"/>
                </a:lnTo>
                <a:lnTo>
                  <a:pt x="3948591" y="4680440"/>
                </a:lnTo>
                <a:lnTo>
                  <a:pt x="0" y="46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2215717">
            <a:off x="15650436" y="6390941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5400000">
            <a:off x="15343019" y="-655065"/>
            <a:ext cx="2528732" cy="4114800"/>
          </a:xfrm>
          <a:custGeom>
            <a:avLst/>
            <a:gdLst/>
            <a:ahLst/>
            <a:cxnLst/>
            <a:rect l="l" t="t" r="r" b="b"/>
            <a:pathLst>
              <a:path w="2528732" h="4114800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096951" y="2742901"/>
            <a:ext cx="12094098" cy="1302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MOVENET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38015" y="4635622"/>
            <a:ext cx="10811970" cy="2050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Movenet is designed to estimate the poses of humans by detecting keypoints on the body in 2D space. It is suitable for scenarios where real-time performance is critical, such as fitness apps, sports analysis, and augmented reality (AR).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75792" y="536640"/>
            <a:ext cx="2463187" cy="172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4"/>
              </a:lnSpc>
            </a:pPr>
            <a:r>
              <a:rPr lang="en-US" sz="6057" b="1">
                <a:solidFill>
                  <a:srgbClr val="F2E9DA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Model</a:t>
            </a:r>
          </a:p>
          <a:p>
            <a:pPr marL="0" lvl="0" indent="0" algn="ctr">
              <a:lnSpc>
                <a:spcPts val="6784"/>
              </a:lnSpc>
            </a:pPr>
            <a:r>
              <a:rPr lang="en-US" sz="6057" b="1">
                <a:solidFill>
                  <a:srgbClr val="F2E9DA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III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68009" y="7196701"/>
            <a:ext cx="3948590" cy="4680441"/>
          </a:xfrm>
          <a:custGeom>
            <a:avLst/>
            <a:gdLst/>
            <a:ahLst/>
            <a:cxnLst/>
            <a:rect l="l" t="t" r="r" b="b"/>
            <a:pathLst>
              <a:path w="3948590" h="4680441">
                <a:moveTo>
                  <a:pt x="0" y="0"/>
                </a:moveTo>
                <a:lnTo>
                  <a:pt x="3948591" y="0"/>
                </a:lnTo>
                <a:lnTo>
                  <a:pt x="3948591" y="4680440"/>
                </a:lnTo>
                <a:lnTo>
                  <a:pt x="0" y="46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2215717">
            <a:off x="15650436" y="6390941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5400000">
            <a:off x="15343019" y="-655065"/>
            <a:ext cx="2528732" cy="4114800"/>
          </a:xfrm>
          <a:custGeom>
            <a:avLst/>
            <a:gdLst/>
            <a:ahLst/>
            <a:cxnLst/>
            <a:rect l="l" t="t" r="r" b="b"/>
            <a:pathLst>
              <a:path w="2528732" h="4114800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096951" y="2742901"/>
            <a:ext cx="12094098" cy="1302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OPENPIFPAF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38015" y="4635622"/>
            <a:ext cx="10811970" cy="256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MediaPipe is a real-time system for detecting and tracking human body poses by identifying key points on the body, such as the head, shoulders, elbows, knees, and other joints. It is based on a bottom-up approach, where it first detects body keypoints and then assembles them into full poses.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75792" y="536640"/>
            <a:ext cx="2463187" cy="172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4"/>
              </a:lnSpc>
            </a:pPr>
            <a:r>
              <a:rPr lang="en-US" sz="6057" b="1">
                <a:solidFill>
                  <a:srgbClr val="F2E9DA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Model</a:t>
            </a:r>
          </a:p>
          <a:p>
            <a:pPr marL="0" lvl="0" indent="0" algn="ctr">
              <a:lnSpc>
                <a:spcPts val="6784"/>
              </a:lnSpc>
            </a:pPr>
            <a:r>
              <a:rPr lang="en-US" sz="6057" b="1">
                <a:solidFill>
                  <a:srgbClr val="F2E9DA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2647340" y="3645127"/>
            <a:ext cx="5571947" cy="4076461"/>
            <a:chOff x="0" y="0"/>
            <a:chExt cx="6307735" cy="46147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07735" cy="4614767"/>
            </a:xfrm>
            <a:custGeom>
              <a:avLst/>
              <a:gdLst/>
              <a:ahLst/>
              <a:cxnLst/>
              <a:rect l="l" t="t" r="r" b="b"/>
              <a:pathLst>
                <a:path w="6307735" h="4614767">
                  <a:moveTo>
                    <a:pt x="6183275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183275" y="0"/>
                  </a:lnTo>
                  <a:cubicBezTo>
                    <a:pt x="6251855" y="0"/>
                    <a:pt x="6307735" y="55880"/>
                    <a:pt x="6307735" y="124460"/>
                  </a:cubicBezTo>
                  <a:lnTo>
                    <a:pt x="6307735" y="4490307"/>
                  </a:lnTo>
                  <a:cubicBezTo>
                    <a:pt x="6307735" y="4558887"/>
                    <a:pt x="6251855" y="4614767"/>
                    <a:pt x="6183275" y="4614767"/>
                  </a:cubicBezTo>
                  <a:close/>
                </a:path>
              </a:pathLst>
            </a:custGeom>
            <a:solidFill>
              <a:srgbClr val="975B3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035042" y="3246855"/>
            <a:ext cx="796544" cy="796544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A53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91669" y="3741479"/>
            <a:ext cx="5571947" cy="4076461"/>
            <a:chOff x="0" y="0"/>
            <a:chExt cx="6307735" cy="46147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07735" cy="4614767"/>
            </a:xfrm>
            <a:custGeom>
              <a:avLst/>
              <a:gdLst/>
              <a:ahLst/>
              <a:cxnLst/>
              <a:rect l="l" t="t" r="r" b="b"/>
              <a:pathLst>
                <a:path w="6307735" h="4614767">
                  <a:moveTo>
                    <a:pt x="6183275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183275" y="0"/>
                  </a:lnTo>
                  <a:cubicBezTo>
                    <a:pt x="6251855" y="0"/>
                    <a:pt x="6307735" y="55880"/>
                    <a:pt x="6307735" y="124460"/>
                  </a:cubicBezTo>
                  <a:lnTo>
                    <a:pt x="6307735" y="4490307"/>
                  </a:lnTo>
                  <a:cubicBezTo>
                    <a:pt x="6307735" y="4558887"/>
                    <a:pt x="6251855" y="4614767"/>
                    <a:pt x="6183275" y="4614767"/>
                  </a:cubicBezTo>
                  <a:close/>
                </a:path>
              </a:pathLst>
            </a:custGeom>
            <a:solidFill>
              <a:srgbClr val="975B3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479371" y="3343207"/>
            <a:ext cx="796544" cy="796544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A5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Freeform 17"/>
          <p:cNvSpPr/>
          <p:nvPr/>
        </p:nvSpPr>
        <p:spPr>
          <a:xfrm>
            <a:off x="2791356" y="4252574"/>
            <a:ext cx="5283916" cy="2861567"/>
          </a:xfrm>
          <a:custGeom>
            <a:avLst/>
            <a:gdLst/>
            <a:ahLst/>
            <a:cxnLst/>
            <a:rect l="l" t="t" r="r" b="b"/>
            <a:pathLst>
              <a:path w="5283916" h="2861567">
                <a:moveTo>
                  <a:pt x="0" y="0"/>
                </a:moveTo>
                <a:lnTo>
                  <a:pt x="5283916" y="0"/>
                </a:lnTo>
                <a:lnTo>
                  <a:pt x="5283916" y="2861567"/>
                </a:lnTo>
                <a:lnTo>
                  <a:pt x="0" y="28615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3483473" y="1468051"/>
            <a:ext cx="11321053" cy="123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592"/>
              </a:lnSpc>
            </a:pPr>
            <a:r>
              <a:rPr lang="en-US" sz="8564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OUTPUT GRAPH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035042" y="3335608"/>
            <a:ext cx="796544" cy="514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1"/>
              </a:lnSpc>
            </a:pPr>
            <a:r>
              <a:rPr lang="en-US" sz="2701" b="1">
                <a:solidFill>
                  <a:srgbClr val="F2E9DA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79371" y="3433373"/>
            <a:ext cx="796544" cy="511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1"/>
              </a:lnSpc>
            </a:pPr>
            <a:r>
              <a:rPr lang="en-US" sz="2701" b="1">
                <a:solidFill>
                  <a:srgbClr val="F2E9DA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960AA1-EC10-7418-C887-5FA3F9FC14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0770" y="4223875"/>
            <a:ext cx="5325874" cy="32135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2647340" y="3645127"/>
            <a:ext cx="5571947" cy="4076461"/>
            <a:chOff x="0" y="0"/>
            <a:chExt cx="6307735" cy="46147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07735" cy="4614767"/>
            </a:xfrm>
            <a:custGeom>
              <a:avLst/>
              <a:gdLst/>
              <a:ahLst/>
              <a:cxnLst/>
              <a:rect l="l" t="t" r="r" b="b"/>
              <a:pathLst>
                <a:path w="6307735" h="4614767">
                  <a:moveTo>
                    <a:pt x="6183275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183275" y="0"/>
                  </a:lnTo>
                  <a:cubicBezTo>
                    <a:pt x="6251855" y="0"/>
                    <a:pt x="6307735" y="55880"/>
                    <a:pt x="6307735" y="124460"/>
                  </a:cubicBezTo>
                  <a:lnTo>
                    <a:pt x="6307735" y="4490307"/>
                  </a:lnTo>
                  <a:cubicBezTo>
                    <a:pt x="6307735" y="4558887"/>
                    <a:pt x="6251855" y="4614767"/>
                    <a:pt x="6183275" y="4614767"/>
                  </a:cubicBezTo>
                  <a:close/>
                </a:path>
              </a:pathLst>
            </a:custGeom>
            <a:solidFill>
              <a:srgbClr val="975B3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035042" y="3246855"/>
            <a:ext cx="796544" cy="796544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A53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91669" y="3741479"/>
            <a:ext cx="5571947" cy="4076461"/>
            <a:chOff x="0" y="0"/>
            <a:chExt cx="6307735" cy="46147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07735" cy="4614767"/>
            </a:xfrm>
            <a:custGeom>
              <a:avLst/>
              <a:gdLst/>
              <a:ahLst/>
              <a:cxnLst/>
              <a:rect l="l" t="t" r="r" b="b"/>
              <a:pathLst>
                <a:path w="6307735" h="4614767">
                  <a:moveTo>
                    <a:pt x="6183275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183275" y="0"/>
                  </a:lnTo>
                  <a:cubicBezTo>
                    <a:pt x="6251855" y="0"/>
                    <a:pt x="6307735" y="55880"/>
                    <a:pt x="6307735" y="124460"/>
                  </a:cubicBezTo>
                  <a:lnTo>
                    <a:pt x="6307735" y="4490307"/>
                  </a:lnTo>
                  <a:cubicBezTo>
                    <a:pt x="6307735" y="4558887"/>
                    <a:pt x="6251855" y="4614767"/>
                    <a:pt x="6183275" y="4614767"/>
                  </a:cubicBezTo>
                  <a:close/>
                </a:path>
              </a:pathLst>
            </a:custGeom>
            <a:solidFill>
              <a:srgbClr val="975B3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479371" y="3343207"/>
            <a:ext cx="796544" cy="796544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A5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Freeform 17"/>
          <p:cNvSpPr/>
          <p:nvPr/>
        </p:nvSpPr>
        <p:spPr>
          <a:xfrm>
            <a:off x="2791356" y="4255902"/>
            <a:ext cx="5283916" cy="2854912"/>
          </a:xfrm>
          <a:custGeom>
            <a:avLst/>
            <a:gdLst/>
            <a:ahLst/>
            <a:cxnLst/>
            <a:rect l="l" t="t" r="r" b="b"/>
            <a:pathLst>
              <a:path w="5283916" h="2854912">
                <a:moveTo>
                  <a:pt x="0" y="0"/>
                </a:moveTo>
                <a:lnTo>
                  <a:pt x="5283916" y="0"/>
                </a:lnTo>
                <a:lnTo>
                  <a:pt x="5283916" y="2854912"/>
                </a:lnTo>
                <a:lnTo>
                  <a:pt x="0" y="28549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0235685" y="4259808"/>
            <a:ext cx="5283916" cy="2851006"/>
          </a:xfrm>
          <a:custGeom>
            <a:avLst/>
            <a:gdLst/>
            <a:ahLst/>
            <a:cxnLst/>
            <a:rect l="l" t="t" r="r" b="b"/>
            <a:pathLst>
              <a:path w="5283916" h="2851006">
                <a:moveTo>
                  <a:pt x="0" y="0"/>
                </a:moveTo>
                <a:lnTo>
                  <a:pt x="5283916" y="0"/>
                </a:lnTo>
                <a:lnTo>
                  <a:pt x="5283916" y="2851006"/>
                </a:lnTo>
                <a:lnTo>
                  <a:pt x="0" y="28510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b="-107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3483473" y="1468051"/>
            <a:ext cx="11321053" cy="123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592"/>
              </a:lnSpc>
            </a:pPr>
            <a:r>
              <a:rPr lang="en-US" sz="8564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OUTPUT GRAPH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035042" y="3335608"/>
            <a:ext cx="796544" cy="51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1"/>
              </a:lnSpc>
            </a:pPr>
            <a:r>
              <a:rPr lang="en-US" sz="2701" b="1">
                <a:solidFill>
                  <a:srgbClr val="F2E9DA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79371" y="3433373"/>
            <a:ext cx="796544" cy="511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1"/>
              </a:lnSpc>
            </a:pPr>
            <a:r>
              <a:rPr lang="en-US" sz="2701" b="1">
                <a:solidFill>
                  <a:srgbClr val="F2E9DA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703099" y="1935476"/>
            <a:ext cx="8881801" cy="258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DRAWBACKS OF MEDIAPIPE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55778" y="5300345"/>
            <a:ext cx="12576444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Single-Person Focus: It struggles with detecting multiple people in the frame, especially in crowded or overlapping scenarios.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Limited 3D Estimation: Its  3D  pose  estimation  capabilities  are very  limited.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Limited Customization: Customizing or fine-tuning the pre-trained models for specific use cases is difficult.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Edge Case Failures: It struggles with poses where parts of the body are out of view or occluded by objects or other people.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474A53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703099" y="1935476"/>
            <a:ext cx="8881801" cy="258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DRAWBACKS OF MULTIPOSE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55778" y="5328261"/>
            <a:ext cx="12576444" cy="346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High Computational Cost: MultiPose detection requires more computational power compared to single-person pose detection.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Accuracy in Crowded Scenes: As the number of people increases, the model may confuse keypoints between individuals.</a:t>
            </a: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74A53"/>
                </a:solidFill>
                <a:latin typeface="Kollektif"/>
                <a:ea typeface="Kollektif"/>
                <a:cs typeface="Kollektif"/>
                <a:sym typeface="Kollektif"/>
              </a:rPr>
              <a:t>Pose Quality Deterioration: In cases of occlusion or overlapping people, the accuracy of the keypoint localization can degrade significantly.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474A53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603</Words>
  <Application>Microsoft Office PowerPoint</Application>
  <PresentationFormat>Custom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Kollektif Bold</vt:lpstr>
      <vt:lpstr>Knewave</vt:lpstr>
      <vt:lpstr>Arial</vt:lpstr>
      <vt:lpstr>Calibri</vt:lpstr>
      <vt:lpstr>Kollektif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Brown Boho Group Project Presentation</dc:title>
  <cp:lastModifiedBy>YADEESH .T</cp:lastModifiedBy>
  <cp:revision>3</cp:revision>
  <dcterms:created xsi:type="dcterms:W3CDTF">2006-08-16T00:00:00Z</dcterms:created>
  <dcterms:modified xsi:type="dcterms:W3CDTF">2024-09-19T13:10:22Z</dcterms:modified>
  <dc:identifier>DAGRIMlG6mo</dc:identifier>
</cp:coreProperties>
</file>